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79"/>
  </p:notesMasterIdLst>
  <p:handoutMasterIdLst>
    <p:handoutMasterId r:id="rId380"/>
  </p:handoutMasterIdLst>
  <p:sldIdLst>
    <p:sldId id="412" r:id="rId2"/>
    <p:sldId id="413" r:id="rId3"/>
    <p:sldId id="1326" r:id="rId4"/>
    <p:sldId id="403" r:id="rId5"/>
    <p:sldId id="414" r:id="rId6"/>
    <p:sldId id="415" r:id="rId7"/>
    <p:sldId id="417" r:id="rId8"/>
    <p:sldId id="418" r:id="rId9"/>
    <p:sldId id="419" r:id="rId10"/>
    <p:sldId id="815" r:id="rId11"/>
    <p:sldId id="1072" r:id="rId12"/>
    <p:sldId id="1057" r:id="rId13"/>
    <p:sldId id="746" r:id="rId14"/>
    <p:sldId id="422" r:id="rId15"/>
    <p:sldId id="1079" r:id="rId16"/>
    <p:sldId id="1080" r:id="rId17"/>
    <p:sldId id="1081" r:id="rId18"/>
    <p:sldId id="1082" r:id="rId19"/>
    <p:sldId id="1083" r:id="rId20"/>
    <p:sldId id="1084" r:id="rId21"/>
    <p:sldId id="1085" r:id="rId22"/>
    <p:sldId id="1086" r:id="rId23"/>
    <p:sldId id="1088" r:id="rId24"/>
    <p:sldId id="616" r:id="rId25"/>
    <p:sldId id="1327" r:id="rId26"/>
    <p:sldId id="907" r:id="rId27"/>
    <p:sldId id="816" r:id="rId28"/>
    <p:sldId id="1078" r:id="rId29"/>
    <p:sldId id="1302" r:id="rId30"/>
    <p:sldId id="1089" r:id="rId31"/>
    <p:sldId id="1090" r:id="rId32"/>
    <p:sldId id="1091" r:id="rId33"/>
    <p:sldId id="1092" r:id="rId34"/>
    <p:sldId id="1093" r:id="rId35"/>
    <p:sldId id="1063" r:id="rId36"/>
    <p:sldId id="1064" r:id="rId37"/>
    <p:sldId id="749" r:id="rId38"/>
    <p:sldId id="439" r:id="rId39"/>
    <p:sldId id="629" r:id="rId40"/>
    <p:sldId id="1094" r:id="rId41"/>
    <p:sldId id="1095" r:id="rId42"/>
    <p:sldId id="1096" r:id="rId43"/>
    <p:sldId id="1097" r:id="rId44"/>
    <p:sldId id="1098" r:id="rId45"/>
    <p:sldId id="1099" r:id="rId46"/>
    <p:sldId id="633" r:id="rId47"/>
    <p:sldId id="442" r:id="rId48"/>
    <p:sldId id="1054" r:id="rId49"/>
    <p:sldId id="1100" r:id="rId50"/>
    <p:sldId id="1101" r:id="rId51"/>
    <p:sldId id="1102" r:id="rId52"/>
    <p:sldId id="1103" r:id="rId53"/>
    <p:sldId id="1104" r:id="rId54"/>
    <p:sldId id="1105" r:id="rId55"/>
    <p:sldId id="635" r:id="rId56"/>
    <p:sldId id="1107" r:id="rId57"/>
    <p:sldId id="1108" r:id="rId58"/>
    <p:sldId id="1109" r:id="rId59"/>
    <p:sldId id="650" r:id="rId60"/>
    <p:sldId id="752" r:id="rId61"/>
    <p:sldId id="1071" r:id="rId62"/>
    <p:sldId id="1062" r:id="rId63"/>
    <p:sldId id="450" r:id="rId64"/>
    <p:sldId id="451" r:id="rId65"/>
    <p:sldId id="452" r:id="rId66"/>
    <p:sldId id="645" r:id="rId67"/>
    <p:sldId id="1328" r:id="rId68"/>
    <p:sldId id="1113" r:id="rId69"/>
    <p:sldId id="1114" r:id="rId70"/>
    <p:sldId id="1115" r:id="rId71"/>
    <p:sldId id="1116" r:id="rId72"/>
    <p:sldId id="1117" r:id="rId73"/>
    <p:sldId id="1118" r:id="rId74"/>
    <p:sldId id="1119" r:id="rId75"/>
    <p:sldId id="1120" r:id="rId76"/>
    <p:sldId id="1121" r:id="rId77"/>
    <p:sldId id="1122" r:id="rId78"/>
    <p:sldId id="1123" r:id="rId79"/>
    <p:sldId id="1124" r:id="rId80"/>
    <p:sldId id="652" r:id="rId81"/>
    <p:sldId id="461" r:id="rId82"/>
    <p:sldId id="1073" r:id="rId83"/>
    <p:sldId id="1125" r:id="rId84"/>
    <p:sldId id="1126" r:id="rId85"/>
    <p:sldId id="1127" r:id="rId86"/>
    <p:sldId id="1128" r:id="rId87"/>
    <p:sldId id="654" r:id="rId88"/>
    <p:sldId id="465" r:id="rId89"/>
    <p:sldId id="466" r:id="rId90"/>
    <p:sldId id="1129" r:id="rId91"/>
    <p:sldId id="1130" r:id="rId92"/>
    <p:sldId id="1131" r:id="rId93"/>
    <p:sldId id="1133" r:id="rId94"/>
    <p:sldId id="755" r:id="rId95"/>
    <p:sldId id="818" r:id="rId96"/>
    <p:sldId id="968" r:id="rId97"/>
    <p:sldId id="819" r:id="rId98"/>
    <p:sldId id="656" r:id="rId99"/>
    <p:sldId id="965" r:id="rId100"/>
    <p:sldId id="1134" r:id="rId101"/>
    <p:sldId id="1135" r:id="rId102"/>
    <p:sldId id="1136" r:id="rId103"/>
    <p:sldId id="1137" r:id="rId104"/>
    <p:sldId id="1138" r:id="rId105"/>
    <p:sldId id="1139" r:id="rId106"/>
    <p:sldId id="1140" r:id="rId107"/>
    <p:sldId id="1141" r:id="rId108"/>
    <p:sldId id="1142" r:id="rId109"/>
    <p:sldId id="1143" r:id="rId110"/>
    <p:sldId id="1144" r:id="rId111"/>
    <p:sldId id="1145" r:id="rId112"/>
    <p:sldId id="861" r:id="rId113"/>
    <p:sldId id="1065" r:id="rId114"/>
    <p:sldId id="864" r:id="rId115"/>
    <p:sldId id="865" r:id="rId116"/>
    <p:sldId id="870" r:id="rId117"/>
    <p:sldId id="1066" r:id="rId118"/>
    <p:sldId id="872" r:id="rId119"/>
    <p:sldId id="876" r:id="rId120"/>
    <p:sldId id="878" r:id="rId121"/>
    <p:sldId id="880" r:id="rId122"/>
    <p:sldId id="881" r:id="rId123"/>
    <p:sldId id="1067" r:id="rId124"/>
    <p:sldId id="882" r:id="rId125"/>
    <p:sldId id="1068" r:id="rId126"/>
    <p:sldId id="885" r:id="rId127"/>
    <p:sldId id="886" r:id="rId128"/>
    <p:sldId id="889" r:id="rId129"/>
    <p:sldId id="890" r:id="rId130"/>
    <p:sldId id="891" r:id="rId131"/>
    <p:sldId id="893" r:id="rId132"/>
    <p:sldId id="897" r:id="rId133"/>
    <p:sldId id="1069" r:id="rId134"/>
    <p:sldId id="899" r:id="rId135"/>
    <p:sldId id="904" r:id="rId136"/>
    <p:sldId id="906" r:id="rId137"/>
    <p:sldId id="967" r:id="rId138"/>
    <p:sldId id="1146" r:id="rId139"/>
    <p:sldId id="1148" r:id="rId140"/>
    <p:sldId id="1149" r:id="rId141"/>
    <p:sldId id="1150" r:id="rId142"/>
    <p:sldId id="1151" r:id="rId143"/>
    <p:sldId id="1152" r:id="rId144"/>
    <p:sldId id="1153" r:id="rId145"/>
    <p:sldId id="1154" r:id="rId146"/>
    <p:sldId id="1155" r:id="rId147"/>
    <p:sldId id="1156" r:id="rId148"/>
    <p:sldId id="1157" r:id="rId149"/>
    <p:sldId id="1158" r:id="rId150"/>
    <p:sldId id="1159" r:id="rId151"/>
    <p:sldId id="1160" r:id="rId152"/>
    <p:sldId id="1161" r:id="rId153"/>
    <p:sldId id="1162" r:id="rId154"/>
    <p:sldId id="1163" r:id="rId155"/>
    <p:sldId id="1164" r:id="rId156"/>
    <p:sldId id="1165" r:id="rId157"/>
    <p:sldId id="1166" r:id="rId158"/>
    <p:sldId id="1167" r:id="rId159"/>
    <p:sldId id="1168" r:id="rId160"/>
    <p:sldId id="1169" r:id="rId161"/>
    <p:sldId id="1170" r:id="rId162"/>
    <p:sldId id="1171" r:id="rId163"/>
    <p:sldId id="1172" r:id="rId164"/>
    <p:sldId id="1173" r:id="rId165"/>
    <p:sldId id="1174" r:id="rId166"/>
    <p:sldId id="1175" r:id="rId167"/>
    <p:sldId id="1176" r:id="rId168"/>
    <p:sldId id="1177" r:id="rId169"/>
    <p:sldId id="1178" r:id="rId170"/>
    <p:sldId id="1179" r:id="rId171"/>
    <p:sldId id="1180" r:id="rId172"/>
    <p:sldId id="1181" r:id="rId173"/>
    <p:sldId id="1182" r:id="rId174"/>
    <p:sldId id="1183" r:id="rId175"/>
    <p:sldId id="1184" r:id="rId176"/>
    <p:sldId id="1185" r:id="rId177"/>
    <p:sldId id="1186" r:id="rId178"/>
    <p:sldId id="1187" r:id="rId179"/>
    <p:sldId id="1188" r:id="rId180"/>
    <p:sldId id="1189" r:id="rId181"/>
    <p:sldId id="1190" r:id="rId182"/>
    <p:sldId id="1191" r:id="rId183"/>
    <p:sldId id="1192" r:id="rId184"/>
    <p:sldId id="1193" r:id="rId185"/>
    <p:sldId id="1194" r:id="rId186"/>
    <p:sldId id="1195" r:id="rId187"/>
    <p:sldId id="1196" r:id="rId188"/>
    <p:sldId id="1197" r:id="rId189"/>
    <p:sldId id="1198" r:id="rId190"/>
    <p:sldId id="1199" r:id="rId191"/>
    <p:sldId id="1200" r:id="rId192"/>
    <p:sldId id="660" r:id="rId193"/>
    <p:sldId id="783" r:id="rId194"/>
    <p:sldId id="784" r:id="rId195"/>
    <p:sldId id="788" r:id="rId196"/>
    <p:sldId id="789" r:id="rId197"/>
    <p:sldId id="1201" r:id="rId198"/>
    <p:sldId id="1202" r:id="rId199"/>
    <p:sldId id="1203" r:id="rId200"/>
    <p:sldId id="1204" r:id="rId201"/>
    <p:sldId id="1205" r:id="rId202"/>
    <p:sldId id="1206" r:id="rId203"/>
    <p:sldId id="662" r:id="rId204"/>
    <p:sldId id="488" r:id="rId205"/>
    <p:sldId id="1061" r:id="rId206"/>
    <p:sldId id="793" r:id="rId207"/>
    <p:sldId id="1207" r:id="rId208"/>
    <p:sldId id="1209" r:id="rId209"/>
    <p:sldId id="1210" r:id="rId210"/>
    <p:sldId id="1075" r:id="rId211"/>
    <p:sldId id="494" r:id="rId212"/>
    <p:sldId id="495" r:id="rId213"/>
    <p:sldId id="1211" r:id="rId214"/>
    <p:sldId id="1212" r:id="rId215"/>
    <p:sldId id="1213" r:id="rId216"/>
    <p:sldId id="1214" r:id="rId217"/>
    <p:sldId id="664" r:id="rId218"/>
    <p:sldId id="500" r:id="rId219"/>
    <p:sldId id="518" r:id="rId220"/>
    <p:sldId id="519" r:id="rId221"/>
    <p:sldId id="665" r:id="rId222"/>
    <p:sldId id="1215" r:id="rId223"/>
    <p:sldId id="1216" r:id="rId224"/>
    <p:sldId id="1217" r:id="rId225"/>
    <p:sldId id="1218" r:id="rId226"/>
    <p:sldId id="1219" r:id="rId227"/>
    <p:sldId id="1220" r:id="rId228"/>
    <p:sldId id="1221" r:id="rId229"/>
    <p:sldId id="1222" r:id="rId230"/>
    <p:sldId id="713" r:id="rId231"/>
    <p:sldId id="714" r:id="rId232"/>
    <p:sldId id="795" r:id="rId233"/>
    <p:sldId id="715" r:id="rId234"/>
    <p:sldId id="910" r:id="rId235"/>
    <p:sldId id="1076" r:id="rId236"/>
    <p:sldId id="1077" r:id="rId237"/>
    <p:sldId id="716" r:id="rId238"/>
    <p:sldId id="911" r:id="rId239"/>
    <p:sldId id="717" r:id="rId240"/>
    <p:sldId id="718" r:id="rId241"/>
    <p:sldId id="719" r:id="rId242"/>
    <p:sldId id="732" r:id="rId243"/>
    <p:sldId id="913" r:id="rId244"/>
    <p:sldId id="720" r:id="rId245"/>
    <p:sldId id="914" r:id="rId246"/>
    <p:sldId id="915" r:id="rId247"/>
    <p:sldId id="1055" r:id="rId248"/>
    <p:sldId id="722" r:id="rId249"/>
    <p:sldId id="733" r:id="rId250"/>
    <p:sldId id="1223" r:id="rId251"/>
    <p:sldId id="1225" r:id="rId252"/>
    <p:sldId id="1226" r:id="rId253"/>
    <p:sldId id="1227" r:id="rId254"/>
    <p:sldId id="1228" r:id="rId255"/>
    <p:sldId id="1229" r:id="rId256"/>
    <p:sldId id="1230" r:id="rId257"/>
    <p:sldId id="1231" r:id="rId258"/>
    <p:sldId id="1232" r:id="rId259"/>
    <p:sldId id="1233" r:id="rId260"/>
    <p:sldId id="1234" r:id="rId261"/>
    <p:sldId id="1224" r:id="rId262"/>
    <p:sldId id="1236" r:id="rId263"/>
    <p:sldId id="1237" r:id="rId264"/>
    <p:sldId id="1238" r:id="rId265"/>
    <p:sldId id="1239" r:id="rId266"/>
    <p:sldId id="1240" r:id="rId267"/>
    <p:sldId id="1241" r:id="rId268"/>
    <p:sldId id="1242" r:id="rId269"/>
    <p:sldId id="1243" r:id="rId270"/>
    <p:sldId id="1244" r:id="rId271"/>
    <p:sldId id="1245" r:id="rId272"/>
    <p:sldId id="668" r:id="rId273"/>
    <p:sldId id="521" r:id="rId274"/>
    <p:sldId id="669" r:id="rId275"/>
    <p:sldId id="1246" r:id="rId276"/>
    <p:sldId id="1247" r:id="rId277"/>
    <p:sldId id="1248" r:id="rId278"/>
    <p:sldId id="1249" r:id="rId279"/>
    <p:sldId id="1250" r:id="rId280"/>
    <p:sldId id="528" r:id="rId281"/>
    <p:sldId id="529" r:id="rId282"/>
    <p:sldId id="960" r:id="rId283"/>
    <p:sldId id="1251" r:id="rId284"/>
    <p:sldId id="1252" r:id="rId285"/>
    <p:sldId id="1253" r:id="rId286"/>
    <p:sldId id="1254" r:id="rId287"/>
    <p:sldId id="1255" r:id="rId288"/>
    <p:sldId id="534" r:id="rId289"/>
    <p:sldId id="823" r:id="rId290"/>
    <p:sldId id="822" r:id="rId291"/>
    <p:sldId id="1256" r:id="rId292"/>
    <p:sldId id="1257" r:id="rId293"/>
    <p:sldId id="1258" r:id="rId294"/>
    <p:sldId id="695" r:id="rId295"/>
    <p:sldId id="696" r:id="rId296"/>
    <p:sldId id="543" r:id="rId297"/>
    <p:sldId id="1259" r:id="rId298"/>
    <p:sldId id="1260" r:id="rId299"/>
    <p:sldId id="1261" r:id="rId300"/>
    <p:sldId id="1262" r:id="rId301"/>
    <p:sldId id="824" r:id="rId302"/>
    <p:sldId id="825" r:id="rId303"/>
    <p:sldId id="1263" r:id="rId304"/>
    <p:sldId id="1264" r:id="rId305"/>
    <p:sldId id="1265" r:id="rId306"/>
    <p:sldId id="1266" r:id="rId307"/>
    <p:sldId id="1267" r:id="rId308"/>
    <p:sldId id="556" r:id="rId309"/>
    <p:sldId id="545" r:id="rId310"/>
    <p:sldId id="1268" r:id="rId311"/>
    <p:sldId id="1269" r:id="rId312"/>
    <p:sldId id="1270" r:id="rId313"/>
    <p:sldId id="1271" r:id="rId314"/>
    <p:sldId id="544" r:id="rId315"/>
    <p:sldId id="563" r:id="rId316"/>
    <p:sldId id="1272" r:id="rId317"/>
    <p:sldId id="1273" r:id="rId318"/>
    <p:sldId id="1274" r:id="rId319"/>
    <p:sldId id="1275" r:id="rId320"/>
    <p:sldId id="1276" r:id="rId321"/>
    <p:sldId id="1277" r:id="rId322"/>
    <p:sldId id="703" r:id="rId323"/>
    <p:sldId id="568" r:id="rId324"/>
    <p:sldId id="1070" r:id="rId325"/>
    <p:sldId id="1278" r:id="rId326"/>
    <p:sldId id="1279" r:id="rId327"/>
    <p:sldId id="1280" r:id="rId328"/>
    <p:sldId id="1281" r:id="rId329"/>
    <p:sldId id="1282" r:id="rId330"/>
    <p:sldId id="705" r:id="rId331"/>
    <p:sldId id="826" r:id="rId332"/>
    <p:sldId id="575" r:id="rId333"/>
    <p:sldId id="571" r:id="rId334"/>
    <p:sldId id="1283" r:id="rId335"/>
    <p:sldId id="1284" r:id="rId336"/>
    <p:sldId id="1285" r:id="rId337"/>
    <p:sldId id="1303" r:id="rId338"/>
    <p:sldId id="1304" r:id="rId339"/>
    <p:sldId id="1286" r:id="rId340"/>
    <p:sldId id="1287" r:id="rId341"/>
    <p:sldId id="1288" r:id="rId342"/>
    <p:sldId id="1289" r:id="rId343"/>
    <p:sldId id="582" r:id="rId344"/>
    <p:sldId id="570" r:id="rId345"/>
    <p:sldId id="1290" r:id="rId346"/>
    <p:sldId id="1291" r:id="rId347"/>
    <p:sldId id="1292" r:id="rId348"/>
    <p:sldId id="1293" r:id="rId349"/>
    <p:sldId id="710" r:id="rId350"/>
    <p:sldId id="1294" r:id="rId351"/>
    <p:sldId id="1053" r:id="rId352"/>
    <p:sldId id="585" r:id="rId353"/>
    <p:sldId id="1295" r:id="rId354"/>
    <p:sldId id="1296" r:id="rId355"/>
    <p:sldId id="1297" r:id="rId356"/>
    <p:sldId id="1298" r:id="rId357"/>
    <p:sldId id="1299" r:id="rId358"/>
    <p:sldId id="1300" r:id="rId359"/>
    <p:sldId id="1301" r:id="rId360"/>
    <p:sldId id="1307" r:id="rId361"/>
    <p:sldId id="1308" r:id="rId362"/>
    <p:sldId id="1309" r:id="rId363"/>
    <p:sldId id="1310" r:id="rId364"/>
    <p:sldId id="1311" r:id="rId365"/>
    <p:sldId id="1312" r:id="rId366"/>
    <p:sldId id="1313" r:id="rId367"/>
    <p:sldId id="1314" r:id="rId368"/>
    <p:sldId id="1316" r:id="rId369"/>
    <p:sldId id="1317" r:id="rId370"/>
    <p:sldId id="1318" r:id="rId371"/>
    <p:sldId id="1319" r:id="rId372"/>
    <p:sldId id="1320" r:id="rId373"/>
    <p:sldId id="1321" r:id="rId374"/>
    <p:sldId id="1322" r:id="rId375"/>
    <p:sldId id="1323" r:id="rId376"/>
    <p:sldId id="1324" r:id="rId377"/>
    <p:sldId id="1325" r:id="rId378"/>
  </p:sldIdLst>
  <p:sldSz cx="9144000" cy="6858000" type="screen4x3"/>
  <p:notesSz cx="6808788" cy="9823450"/>
  <p:defaultTextStyle>
    <a:defPPr>
      <a:defRPr lang="lt-LT"/>
    </a:defPPr>
    <a:lvl1pPr algn="l" rtl="0" fontAlgn="base">
      <a:spcBef>
        <a:spcPct val="0"/>
      </a:spcBef>
      <a:spcAft>
        <a:spcPct val="0"/>
      </a:spcAft>
      <a:defRPr sz="2000" b="1"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2000" b="1"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2000" b="1"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2000" b="1"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2000" b="1" kern="1200">
        <a:solidFill>
          <a:schemeClr val="tx1"/>
        </a:solidFill>
        <a:latin typeface="Verdana" panose="020B0604030504040204" pitchFamily="34" charset="0"/>
        <a:ea typeface="+mn-ea"/>
        <a:cs typeface="+mn-cs"/>
      </a:defRPr>
    </a:lvl5pPr>
    <a:lvl6pPr marL="2286000" algn="l" defTabSz="914400" rtl="0" eaLnBrk="1" latinLnBrk="0" hangingPunct="1">
      <a:defRPr sz="2000" b="1" kern="1200">
        <a:solidFill>
          <a:schemeClr val="tx1"/>
        </a:solidFill>
        <a:latin typeface="Verdana" panose="020B0604030504040204" pitchFamily="34" charset="0"/>
        <a:ea typeface="+mn-ea"/>
        <a:cs typeface="+mn-cs"/>
      </a:defRPr>
    </a:lvl6pPr>
    <a:lvl7pPr marL="2743200" algn="l" defTabSz="914400" rtl="0" eaLnBrk="1" latinLnBrk="0" hangingPunct="1">
      <a:defRPr sz="2000" b="1" kern="1200">
        <a:solidFill>
          <a:schemeClr val="tx1"/>
        </a:solidFill>
        <a:latin typeface="Verdana" panose="020B0604030504040204" pitchFamily="34" charset="0"/>
        <a:ea typeface="+mn-ea"/>
        <a:cs typeface="+mn-cs"/>
      </a:defRPr>
    </a:lvl7pPr>
    <a:lvl8pPr marL="3200400" algn="l" defTabSz="914400" rtl="0" eaLnBrk="1" latinLnBrk="0" hangingPunct="1">
      <a:defRPr sz="2000" b="1" kern="1200">
        <a:solidFill>
          <a:schemeClr val="tx1"/>
        </a:solidFill>
        <a:latin typeface="Verdana" panose="020B0604030504040204" pitchFamily="34" charset="0"/>
        <a:ea typeface="+mn-ea"/>
        <a:cs typeface="+mn-cs"/>
      </a:defRPr>
    </a:lvl8pPr>
    <a:lvl9pPr marL="3657600" algn="l" defTabSz="914400" rtl="0" eaLnBrk="1" latinLnBrk="0" hangingPunct="1">
      <a:defRPr sz="2000"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EAEAEA"/>
    <a:srgbClr val="CCECFF"/>
    <a:srgbClr val="FFFFFF"/>
    <a:srgbClr val="3366CC"/>
    <a:srgbClr val="0066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51" autoAdjust="0"/>
  </p:normalViewPr>
  <p:slideViewPr>
    <p:cSldViewPr>
      <p:cViewPr varScale="1">
        <p:scale>
          <a:sx n="85" d="100"/>
          <a:sy n="85" d="100"/>
        </p:scale>
        <p:origin x="11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notesMaster" Target="notesMasters/notesMaster1.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presProps" Target="presProps.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viewProps" Target="viewProps.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handoutMaster" Target="handoutMasters/handoutMaster1.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0.vml.rels><?xml version="1.0" encoding="UTF-8" standalone="yes"?>
<Relationships xmlns="http://schemas.openxmlformats.org/package/2006/relationships"><Relationship Id="rId2" Type="http://schemas.openxmlformats.org/officeDocument/2006/relationships/image" Target="../media/image172.emf"/><Relationship Id="rId1" Type="http://schemas.openxmlformats.org/officeDocument/2006/relationships/image" Target="../media/image171.emf"/></Relationships>
</file>

<file path=ppt/drawings/_rels/vmlDrawing101.vml.rels><?xml version="1.0" encoding="UTF-8" standalone="yes"?>
<Relationships xmlns="http://schemas.openxmlformats.org/package/2006/relationships"><Relationship Id="rId2" Type="http://schemas.openxmlformats.org/officeDocument/2006/relationships/image" Target="../media/image174.emf"/><Relationship Id="rId1" Type="http://schemas.openxmlformats.org/officeDocument/2006/relationships/image" Target="../media/image173.emf"/></Relationships>
</file>

<file path=ppt/drawings/_rels/vmlDrawing102.vml.rels><?xml version="1.0" encoding="UTF-8" standalone="yes"?>
<Relationships xmlns="http://schemas.openxmlformats.org/package/2006/relationships"><Relationship Id="rId2" Type="http://schemas.openxmlformats.org/officeDocument/2006/relationships/image" Target="../media/image176.emf"/><Relationship Id="rId1" Type="http://schemas.openxmlformats.org/officeDocument/2006/relationships/image" Target="../media/image175.emf"/></Relationships>
</file>

<file path=ppt/drawings/_rels/vmlDrawing103.v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image" Target="../media/image177.emf"/></Relationships>
</file>

<file path=ppt/drawings/_rels/vmlDrawing104.vml.rels><?xml version="1.0" encoding="UTF-8" standalone="yes"?>
<Relationships xmlns="http://schemas.openxmlformats.org/package/2006/relationships"><Relationship Id="rId2" Type="http://schemas.openxmlformats.org/officeDocument/2006/relationships/image" Target="../media/image180.emf"/><Relationship Id="rId1" Type="http://schemas.openxmlformats.org/officeDocument/2006/relationships/image" Target="../media/image179.emf"/></Relationships>
</file>

<file path=ppt/drawings/_rels/vmlDrawing105.vml.rels><?xml version="1.0" encoding="UTF-8" standalone="yes"?>
<Relationships xmlns="http://schemas.openxmlformats.org/package/2006/relationships"><Relationship Id="rId2" Type="http://schemas.openxmlformats.org/officeDocument/2006/relationships/image" Target="../media/image182.emf"/><Relationship Id="rId1" Type="http://schemas.openxmlformats.org/officeDocument/2006/relationships/image" Target="../media/image181.emf"/></Relationships>
</file>

<file path=ppt/drawings/_rels/vmlDrawing106.vml.rels><?xml version="1.0" encoding="UTF-8" standalone="yes"?>
<Relationships xmlns="http://schemas.openxmlformats.org/package/2006/relationships"><Relationship Id="rId2" Type="http://schemas.openxmlformats.org/officeDocument/2006/relationships/image" Target="../media/image184.emf"/><Relationship Id="rId1" Type="http://schemas.openxmlformats.org/officeDocument/2006/relationships/image" Target="../media/image183.emf"/></Relationships>
</file>

<file path=ppt/drawings/_rels/vmlDrawing107.vml.rels><?xml version="1.0" encoding="UTF-8" standalone="yes"?>
<Relationships xmlns="http://schemas.openxmlformats.org/package/2006/relationships"><Relationship Id="rId2" Type="http://schemas.openxmlformats.org/officeDocument/2006/relationships/image" Target="../media/image186.emf"/><Relationship Id="rId1" Type="http://schemas.openxmlformats.org/officeDocument/2006/relationships/image" Target="../media/image185.emf"/></Relationships>
</file>

<file path=ppt/drawings/_rels/vmlDrawing108.vml.rels><?xml version="1.0" encoding="UTF-8" standalone="yes"?>
<Relationships xmlns="http://schemas.openxmlformats.org/package/2006/relationships"><Relationship Id="rId2" Type="http://schemas.openxmlformats.org/officeDocument/2006/relationships/image" Target="../media/image188.emf"/><Relationship Id="rId1" Type="http://schemas.openxmlformats.org/officeDocument/2006/relationships/image" Target="../media/image187.emf"/></Relationships>
</file>

<file path=ppt/drawings/_rels/vmlDrawing109.vml.rels><?xml version="1.0" encoding="UTF-8" standalone="yes"?>
<Relationships xmlns="http://schemas.openxmlformats.org/package/2006/relationships"><Relationship Id="rId2" Type="http://schemas.openxmlformats.org/officeDocument/2006/relationships/image" Target="../media/image190.emf"/><Relationship Id="rId1" Type="http://schemas.openxmlformats.org/officeDocument/2006/relationships/image" Target="../media/image18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110.vml.rels><?xml version="1.0" encoding="UTF-8" standalone="yes"?>
<Relationships xmlns="http://schemas.openxmlformats.org/package/2006/relationships"><Relationship Id="rId2" Type="http://schemas.openxmlformats.org/officeDocument/2006/relationships/image" Target="../media/image192.emf"/><Relationship Id="rId1" Type="http://schemas.openxmlformats.org/officeDocument/2006/relationships/image" Target="../media/image191.emf"/></Relationships>
</file>

<file path=ppt/drawings/_rels/vmlDrawing111.vml.rels><?xml version="1.0" encoding="UTF-8" standalone="yes"?>
<Relationships xmlns="http://schemas.openxmlformats.org/package/2006/relationships"><Relationship Id="rId2" Type="http://schemas.openxmlformats.org/officeDocument/2006/relationships/image" Target="../media/image194.emf"/><Relationship Id="rId1" Type="http://schemas.openxmlformats.org/officeDocument/2006/relationships/image" Target="../media/image193.emf"/></Relationships>
</file>

<file path=ppt/drawings/_rels/vmlDrawing112.vml.rels><?xml version="1.0" encoding="UTF-8" standalone="yes"?>
<Relationships xmlns="http://schemas.openxmlformats.org/package/2006/relationships"><Relationship Id="rId2" Type="http://schemas.openxmlformats.org/officeDocument/2006/relationships/image" Target="../media/image196.emf"/><Relationship Id="rId1" Type="http://schemas.openxmlformats.org/officeDocument/2006/relationships/image" Target="../media/image195.emf"/></Relationships>
</file>

<file path=ppt/drawings/_rels/vmlDrawing113.vml.rels><?xml version="1.0" encoding="UTF-8" standalone="yes"?>
<Relationships xmlns="http://schemas.openxmlformats.org/package/2006/relationships"><Relationship Id="rId2" Type="http://schemas.openxmlformats.org/officeDocument/2006/relationships/image" Target="../media/image198.emf"/><Relationship Id="rId1" Type="http://schemas.openxmlformats.org/officeDocument/2006/relationships/image" Target="../media/image197.emf"/></Relationships>
</file>

<file path=ppt/drawings/_rels/vmlDrawing114.vml.rels><?xml version="1.0" encoding="UTF-8" standalone="yes"?>
<Relationships xmlns="http://schemas.openxmlformats.org/package/2006/relationships"><Relationship Id="rId2" Type="http://schemas.openxmlformats.org/officeDocument/2006/relationships/image" Target="../media/image200.emf"/><Relationship Id="rId1" Type="http://schemas.openxmlformats.org/officeDocument/2006/relationships/image" Target="../media/image199.emf"/></Relationships>
</file>

<file path=ppt/drawings/_rels/vmlDrawing115.vml.rels><?xml version="1.0" encoding="UTF-8" standalone="yes"?>
<Relationships xmlns="http://schemas.openxmlformats.org/package/2006/relationships"><Relationship Id="rId2" Type="http://schemas.openxmlformats.org/officeDocument/2006/relationships/image" Target="../media/image202.emf"/><Relationship Id="rId1" Type="http://schemas.openxmlformats.org/officeDocument/2006/relationships/image" Target="../media/image201.emf"/></Relationships>
</file>

<file path=ppt/drawings/_rels/vmlDrawing116.vml.rels><?xml version="1.0" encoding="UTF-8" standalone="yes"?>
<Relationships xmlns="http://schemas.openxmlformats.org/package/2006/relationships"><Relationship Id="rId2" Type="http://schemas.openxmlformats.org/officeDocument/2006/relationships/image" Target="../media/image204.emf"/><Relationship Id="rId1" Type="http://schemas.openxmlformats.org/officeDocument/2006/relationships/image" Target="../media/image203.emf"/></Relationships>
</file>

<file path=ppt/drawings/_rels/vmlDrawing117.vml.rels><?xml version="1.0" encoding="UTF-8" standalone="yes"?>
<Relationships xmlns="http://schemas.openxmlformats.org/package/2006/relationships"><Relationship Id="rId2" Type="http://schemas.openxmlformats.org/officeDocument/2006/relationships/image" Target="../media/image206.emf"/><Relationship Id="rId1" Type="http://schemas.openxmlformats.org/officeDocument/2006/relationships/image" Target="../media/image205.emf"/></Relationships>
</file>

<file path=ppt/drawings/_rels/vmlDrawing118.vml.rels><?xml version="1.0" encoding="UTF-8" standalone="yes"?>
<Relationships xmlns="http://schemas.openxmlformats.org/package/2006/relationships"><Relationship Id="rId2" Type="http://schemas.openxmlformats.org/officeDocument/2006/relationships/image" Target="../media/image208.emf"/><Relationship Id="rId1" Type="http://schemas.openxmlformats.org/officeDocument/2006/relationships/image" Target="../media/image207.emf"/></Relationships>
</file>

<file path=ppt/drawings/_rels/vmlDrawing119.vml.rels><?xml version="1.0" encoding="UTF-8" standalone="yes"?>
<Relationships xmlns="http://schemas.openxmlformats.org/package/2006/relationships"><Relationship Id="rId2" Type="http://schemas.openxmlformats.org/officeDocument/2006/relationships/image" Target="../media/image210.emf"/><Relationship Id="rId1" Type="http://schemas.openxmlformats.org/officeDocument/2006/relationships/image" Target="../media/image20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0.vml.rels><?xml version="1.0" encoding="UTF-8" standalone="yes"?>
<Relationships xmlns="http://schemas.openxmlformats.org/package/2006/relationships"><Relationship Id="rId2" Type="http://schemas.openxmlformats.org/officeDocument/2006/relationships/image" Target="../media/image212.emf"/><Relationship Id="rId1" Type="http://schemas.openxmlformats.org/officeDocument/2006/relationships/image" Target="../media/image211.emf"/></Relationships>
</file>

<file path=ppt/drawings/_rels/vmlDrawing121.vml.rels><?xml version="1.0" encoding="UTF-8" standalone="yes"?>
<Relationships xmlns="http://schemas.openxmlformats.org/package/2006/relationships"><Relationship Id="rId2" Type="http://schemas.openxmlformats.org/officeDocument/2006/relationships/image" Target="../media/image214.emf"/><Relationship Id="rId1" Type="http://schemas.openxmlformats.org/officeDocument/2006/relationships/image" Target="../media/image213.emf"/></Relationships>
</file>

<file path=ppt/drawings/_rels/vmlDrawing122.vml.rels><?xml version="1.0" encoding="UTF-8" standalone="yes"?>
<Relationships xmlns="http://schemas.openxmlformats.org/package/2006/relationships"><Relationship Id="rId2" Type="http://schemas.openxmlformats.org/officeDocument/2006/relationships/image" Target="../media/image216.emf"/><Relationship Id="rId1" Type="http://schemas.openxmlformats.org/officeDocument/2006/relationships/image" Target="../media/image215.emf"/></Relationships>
</file>

<file path=ppt/drawings/_rels/vmlDrawing123.vml.rels><?xml version="1.0" encoding="UTF-8" standalone="yes"?>
<Relationships xmlns="http://schemas.openxmlformats.org/package/2006/relationships"><Relationship Id="rId2" Type="http://schemas.openxmlformats.org/officeDocument/2006/relationships/image" Target="../media/image218.emf"/><Relationship Id="rId1" Type="http://schemas.openxmlformats.org/officeDocument/2006/relationships/image" Target="../media/image217.emf"/></Relationships>
</file>

<file path=ppt/drawings/_rels/vmlDrawing124.vml.rels><?xml version="1.0" encoding="UTF-8" standalone="yes"?>
<Relationships xmlns="http://schemas.openxmlformats.org/package/2006/relationships"><Relationship Id="rId2" Type="http://schemas.openxmlformats.org/officeDocument/2006/relationships/image" Target="../media/image220.emf"/><Relationship Id="rId1" Type="http://schemas.openxmlformats.org/officeDocument/2006/relationships/image" Target="../media/image219.emf"/></Relationships>
</file>

<file path=ppt/drawings/_rels/vmlDrawing125.vml.rels><?xml version="1.0" encoding="UTF-8" standalone="yes"?>
<Relationships xmlns="http://schemas.openxmlformats.org/package/2006/relationships"><Relationship Id="rId2" Type="http://schemas.openxmlformats.org/officeDocument/2006/relationships/image" Target="../media/image222.emf"/><Relationship Id="rId1" Type="http://schemas.openxmlformats.org/officeDocument/2006/relationships/image" Target="../media/image221.emf"/></Relationships>
</file>

<file path=ppt/drawings/_rels/vmlDrawing126.vml.rels><?xml version="1.0" encoding="UTF-8" standalone="yes"?>
<Relationships xmlns="http://schemas.openxmlformats.org/package/2006/relationships"><Relationship Id="rId2" Type="http://schemas.openxmlformats.org/officeDocument/2006/relationships/image" Target="../media/image224.emf"/><Relationship Id="rId1" Type="http://schemas.openxmlformats.org/officeDocument/2006/relationships/image" Target="../media/image223.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2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2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28.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29.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30.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31.emf"/></Relationships>
</file>

<file path=ppt/drawings/_rels/vmlDrawing134.vml.rels><?xml version="1.0" encoding="UTF-8" standalone="yes"?>
<Relationships xmlns="http://schemas.openxmlformats.org/package/2006/relationships"><Relationship Id="rId2" Type="http://schemas.openxmlformats.org/officeDocument/2006/relationships/image" Target="../media/image233.emf"/><Relationship Id="rId1" Type="http://schemas.openxmlformats.org/officeDocument/2006/relationships/image" Target="../media/image23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34.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35.emf"/></Relationships>
</file>

<file path=ppt/drawings/_rels/vmlDrawing137.vml.rels><?xml version="1.0" encoding="UTF-8" standalone="yes"?>
<Relationships xmlns="http://schemas.openxmlformats.org/package/2006/relationships"><Relationship Id="rId3" Type="http://schemas.openxmlformats.org/officeDocument/2006/relationships/image" Target="../media/image238.emf"/><Relationship Id="rId2" Type="http://schemas.openxmlformats.org/officeDocument/2006/relationships/image" Target="../media/image237.emf"/><Relationship Id="rId1" Type="http://schemas.openxmlformats.org/officeDocument/2006/relationships/image" Target="../media/image236.emf"/><Relationship Id="rId4" Type="http://schemas.openxmlformats.org/officeDocument/2006/relationships/image" Target="../media/image239.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40.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4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4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43.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44.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45.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46.emf"/></Relationships>
</file>

<file path=ppt/drawings/_rels/vmlDrawing145.vml.rels><?xml version="1.0" encoding="UTF-8" standalone="yes"?>
<Relationships xmlns="http://schemas.openxmlformats.org/package/2006/relationships"><Relationship Id="rId2" Type="http://schemas.openxmlformats.org/officeDocument/2006/relationships/image" Target="../media/image248.emf"/><Relationship Id="rId1" Type="http://schemas.openxmlformats.org/officeDocument/2006/relationships/image" Target="../media/image247.emf"/></Relationships>
</file>

<file path=ppt/drawings/_rels/vmlDrawing146.vml.rels><?xml version="1.0" encoding="UTF-8" standalone="yes"?>
<Relationships xmlns="http://schemas.openxmlformats.org/package/2006/relationships"><Relationship Id="rId2" Type="http://schemas.openxmlformats.org/officeDocument/2006/relationships/image" Target="../media/image250.emf"/><Relationship Id="rId1" Type="http://schemas.openxmlformats.org/officeDocument/2006/relationships/image" Target="../media/image249.emf"/></Relationships>
</file>

<file path=ppt/drawings/_rels/vmlDrawing147.vml.rels><?xml version="1.0" encoding="UTF-8" standalone="yes"?>
<Relationships xmlns="http://schemas.openxmlformats.org/package/2006/relationships"><Relationship Id="rId2" Type="http://schemas.openxmlformats.org/officeDocument/2006/relationships/image" Target="../media/image252.emf"/><Relationship Id="rId1" Type="http://schemas.openxmlformats.org/officeDocument/2006/relationships/image" Target="../media/image251.emf"/></Relationships>
</file>

<file path=ppt/drawings/_rels/vmlDrawing148.vml.rels><?xml version="1.0" encoding="UTF-8" standalone="yes"?>
<Relationships xmlns="http://schemas.openxmlformats.org/package/2006/relationships"><Relationship Id="rId2" Type="http://schemas.openxmlformats.org/officeDocument/2006/relationships/image" Target="../media/image254.emf"/><Relationship Id="rId1" Type="http://schemas.openxmlformats.org/officeDocument/2006/relationships/image" Target="../media/image253.emf"/></Relationships>
</file>

<file path=ppt/drawings/_rels/vmlDrawing149.vml.rels><?xml version="1.0" encoding="UTF-8" standalone="yes"?>
<Relationships xmlns="http://schemas.openxmlformats.org/package/2006/relationships"><Relationship Id="rId2" Type="http://schemas.openxmlformats.org/officeDocument/2006/relationships/image" Target="../media/image256.emf"/><Relationship Id="rId1" Type="http://schemas.openxmlformats.org/officeDocument/2006/relationships/image" Target="../media/image25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57.emf"/></Relationships>
</file>

<file path=ppt/drawings/_rels/vmlDrawing151.vml.rels><?xml version="1.0" encoding="UTF-8" standalone="yes"?>
<Relationships xmlns="http://schemas.openxmlformats.org/package/2006/relationships"><Relationship Id="rId2" Type="http://schemas.openxmlformats.org/officeDocument/2006/relationships/image" Target="../media/image259.emf"/><Relationship Id="rId1" Type="http://schemas.openxmlformats.org/officeDocument/2006/relationships/image" Target="../media/image258.emf"/></Relationships>
</file>

<file path=ppt/drawings/_rels/vmlDrawing152.vml.rels><?xml version="1.0" encoding="UTF-8" standalone="yes"?>
<Relationships xmlns="http://schemas.openxmlformats.org/package/2006/relationships"><Relationship Id="rId2" Type="http://schemas.openxmlformats.org/officeDocument/2006/relationships/image" Target="../media/image261.emf"/><Relationship Id="rId1" Type="http://schemas.openxmlformats.org/officeDocument/2006/relationships/image" Target="../media/image260.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62.emf"/></Relationships>
</file>

<file path=ppt/drawings/_rels/vmlDrawing154.vml.rels><?xml version="1.0" encoding="UTF-8" standalone="yes"?>
<Relationships xmlns="http://schemas.openxmlformats.org/package/2006/relationships"><Relationship Id="rId2" Type="http://schemas.openxmlformats.org/officeDocument/2006/relationships/image" Target="../media/image264.emf"/><Relationship Id="rId1" Type="http://schemas.openxmlformats.org/officeDocument/2006/relationships/image" Target="../media/image263.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65.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6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67.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68.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6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70.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7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7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73.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74.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75.emf"/></Relationships>
</file>

<file path=ppt/drawings/_rels/vmlDrawing166.vml.rels><?xml version="1.0" encoding="UTF-8" standalone="yes"?>
<Relationships xmlns="http://schemas.openxmlformats.org/package/2006/relationships"><Relationship Id="rId2" Type="http://schemas.openxmlformats.org/officeDocument/2006/relationships/image" Target="../media/image277.emf"/><Relationship Id="rId1" Type="http://schemas.openxmlformats.org/officeDocument/2006/relationships/image" Target="../media/image276.emf"/></Relationships>
</file>

<file path=ppt/drawings/_rels/vmlDrawing167.vml.rels><?xml version="1.0" encoding="UTF-8" standalone="yes"?>
<Relationships xmlns="http://schemas.openxmlformats.org/package/2006/relationships"><Relationship Id="rId2" Type="http://schemas.openxmlformats.org/officeDocument/2006/relationships/image" Target="../media/image279.emf"/><Relationship Id="rId1" Type="http://schemas.openxmlformats.org/officeDocument/2006/relationships/image" Target="../media/image278.emf"/></Relationships>
</file>

<file path=ppt/drawings/_rels/vmlDrawing168.vml.rels><?xml version="1.0" encoding="UTF-8" standalone="yes"?>
<Relationships xmlns="http://schemas.openxmlformats.org/package/2006/relationships"><Relationship Id="rId2" Type="http://schemas.openxmlformats.org/officeDocument/2006/relationships/image" Target="../media/image281.emf"/><Relationship Id="rId1" Type="http://schemas.openxmlformats.org/officeDocument/2006/relationships/image" Target="../media/image280.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8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83.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84.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85.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86.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87.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88.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89.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90.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91.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9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80.vml.rels><?xml version="1.0" encoding="UTF-8" standalone="yes"?>
<Relationships xmlns="http://schemas.openxmlformats.org/package/2006/relationships"><Relationship Id="rId2" Type="http://schemas.openxmlformats.org/officeDocument/2006/relationships/image" Target="../media/image294.emf"/><Relationship Id="rId1" Type="http://schemas.openxmlformats.org/officeDocument/2006/relationships/image" Target="../media/image293.emf"/></Relationships>
</file>

<file path=ppt/drawings/_rels/vmlDrawing181.vml.rels><?xml version="1.0" encoding="UTF-8" standalone="yes"?>
<Relationships xmlns="http://schemas.openxmlformats.org/package/2006/relationships"><Relationship Id="rId2" Type="http://schemas.openxmlformats.org/officeDocument/2006/relationships/image" Target="../media/image296.emf"/><Relationship Id="rId1" Type="http://schemas.openxmlformats.org/officeDocument/2006/relationships/image" Target="../media/image295.emf"/></Relationships>
</file>

<file path=ppt/drawings/_rels/vmlDrawing182.vml.rels><?xml version="1.0" encoding="UTF-8" standalone="yes"?>
<Relationships xmlns="http://schemas.openxmlformats.org/package/2006/relationships"><Relationship Id="rId2" Type="http://schemas.openxmlformats.org/officeDocument/2006/relationships/image" Target="../media/image298.emf"/><Relationship Id="rId1" Type="http://schemas.openxmlformats.org/officeDocument/2006/relationships/image" Target="../media/image297.emf"/></Relationships>
</file>

<file path=ppt/drawings/_rels/vmlDrawing183.vml.rels><?xml version="1.0" encoding="UTF-8" standalone="yes"?>
<Relationships xmlns="http://schemas.openxmlformats.org/package/2006/relationships"><Relationship Id="rId2" Type="http://schemas.openxmlformats.org/officeDocument/2006/relationships/image" Target="../media/image300.emf"/><Relationship Id="rId1" Type="http://schemas.openxmlformats.org/officeDocument/2006/relationships/image" Target="../media/image299.emf"/></Relationships>
</file>

<file path=ppt/drawings/_rels/vmlDrawing184.vml.rels><?xml version="1.0" encoding="UTF-8" standalone="yes"?>
<Relationships xmlns="http://schemas.openxmlformats.org/package/2006/relationships"><Relationship Id="rId2" Type="http://schemas.openxmlformats.org/officeDocument/2006/relationships/image" Target="../media/image302.emf"/><Relationship Id="rId1" Type="http://schemas.openxmlformats.org/officeDocument/2006/relationships/image" Target="../media/image301.emf"/></Relationships>
</file>

<file path=ppt/drawings/_rels/vmlDrawing185.vml.rels><?xml version="1.0" encoding="UTF-8" standalone="yes"?>
<Relationships xmlns="http://schemas.openxmlformats.org/package/2006/relationships"><Relationship Id="rId2" Type="http://schemas.openxmlformats.org/officeDocument/2006/relationships/image" Target="../media/image304.emf"/><Relationship Id="rId1" Type="http://schemas.openxmlformats.org/officeDocument/2006/relationships/image" Target="../media/image303.emf"/></Relationships>
</file>

<file path=ppt/drawings/_rels/vmlDrawing186.vml.rels><?xml version="1.0" encoding="UTF-8" standalone="yes"?>
<Relationships xmlns="http://schemas.openxmlformats.org/package/2006/relationships"><Relationship Id="rId2" Type="http://schemas.openxmlformats.org/officeDocument/2006/relationships/image" Target="../media/image306.emf"/><Relationship Id="rId1" Type="http://schemas.openxmlformats.org/officeDocument/2006/relationships/image" Target="../media/image305.emf"/></Relationships>
</file>

<file path=ppt/drawings/_rels/vmlDrawing187.vml.rels><?xml version="1.0" encoding="UTF-8" standalone="yes"?>
<Relationships xmlns="http://schemas.openxmlformats.org/package/2006/relationships"><Relationship Id="rId2" Type="http://schemas.openxmlformats.org/officeDocument/2006/relationships/image" Target="../media/image308.emf"/><Relationship Id="rId1" Type="http://schemas.openxmlformats.org/officeDocument/2006/relationships/image" Target="../media/image307.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309.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3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311.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312.emf"/></Relationships>
</file>

<file path=ppt/drawings/_rels/vmlDrawing192.vml.rels><?xml version="1.0" encoding="UTF-8" standalone="yes"?>
<Relationships xmlns="http://schemas.openxmlformats.org/package/2006/relationships"><Relationship Id="rId2" Type="http://schemas.openxmlformats.org/officeDocument/2006/relationships/image" Target="../media/image314.emf"/><Relationship Id="rId1" Type="http://schemas.openxmlformats.org/officeDocument/2006/relationships/image" Target="../media/image313.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315.emf"/></Relationships>
</file>

<file path=ppt/drawings/_rels/vmlDrawing194.vml.rels><?xml version="1.0" encoding="UTF-8" standalone="yes"?>
<Relationships xmlns="http://schemas.openxmlformats.org/package/2006/relationships"><Relationship Id="rId2" Type="http://schemas.openxmlformats.org/officeDocument/2006/relationships/image" Target="../media/image317.emf"/><Relationship Id="rId1" Type="http://schemas.openxmlformats.org/officeDocument/2006/relationships/image" Target="../media/image316.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318.emf"/></Relationships>
</file>

<file path=ppt/drawings/_rels/vmlDrawing196.vml.rels><?xml version="1.0" encoding="UTF-8" standalone="yes"?>
<Relationships xmlns="http://schemas.openxmlformats.org/package/2006/relationships"><Relationship Id="rId2" Type="http://schemas.openxmlformats.org/officeDocument/2006/relationships/image" Target="../media/image320.emf"/><Relationship Id="rId1" Type="http://schemas.openxmlformats.org/officeDocument/2006/relationships/image" Target="../media/image3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4" Type="http://schemas.openxmlformats.org/officeDocument/2006/relationships/image" Target="../media/image5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e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87.e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image" Target="../media/image8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91.e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image" Target="../media/image101.e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103.e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image" Target="../media/image105.emf"/></Relationships>
</file>

<file path=ppt/drawings/_rels/vmlDrawing68.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e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image" Target="../media/image10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image" Target="../media/image111.e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image" Target="../media/image113.emf"/></Relationships>
</file>

<file path=ppt/drawings/_rels/vmlDrawing72.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15.e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image" Target="../media/image117.e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image" Target="../media/image119.emf"/></Relationships>
</file>

<file path=ppt/drawings/_rels/vmlDrawing75.v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image" Target="../media/image121.e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image" Target="../media/image123.e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78.v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image" Target="../media/image127.emf"/></Relationships>
</file>

<file path=ppt/drawings/_rels/vmlDrawing79.v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image" Target="../media/image1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0.v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image" Target="../media/image131.emf"/></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image" Target="../media/image133.e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image" Target="../media/image135.emf"/></Relationships>
</file>

<file path=ppt/drawings/_rels/vmlDrawing83.vml.rels><?xml version="1.0" encoding="UTF-8" standalone="yes"?>
<Relationships xmlns="http://schemas.openxmlformats.org/package/2006/relationships"><Relationship Id="rId2" Type="http://schemas.openxmlformats.org/officeDocument/2006/relationships/image" Target="../media/image138.emf"/><Relationship Id="rId1" Type="http://schemas.openxmlformats.org/officeDocument/2006/relationships/image" Target="../media/image137.emf"/></Relationships>
</file>

<file path=ppt/drawings/_rels/vmlDrawing84.v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image" Target="../media/image139.emf"/></Relationships>
</file>

<file path=ppt/drawings/_rels/vmlDrawing85.v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image" Target="../media/image141.emf"/></Relationships>
</file>

<file path=ppt/drawings/_rels/vmlDrawing86.v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image" Target="../media/image143.emf"/></Relationships>
</file>

<file path=ppt/drawings/_rels/vmlDrawing87.vml.rels><?xml version="1.0" encoding="UTF-8" standalone="yes"?>
<Relationships xmlns="http://schemas.openxmlformats.org/package/2006/relationships"><Relationship Id="rId2" Type="http://schemas.openxmlformats.org/officeDocument/2006/relationships/image" Target="../media/image146.emf"/><Relationship Id="rId1" Type="http://schemas.openxmlformats.org/officeDocument/2006/relationships/image" Target="../media/image145.emf"/></Relationships>
</file>

<file path=ppt/drawings/_rels/vmlDrawing88.vml.rels><?xml version="1.0" encoding="UTF-8" standalone="yes"?>
<Relationships xmlns="http://schemas.openxmlformats.org/package/2006/relationships"><Relationship Id="rId2" Type="http://schemas.openxmlformats.org/officeDocument/2006/relationships/image" Target="../media/image148.emf"/><Relationship Id="rId1" Type="http://schemas.openxmlformats.org/officeDocument/2006/relationships/image" Target="../media/image147.emf"/></Relationships>
</file>

<file path=ppt/drawings/_rels/vmlDrawing89.v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image" Target="../media/image14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0.vml.rels><?xml version="1.0" encoding="UTF-8" standalone="yes"?>
<Relationships xmlns="http://schemas.openxmlformats.org/package/2006/relationships"><Relationship Id="rId2" Type="http://schemas.openxmlformats.org/officeDocument/2006/relationships/image" Target="../media/image152.emf"/><Relationship Id="rId1" Type="http://schemas.openxmlformats.org/officeDocument/2006/relationships/image" Target="../media/image151.emf"/></Relationships>
</file>

<file path=ppt/drawings/_rels/vmlDrawing91.v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image" Target="../media/image153.emf"/></Relationships>
</file>

<file path=ppt/drawings/_rels/vmlDrawing92.v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image" Target="../media/image155.emf"/></Relationships>
</file>

<file path=ppt/drawings/_rels/vmlDrawing93.vml.rels><?xml version="1.0" encoding="UTF-8" standalone="yes"?>
<Relationships xmlns="http://schemas.openxmlformats.org/package/2006/relationships"><Relationship Id="rId2" Type="http://schemas.openxmlformats.org/officeDocument/2006/relationships/image" Target="../media/image158.emf"/><Relationship Id="rId1" Type="http://schemas.openxmlformats.org/officeDocument/2006/relationships/image" Target="../media/image157.e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image" Target="../media/image159.emf"/></Relationships>
</file>

<file path=ppt/drawings/_rels/vmlDrawing95.vml.rels><?xml version="1.0" encoding="UTF-8" standalone="yes"?>
<Relationships xmlns="http://schemas.openxmlformats.org/package/2006/relationships"><Relationship Id="rId2" Type="http://schemas.openxmlformats.org/officeDocument/2006/relationships/image" Target="../media/image162.emf"/><Relationship Id="rId1" Type="http://schemas.openxmlformats.org/officeDocument/2006/relationships/image" Target="../media/image161.e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164.emf"/><Relationship Id="rId1" Type="http://schemas.openxmlformats.org/officeDocument/2006/relationships/image" Target="../media/image163.emf"/></Relationships>
</file>

<file path=ppt/drawings/_rels/vmlDrawing97.vml.rels><?xml version="1.0" encoding="UTF-8" standalone="yes"?>
<Relationships xmlns="http://schemas.openxmlformats.org/package/2006/relationships"><Relationship Id="rId2" Type="http://schemas.openxmlformats.org/officeDocument/2006/relationships/image" Target="../media/image166.emf"/><Relationship Id="rId1" Type="http://schemas.openxmlformats.org/officeDocument/2006/relationships/image" Target="../media/image165.emf"/></Relationships>
</file>

<file path=ppt/drawings/_rels/vmlDrawing98.v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image" Target="../media/image167.emf"/></Relationships>
</file>

<file path=ppt/drawings/_rels/vmlDrawing99.vml.rels><?xml version="1.0" encoding="UTF-8" standalone="yes"?>
<Relationships xmlns="http://schemas.openxmlformats.org/package/2006/relationships"><Relationship Id="rId2" Type="http://schemas.openxmlformats.org/officeDocument/2006/relationships/image" Target="../media/image170.emf"/><Relationship Id="rId1" Type="http://schemas.openxmlformats.org/officeDocument/2006/relationships/image" Target="../media/image16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511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lt-LT"/>
          </a:p>
        </p:txBody>
      </p:sp>
      <p:sp>
        <p:nvSpPr>
          <p:cNvPr id="60419" name="Rectangle 3"/>
          <p:cNvSpPr>
            <a:spLocks noGrp="1" noChangeArrowheads="1"/>
          </p:cNvSpPr>
          <p:nvPr>
            <p:ph type="dt" sz="quarter" idx="1"/>
          </p:nvPr>
        </p:nvSpPr>
        <p:spPr bwMode="auto">
          <a:xfrm>
            <a:off x="3856038" y="0"/>
            <a:ext cx="2951162"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lt-LT"/>
          </a:p>
        </p:txBody>
      </p:sp>
      <p:sp>
        <p:nvSpPr>
          <p:cNvPr id="60420" name="Rectangle 4"/>
          <p:cNvSpPr>
            <a:spLocks noGrp="1" noChangeArrowheads="1"/>
          </p:cNvSpPr>
          <p:nvPr>
            <p:ph type="ftr" sz="quarter" idx="2"/>
          </p:nvPr>
        </p:nvSpPr>
        <p:spPr bwMode="auto">
          <a:xfrm>
            <a:off x="0" y="9329738"/>
            <a:ext cx="29511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lt-LT"/>
          </a:p>
        </p:txBody>
      </p:sp>
      <p:sp>
        <p:nvSpPr>
          <p:cNvPr id="60421" name="Rectangle 5"/>
          <p:cNvSpPr>
            <a:spLocks noGrp="1" noChangeArrowheads="1"/>
          </p:cNvSpPr>
          <p:nvPr>
            <p:ph type="sldNum" sz="quarter" idx="3"/>
          </p:nvPr>
        </p:nvSpPr>
        <p:spPr bwMode="auto">
          <a:xfrm>
            <a:off x="3856038" y="9329738"/>
            <a:ext cx="2951162"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fld id="{830FB286-586B-44B0-98EB-A71B6C187EF1}" type="slidenum">
              <a:rPr lang="lt-LT" altLang="lt-LT"/>
              <a:pPr/>
              <a:t>‹#›</a:t>
            </a:fld>
            <a:endParaRPr lang="lt-LT" altLang="lt-LT"/>
          </a:p>
        </p:txBody>
      </p:sp>
    </p:spTree>
    <p:extLst>
      <p:ext uri="{BB962C8B-B14F-4D97-AF65-F5344CB8AC3E}">
        <p14:creationId xmlns:p14="http://schemas.microsoft.com/office/powerpoint/2010/main" val="885559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511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lt-LT"/>
          </a:p>
        </p:txBody>
      </p:sp>
      <p:sp>
        <p:nvSpPr>
          <p:cNvPr id="36867" name="Rectangle 3"/>
          <p:cNvSpPr>
            <a:spLocks noGrp="1" noChangeArrowheads="1"/>
          </p:cNvSpPr>
          <p:nvPr>
            <p:ph type="dt" idx="1"/>
          </p:nvPr>
        </p:nvSpPr>
        <p:spPr bwMode="auto">
          <a:xfrm>
            <a:off x="3856038" y="0"/>
            <a:ext cx="2951162"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lt-LT"/>
          </a:p>
        </p:txBody>
      </p:sp>
      <p:sp>
        <p:nvSpPr>
          <p:cNvPr id="389124" name="Rectangle 4"/>
          <p:cNvSpPr>
            <a:spLocks noGrp="1" noRot="1" noChangeAspect="1" noChangeArrowheads="1" noTextEdit="1"/>
          </p:cNvSpPr>
          <p:nvPr>
            <p:ph type="sldImg" idx="2"/>
          </p:nvPr>
        </p:nvSpPr>
        <p:spPr bwMode="auto">
          <a:xfrm>
            <a:off x="947738" y="736600"/>
            <a:ext cx="4913312" cy="3684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1038" y="4665663"/>
            <a:ext cx="5446712" cy="4421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lt-LT" noProof="0" smtClean="0"/>
              <a:t>Click to edit Master text styles</a:t>
            </a:r>
          </a:p>
          <a:p>
            <a:pPr lvl="1"/>
            <a:r>
              <a:rPr lang="lt-LT" noProof="0" smtClean="0"/>
              <a:t>Second level</a:t>
            </a:r>
          </a:p>
          <a:p>
            <a:pPr lvl="2"/>
            <a:r>
              <a:rPr lang="lt-LT" noProof="0" smtClean="0"/>
              <a:t>Third level</a:t>
            </a:r>
          </a:p>
          <a:p>
            <a:pPr lvl="3"/>
            <a:r>
              <a:rPr lang="lt-LT" noProof="0" smtClean="0"/>
              <a:t>Fourth level</a:t>
            </a:r>
          </a:p>
          <a:p>
            <a:pPr lvl="4"/>
            <a:r>
              <a:rPr lang="lt-LT" noProof="0" smtClean="0"/>
              <a:t>Fifth level</a:t>
            </a:r>
          </a:p>
        </p:txBody>
      </p:sp>
      <p:sp>
        <p:nvSpPr>
          <p:cNvPr id="36870" name="Rectangle 6"/>
          <p:cNvSpPr>
            <a:spLocks noGrp="1" noChangeArrowheads="1"/>
          </p:cNvSpPr>
          <p:nvPr>
            <p:ph type="ftr" sz="quarter" idx="4"/>
          </p:nvPr>
        </p:nvSpPr>
        <p:spPr bwMode="auto">
          <a:xfrm>
            <a:off x="0" y="9329738"/>
            <a:ext cx="29511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lt-LT"/>
          </a:p>
        </p:txBody>
      </p:sp>
      <p:sp>
        <p:nvSpPr>
          <p:cNvPr id="36871" name="Rectangle 7"/>
          <p:cNvSpPr>
            <a:spLocks noGrp="1" noChangeArrowheads="1"/>
          </p:cNvSpPr>
          <p:nvPr>
            <p:ph type="sldNum" sz="quarter" idx="5"/>
          </p:nvPr>
        </p:nvSpPr>
        <p:spPr bwMode="auto">
          <a:xfrm>
            <a:off x="3856038" y="9329738"/>
            <a:ext cx="2951162"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fld id="{58A4E371-A869-4472-A15F-EB0EBC9A6267}" type="slidenum">
              <a:rPr lang="lt-LT" altLang="lt-LT"/>
              <a:pPr/>
              <a:t>‹#›</a:t>
            </a:fld>
            <a:endParaRPr lang="lt-LT" altLang="lt-LT"/>
          </a:p>
        </p:txBody>
      </p:sp>
    </p:spTree>
    <p:extLst>
      <p:ext uri="{BB962C8B-B14F-4D97-AF65-F5344CB8AC3E}">
        <p14:creationId xmlns:p14="http://schemas.microsoft.com/office/powerpoint/2010/main" val="4106546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1D644D2-78CE-44D6-AF19-44CA7040B1DC}" type="slidenum">
              <a:rPr lang="lt-LT" altLang="lt-LT" sz="1200" b="0">
                <a:latin typeface="Arial" panose="020B0604020202020204" pitchFamily="34" charset="0"/>
              </a:rPr>
              <a:pPr eaLnBrk="1" hangingPunct="1"/>
              <a:t>2</a:t>
            </a:fld>
            <a:endParaRPr lang="lt-LT" altLang="lt-LT" sz="1200" b="0">
              <a:latin typeface="Arial" panose="020B0604020202020204" pitchFamily="34" charset="0"/>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lt-LT" smtClean="0">
              <a:latin typeface="Arial" panose="020B0604020202020204" pitchFamily="34" charset="0"/>
            </a:endParaRPr>
          </a:p>
        </p:txBody>
      </p:sp>
    </p:spTree>
    <p:extLst>
      <p:ext uri="{BB962C8B-B14F-4D97-AF65-F5344CB8AC3E}">
        <p14:creationId xmlns:p14="http://schemas.microsoft.com/office/powerpoint/2010/main" val="209232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BE01662-AA12-4A03-801B-ECE67DB4E8C0}" type="slidenum">
              <a:rPr lang="lt-LT" altLang="lt-LT" sz="1200" b="0">
                <a:latin typeface="Arial" panose="020B0604020202020204" pitchFamily="34" charset="0"/>
              </a:rPr>
              <a:pPr eaLnBrk="1" hangingPunct="1"/>
              <a:t>3</a:t>
            </a:fld>
            <a:endParaRPr lang="lt-LT" altLang="lt-LT" sz="1200" b="0">
              <a:latin typeface="Arial" panose="020B0604020202020204" pitchFamily="34" charset="0"/>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lt-LT" smtClean="0">
              <a:latin typeface="Arial" panose="020B0604020202020204" pitchFamily="34" charset="0"/>
            </a:endParaRPr>
          </a:p>
        </p:txBody>
      </p:sp>
    </p:spTree>
    <p:extLst>
      <p:ext uri="{BB962C8B-B14F-4D97-AF65-F5344CB8AC3E}">
        <p14:creationId xmlns:p14="http://schemas.microsoft.com/office/powerpoint/2010/main" val="181421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85BF819-9E2F-4217-9762-B5E7D00767EE}" type="slidenum">
              <a:rPr lang="lt-LT" altLang="lt-LT" sz="1200" b="0">
                <a:latin typeface="Arial" panose="020B0604020202020204" pitchFamily="34" charset="0"/>
              </a:rPr>
              <a:pPr eaLnBrk="1" hangingPunct="1"/>
              <a:t>230</a:t>
            </a:fld>
            <a:endParaRPr lang="lt-LT" altLang="lt-LT" sz="1200" b="0">
              <a:latin typeface="Arial" panose="020B0604020202020204" pitchFamily="34" charset="0"/>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lt-LT" smtClean="0">
              <a:latin typeface="Arial" panose="020B0604020202020204" pitchFamily="34" charset="0"/>
            </a:endParaRPr>
          </a:p>
        </p:txBody>
      </p:sp>
    </p:spTree>
    <p:extLst>
      <p:ext uri="{BB962C8B-B14F-4D97-AF65-F5344CB8AC3E}">
        <p14:creationId xmlns:p14="http://schemas.microsoft.com/office/powerpoint/2010/main" val="410141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D57FC6B-DD62-4951-A9B6-DDECBE1BE63E}" type="slidenum">
              <a:rPr lang="lt-LT" altLang="lt-LT" sz="1200" b="0">
                <a:latin typeface="Arial" panose="020B0604020202020204" pitchFamily="34" charset="0"/>
              </a:rPr>
              <a:pPr eaLnBrk="1" hangingPunct="1"/>
              <a:t>250</a:t>
            </a:fld>
            <a:endParaRPr lang="lt-LT" altLang="lt-LT" sz="1200" b="0">
              <a:latin typeface="Arial" panose="020B0604020202020204" pitchFamily="34" charset="0"/>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lt-LT" smtClean="0">
              <a:latin typeface="Arial" panose="020B0604020202020204" pitchFamily="34" charset="0"/>
            </a:endParaRPr>
          </a:p>
        </p:txBody>
      </p:sp>
    </p:spTree>
    <p:extLst>
      <p:ext uri="{BB962C8B-B14F-4D97-AF65-F5344CB8AC3E}">
        <p14:creationId xmlns:p14="http://schemas.microsoft.com/office/powerpoint/2010/main" val="395422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5A721C1-B5B9-4C61-ABB0-28F4788F0616}" type="slidenum">
              <a:rPr lang="lt-LT" altLang="lt-LT" sz="1200" b="0">
                <a:latin typeface="Arial" panose="020B0604020202020204" pitchFamily="34" charset="0"/>
              </a:rPr>
              <a:pPr eaLnBrk="1" hangingPunct="1"/>
              <a:t>261</a:t>
            </a:fld>
            <a:endParaRPr lang="lt-LT" altLang="lt-LT" sz="1200" b="0">
              <a:latin typeface="Arial" panose="020B0604020202020204" pitchFamily="34" charset="0"/>
            </a:endParaRPr>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lt-LT" smtClean="0">
              <a:latin typeface="Arial" panose="020B0604020202020204" pitchFamily="34" charset="0"/>
            </a:endParaRPr>
          </a:p>
        </p:txBody>
      </p:sp>
    </p:spTree>
    <p:extLst>
      <p:ext uri="{BB962C8B-B14F-4D97-AF65-F5344CB8AC3E}">
        <p14:creationId xmlns:p14="http://schemas.microsoft.com/office/powerpoint/2010/main" val="2088345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lum bright="10000" contrast="30000"/>
            <a:extLst>
              <a:ext uri="{28A0092B-C50C-407E-A947-70E740481C1C}">
                <a14:useLocalDpi xmlns:a14="http://schemas.microsoft.com/office/drawing/2010/main" val="0"/>
              </a:ext>
            </a:extLst>
          </a:blip>
          <a:srcRect l="369" t="24606" r="3691" b="59055"/>
          <a:stretch>
            <a:fillRect/>
          </a:stretch>
        </p:blipFill>
        <p:spPr bwMode="auto">
          <a:xfrm>
            <a:off x="376238" y="476250"/>
            <a:ext cx="8443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vilmorus_logo_spalvotas"/>
          <p:cNvPicPr>
            <a:picLocks noChangeArrowheads="1"/>
          </p:cNvPicPr>
          <p:nvPr userDrawn="1"/>
        </p:nvPicPr>
        <p:blipFill>
          <a:blip r:embed="rId3">
            <a:lum bright="6000"/>
            <a:extLst>
              <a:ext uri="{28A0092B-C50C-407E-A947-70E740481C1C}">
                <a14:useLocalDpi xmlns:a14="http://schemas.microsoft.com/office/drawing/2010/main" val="0"/>
              </a:ext>
            </a:extLst>
          </a:blip>
          <a:srcRect/>
          <a:stretch>
            <a:fillRect/>
          </a:stretch>
        </p:blipFill>
        <p:spPr bwMode="auto">
          <a:xfrm>
            <a:off x="6445250" y="549275"/>
            <a:ext cx="165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ctrTitle"/>
          </p:nvPr>
        </p:nvSpPr>
        <p:spPr>
          <a:xfrm>
            <a:off x="685800" y="2130425"/>
            <a:ext cx="7772400" cy="1470025"/>
          </a:xfrm>
        </p:spPr>
        <p:txBody>
          <a:bodyPr/>
          <a:lstStyle>
            <a:lvl1pPr algn="ctr">
              <a:defRPr sz="2800">
                <a:solidFill>
                  <a:schemeClr val="tx1"/>
                </a:solidFill>
              </a:defRPr>
            </a:lvl1pPr>
          </a:lstStyle>
          <a:p>
            <a:r>
              <a:rPr lang="lt-LT"/>
              <a:t>Click to edit Master title style</a:t>
            </a:r>
          </a:p>
        </p:txBody>
      </p:sp>
      <p:sp>
        <p:nvSpPr>
          <p:cNvPr id="18435" name="Rectangle 3"/>
          <p:cNvSpPr>
            <a:spLocks noGrp="1" noChangeArrowheads="1"/>
          </p:cNvSpPr>
          <p:nvPr>
            <p:ph type="subTitle" idx="1"/>
          </p:nvPr>
        </p:nvSpPr>
        <p:spPr>
          <a:xfrm>
            <a:off x="1371600" y="3716338"/>
            <a:ext cx="6440488" cy="479425"/>
          </a:xfrm>
        </p:spPr>
        <p:txBody>
          <a:bodyPr/>
          <a:lstStyle>
            <a:lvl1pPr marL="0" indent="0" algn="ctr">
              <a:buFontTx/>
              <a:buNone/>
              <a:defRPr sz="1600"/>
            </a:lvl1pPr>
          </a:lstStyle>
          <a:p>
            <a:r>
              <a:rPr lang="lt-LT"/>
              <a:t>Click to edit Master subtitle style</a:t>
            </a:r>
          </a:p>
        </p:txBody>
      </p:sp>
      <p:sp>
        <p:nvSpPr>
          <p:cNvPr id="6" name="Rectangle 4"/>
          <p:cNvSpPr>
            <a:spLocks noGrp="1" noChangeArrowheads="1"/>
          </p:cNvSpPr>
          <p:nvPr>
            <p:ph type="dt" sz="half" idx="10"/>
          </p:nvPr>
        </p:nvSpPr>
        <p:spPr/>
        <p:txBody>
          <a:bodyPr/>
          <a:lstStyle>
            <a:lvl1pPr algn="l">
              <a:defRPr sz="1400"/>
            </a:lvl1pPr>
          </a:lstStyle>
          <a:p>
            <a:pPr>
              <a:defRPr/>
            </a:pPr>
            <a:r>
              <a:rPr lang="lt-LT"/>
              <a:t>2014 m. balandis - gegužė</a:t>
            </a:r>
          </a:p>
        </p:txBody>
      </p:sp>
      <p:sp>
        <p:nvSpPr>
          <p:cNvPr id="7" name="Rectangle 5"/>
          <p:cNvSpPr>
            <a:spLocks noGrp="1" noChangeArrowheads="1"/>
          </p:cNvSpPr>
          <p:nvPr>
            <p:ph type="ftr" sz="quarter" idx="11"/>
          </p:nvPr>
        </p:nvSpPr>
        <p:spPr>
          <a:xfrm>
            <a:off x="3124200" y="6245225"/>
            <a:ext cx="2895600" cy="476250"/>
          </a:xfrm>
        </p:spPr>
        <p:txBody>
          <a:bodyPr/>
          <a:lstStyle>
            <a:lvl1pPr>
              <a:defRPr sz="1400"/>
            </a:lvl1pPr>
          </a:lstStyle>
          <a:p>
            <a:pPr>
              <a:defRPr/>
            </a:pPr>
            <a:r>
              <a:rPr lang="lt-LT"/>
              <a:t>Tyrimas atliktas LR Specialiųjų tyrimų tarnybos užsakymu</a:t>
            </a:r>
          </a:p>
        </p:txBody>
      </p:sp>
      <p:sp>
        <p:nvSpPr>
          <p:cNvPr id="8" name="Rectangle 6"/>
          <p:cNvSpPr>
            <a:spLocks noGrp="1" noChangeArrowheads="1"/>
          </p:cNvSpPr>
          <p:nvPr>
            <p:ph type="sldNum" sz="quarter" idx="12"/>
          </p:nvPr>
        </p:nvSpPr>
        <p:spPr>
          <a:xfrm>
            <a:off x="6553200" y="6245225"/>
            <a:ext cx="2133600" cy="476250"/>
          </a:xfrm>
        </p:spPr>
        <p:txBody>
          <a:bodyPr/>
          <a:lstStyle>
            <a:lvl1pPr algn="r">
              <a:defRPr sz="1400"/>
            </a:lvl1pPr>
          </a:lstStyle>
          <a:p>
            <a:fld id="{85249552-57BD-4EAA-B2A5-134FEDC65869}" type="slidenum">
              <a:rPr lang="lt-LT" altLang="lt-LT"/>
              <a:pPr/>
              <a:t>‹#›</a:t>
            </a:fld>
            <a:endParaRPr lang="lt-LT" altLang="lt-LT"/>
          </a:p>
        </p:txBody>
      </p:sp>
    </p:spTree>
    <p:extLst>
      <p:ext uri="{BB962C8B-B14F-4D97-AF65-F5344CB8AC3E}">
        <p14:creationId xmlns:p14="http://schemas.microsoft.com/office/powerpoint/2010/main" val="368725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5"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6" name="Rectangle 6"/>
          <p:cNvSpPr>
            <a:spLocks noGrp="1" noChangeArrowheads="1"/>
          </p:cNvSpPr>
          <p:nvPr>
            <p:ph type="sldNum" sz="quarter" idx="12"/>
          </p:nvPr>
        </p:nvSpPr>
        <p:spPr>
          <a:ln/>
        </p:spPr>
        <p:txBody>
          <a:bodyPr/>
          <a:lstStyle>
            <a:lvl1pPr>
              <a:defRPr/>
            </a:lvl1pPr>
          </a:lstStyle>
          <a:p>
            <a:fld id="{39D40FB9-7799-45E2-85BA-1C358348BF85}" type="slidenum">
              <a:rPr lang="lt-LT" altLang="lt-LT"/>
              <a:pPr/>
              <a:t>‹#›</a:t>
            </a:fld>
            <a:endParaRPr lang="lt-LT" altLang="lt-LT"/>
          </a:p>
        </p:txBody>
      </p:sp>
    </p:spTree>
    <p:extLst>
      <p:ext uri="{BB962C8B-B14F-4D97-AF65-F5344CB8AC3E}">
        <p14:creationId xmlns:p14="http://schemas.microsoft.com/office/powerpoint/2010/main" val="377838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5"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6" name="Rectangle 6"/>
          <p:cNvSpPr>
            <a:spLocks noGrp="1" noChangeArrowheads="1"/>
          </p:cNvSpPr>
          <p:nvPr>
            <p:ph type="sldNum" sz="quarter" idx="12"/>
          </p:nvPr>
        </p:nvSpPr>
        <p:spPr>
          <a:ln/>
        </p:spPr>
        <p:txBody>
          <a:bodyPr/>
          <a:lstStyle>
            <a:lvl1pPr>
              <a:defRPr/>
            </a:lvl1pPr>
          </a:lstStyle>
          <a:p>
            <a:fld id="{7F396723-6E92-4281-8B69-CF0D6EA8DD59}" type="slidenum">
              <a:rPr lang="lt-LT" altLang="lt-LT"/>
              <a:pPr/>
              <a:t>‹#›</a:t>
            </a:fld>
            <a:endParaRPr lang="lt-LT" altLang="lt-LT"/>
          </a:p>
        </p:txBody>
      </p:sp>
    </p:spTree>
    <p:extLst>
      <p:ext uri="{BB962C8B-B14F-4D97-AF65-F5344CB8AC3E}">
        <p14:creationId xmlns:p14="http://schemas.microsoft.com/office/powerpoint/2010/main" val="365229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lt-LT"/>
          </a:p>
        </p:txBody>
      </p:sp>
      <p:sp>
        <p:nvSpPr>
          <p:cNvPr id="3" name="Table Placeholder 2"/>
          <p:cNvSpPr>
            <a:spLocks noGrp="1"/>
          </p:cNvSpPr>
          <p:nvPr>
            <p:ph type="tbl" idx="1"/>
          </p:nvPr>
        </p:nvSpPr>
        <p:spPr>
          <a:xfrm>
            <a:off x="457200" y="1600200"/>
            <a:ext cx="8229600" cy="4525963"/>
          </a:xfrm>
        </p:spPr>
        <p:txBody>
          <a:bodyPr/>
          <a:lstStyle/>
          <a:p>
            <a:pPr lvl="0"/>
            <a:endParaRPr lang="lt-LT"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5"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6" name="Rectangle 6"/>
          <p:cNvSpPr>
            <a:spLocks noGrp="1" noChangeArrowheads="1"/>
          </p:cNvSpPr>
          <p:nvPr>
            <p:ph type="sldNum" sz="quarter" idx="12"/>
          </p:nvPr>
        </p:nvSpPr>
        <p:spPr>
          <a:ln/>
        </p:spPr>
        <p:txBody>
          <a:bodyPr/>
          <a:lstStyle>
            <a:lvl1pPr>
              <a:defRPr/>
            </a:lvl1pPr>
          </a:lstStyle>
          <a:p>
            <a:fld id="{DD408C97-FC2B-42D2-B1B6-97373591B549}" type="slidenum">
              <a:rPr lang="lt-LT" altLang="lt-LT"/>
              <a:pPr/>
              <a:t>‹#›</a:t>
            </a:fld>
            <a:endParaRPr lang="lt-LT" altLang="lt-LT"/>
          </a:p>
        </p:txBody>
      </p:sp>
    </p:spTree>
    <p:extLst>
      <p:ext uri="{BB962C8B-B14F-4D97-AF65-F5344CB8AC3E}">
        <p14:creationId xmlns:p14="http://schemas.microsoft.com/office/powerpoint/2010/main" val="60683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lt-LT"/>
          </a:p>
        </p:txBody>
      </p:sp>
      <p:sp>
        <p:nvSpPr>
          <p:cNvPr id="3" name="Chart Placeholder 2"/>
          <p:cNvSpPr>
            <a:spLocks noGrp="1"/>
          </p:cNvSpPr>
          <p:nvPr>
            <p:ph type="chart" idx="1"/>
          </p:nvPr>
        </p:nvSpPr>
        <p:spPr>
          <a:xfrm>
            <a:off x="457200" y="1600200"/>
            <a:ext cx="8229600" cy="4525963"/>
          </a:xfrm>
        </p:spPr>
        <p:txBody>
          <a:bodyPr/>
          <a:lstStyle/>
          <a:p>
            <a:pPr lvl="0"/>
            <a:endParaRPr lang="lt-LT"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5"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6" name="Rectangle 6"/>
          <p:cNvSpPr>
            <a:spLocks noGrp="1" noChangeArrowheads="1"/>
          </p:cNvSpPr>
          <p:nvPr>
            <p:ph type="sldNum" sz="quarter" idx="12"/>
          </p:nvPr>
        </p:nvSpPr>
        <p:spPr>
          <a:ln/>
        </p:spPr>
        <p:txBody>
          <a:bodyPr/>
          <a:lstStyle>
            <a:lvl1pPr>
              <a:defRPr/>
            </a:lvl1pPr>
          </a:lstStyle>
          <a:p>
            <a:fld id="{FC870DAA-ED88-472E-AD84-A2D65F28807F}" type="slidenum">
              <a:rPr lang="lt-LT" altLang="lt-LT"/>
              <a:pPr/>
              <a:t>‹#›</a:t>
            </a:fld>
            <a:endParaRPr lang="lt-LT" altLang="lt-LT"/>
          </a:p>
        </p:txBody>
      </p:sp>
    </p:spTree>
    <p:extLst>
      <p:ext uri="{BB962C8B-B14F-4D97-AF65-F5344CB8AC3E}">
        <p14:creationId xmlns:p14="http://schemas.microsoft.com/office/powerpoint/2010/main" val="1221915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7"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8" name="Rectangle 6"/>
          <p:cNvSpPr>
            <a:spLocks noGrp="1" noChangeArrowheads="1"/>
          </p:cNvSpPr>
          <p:nvPr>
            <p:ph type="sldNum" sz="quarter" idx="12"/>
          </p:nvPr>
        </p:nvSpPr>
        <p:spPr>
          <a:ln/>
        </p:spPr>
        <p:txBody>
          <a:bodyPr/>
          <a:lstStyle>
            <a:lvl1pPr>
              <a:defRPr/>
            </a:lvl1pPr>
          </a:lstStyle>
          <a:p>
            <a:fld id="{3742DBBC-4E04-4FAC-8C77-6743AFEC2B77}" type="slidenum">
              <a:rPr lang="lt-LT" altLang="lt-LT"/>
              <a:pPr/>
              <a:t>‹#›</a:t>
            </a:fld>
            <a:endParaRPr lang="lt-LT" altLang="lt-LT"/>
          </a:p>
        </p:txBody>
      </p:sp>
    </p:spTree>
    <p:extLst>
      <p:ext uri="{BB962C8B-B14F-4D97-AF65-F5344CB8AC3E}">
        <p14:creationId xmlns:p14="http://schemas.microsoft.com/office/powerpoint/2010/main" val="1466073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lt-LT"/>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8"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9" name="Rectangle 6"/>
          <p:cNvSpPr>
            <a:spLocks noGrp="1" noChangeArrowheads="1"/>
          </p:cNvSpPr>
          <p:nvPr>
            <p:ph type="sldNum" sz="quarter" idx="12"/>
          </p:nvPr>
        </p:nvSpPr>
        <p:spPr>
          <a:ln/>
        </p:spPr>
        <p:txBody>
          <a:bodyPr/>
          <a:lstStyle>
            <a:lvl1pPr>
              <a:defRPr/>
            </a:lvl1pPr>
          </a:lstStyle>
          <a:p>
            <a:fld id="{01CA8B3C-3A92-44BB-A78F-484EF0EC4F62}" type="slidenum">
              <a:rPr lang="lt-LT" altLang="lt-LT"/>
              <a:pPr/>
              <a:t>‹#›</a:t>
            </a:fld>
            <a:endParaRPr lang="lt-LT" altLang="lt-LT"/>
          </a:p>
        </p:txBody>
      </p:sp>
    </p:spTree>
    <p:extLst>
      <p:ext uri="{BB962C8B-B14F-4D97-AF65-F5344CB8AC3E}">
        <p14:creationId xmlns:p14="http://schemas.microsoft.com/office/powerpoint/2010/main" val="132175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3"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4"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5" name="Rectangle 6"/>
          <p:cNvSpPr>
            <a:spLocks noGrp="1" noChangeArrowheads="1"/>
          </p:cNvSpPr>
          <p:nvPr>
            <p:ph type="sldNum" sz="quarter" idx="12"/>
          </p:nvPr>
        </p:nvSpPr>
        <p:spPr>
          <a:ln/>
        </p:spPr>
        <p:txBody>
          <a:bodyPr/>
          <a:lstStyle>
            <a:lvl1pPr>
              <a:defRPr/>
            </a:lvl1pPr>
          </a:lstStyle>
          <a:p>
            <a:fld id="{8456820B-246D-4926-B20E-389BA56C84DE}" type="slidenum">
              <a:rPr lang="lt-LT" altLang="lt-LT"/>
              <a:pPr/>
              <a:t>‹#›</a:t>
            </a:fld>
            <a:endParaRPr lang="lt-LT" altLang="lt-LT"/>
          </a:p>
        </p:txBody>
      </p:sp>
    </p:spTree>
    <p:extLst>
      <p:ext uri="{BB962C8B-B14F-4D97-AF65-F5344CB8AC3E}">
        <p14:creationId xmlns:p14="http://schemas.microsoft.com/office/powerpoint/2010/main" val="4653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5"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6" name="Rectangle 6"/>
          <p:cNvSpPr>
            <a:spLocks noGrp="1" noChangeArrowheads="1"/>
          </p:cNvSpPr>
          <p:nvPr>
            <p:ph type="sldNum" sz="quarter" idx="12"/>
          </p:nvPr>
        </p:nvSpPr>
        <p:spPr>
          <a:ln/>
        </p:spPr>
        <p:txBody>
          <a:bodyPr/>
          <a:lstStyle>
            <a:lvl1pPr>
              <a:defRPr/>
            </a:lvl1pPr>
          </a:lstStyle>
          <a:p>
            <a:fld id="{49A50728-3447-4BE4-AC2B-4AFBCE714F2A}" type="slidenum">
              <a:rPr lang="lt-LT" altLang="lt-LT"/>
              <a:pPr/>
              <a:t>‹#›</a:t>
            </a:fld>
            <a:endParaRPr lang="lt-LT" altLang="lt-LT"/>
          </a:p>
        </p:txBody>
      </p:sp>
    </p:spTree>
    <p:extLst>
      <p:ext uri="{BB962C8B-B14F-4D97-AF65-F5344CB8AC3E}">
        <p14:creationId xmlns:p14="http://schemas.microsoft.com/office/powerpoint/2010/main" val="163953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5"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6" name="Rectangle 6"/>
          <p:cNvSpPr>
            <a:spLocks noGrp="1" noChangeArrowheads="1"/>
          </p:cNvSpPr>
          <p:nvPr>
            <p:ph type="sldNum" sz="quarter" idx="12"/>
          </p:nvPr>
        </p:nvSpPr>
        <p:spPr>
          <a:ln/>
        </p:spPr>
        <p:txBody>
          <a:bodyPr/>
          <a:lstStyle>
            <a:lvl1pPr>
              <a:defRPr/>
            </a:lvl1pPr>
          </a:lstStyle>
          <a:p>
            <a:fld id="{B0156A48-E87B-44DD-AEAD-F0BC29A38DA0}" type="slidenum">
              <a:rPr lang="lt-LT" altLang="lt-LT"/>
              <a:pPr/>
              <a:t>‹#›</a:t>
            </a:fld>
            <a:endParaRPr lang="lt-LT" altLang="lt-LT"/>
          </a:p>
        </p:txBody>
      </p:sp>
    </p:spTree>
    <p:extLst>
      <p:ext uri="{BB962C8B-B14F-4D97-AF65-F5344CB8AC3E}">
        <p14:creationId xmlns:p14="http://schemas.microsoft.com/office/powerpoint/2010/main" val="206105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6"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7" name="Rectangle 6"/>
          <p:cNvSpPr>
            <a:spLocks noGrp="1" noChangeArrowheads="1"/>
          </p:cNvSpPr>
          <p:nvPr>
            <p:ph type="sldNum" sz="quarter" idx="12"/>
          </p:nvPr>
        </p:nvSpPr>
        <p:spPr>
          <a:ln/>
        </p:spPr>
        <p:txBody>
          <a:bodyPr/>
          <a:lstStyle>
            <a:lvl1pPr>
              <a:defRPr/>
            </a:lvl1pPr>
          </a:lstStyle>
          <a:p>
            <a:fld id="{0473FDFB-2121-4F28-9C44-D69AA6D9B8FC}" type="slidenum">
              <a:rPr lang="lt-LT" altLang="lt-LT"/>
              <a:pPr/>
              <a:t>‹#›</a:t>
            </a:fld>
            <a:endParaRPr lang="lt-LT" altLang="lt-LT"/>
          </a:p>
        </p:txBody>
      </p:sp>
    </p:spTree>
    <p:extLst>
      <p:ext uri="{BB962C8B-B14F-4D97-AF65-F5344CB8AC3E}">
        <p14:creationId xmlns:p14="http://schemas.microsoft.com/office/powerpoint/2010/main" val="128361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8"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9" name="Rectangle 6"/>
          <p:cNvSpPr>
            <a:spLocks noGrp="1" noChangeArrowheads="1"/>
          </p:cNvSpPr>
          <p:nvPr>
            <p:ph type="sldNum" sz="quarter" idx="12"/>
          </p:nvPr>
        </p:nvSpPr>
        <p:spPr>
          <a:ln/>
        </p:spPr>
        <p:txBody>
          <a:bodyPr/>
          <a:lstStyle>
            <a:lvl1pPr>
              <a:defRPr/>
            </a:lvl1pPr>
          </a:lstStyle>
          <a:p>
            <a:fld id="{D65C87F3-7816-4E8A-B40D-E936CF89885E}" type="slidenum">
              <a:rPr lang="lt-LT" altLang="lt-LT"/>
              <a:pPr/>
              <a:t>‹#›</a:t>
            </a:fld>
            <a:endParaRPr lang="lt-LT" altLang="lt-LT"/>
          </a:p>
        </p:txBody>
      </p:sp>
    </p:spTree>
    <p:extLst>
      <p:ext uri="{BB962C8B-B14F-4D97-AF65-F5344CB8AC3E}">
        <p14:creationId xmlns:p14="http://schemas.microsoft.com/office/powerpoint/2010/main" val="86480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4"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5" name="Rectangle 6"/>
          <p:cNvSpPr>
            <a:spLocks noGrp="1" noChangeArrowheads="1"/>
          </p:cNvSpPr>
          <p:nvPr>
            <p:ph type="sldNum" sz="quarter" idx="12"/>
          </p:nvPr>
        </p:nvSpPr>
        <p:spPr>
          <a:ln/>
        </p:spPr>
        <p:txBody>
          <a:bodyPr/>
          <a:lstStyle>
            <a:lvl1pPr>
              <a:defRPr/>
            </a:lvl1pPr>
          </a:lstStyle>
          <a:p>
            <a:fld id="{3D123874-85F9-4061-B331-45A79B765F61}" type="slidenum">
              <a:rPr lang="lt-LT" altLang="lt-LT"/>
              <a:pPr/>
              <a:t>‹#›</a:t>
            </a:fld>
            <a:endParaRPr lang="lt-LT" altLang="lt-LT"/>
          </a:p>
        </p:txBody>
      </p:sp>
    </p:spTree>
    <p:extLst>
      <p:ext uri="{BB962C8B-B14F-4D97-AF65-F5344CB8AC3E}">
        <p14:creationId xmlns:p14="http://schemas.microsoft.com/office/powerpoint/2010/main" val="424679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3"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4" name="Rectangle 6"/>
          <p:cNvSpPr>
            <a:spLocks noGrp="1" noChangeArrowheads="1"/>
          </p:cNvSpPr>
          <p:nvPr>
            <p:ph type="sldNum" sz="quarter" idx="12"/>
          </p:nvPr>
        </p:nvSpPr>
        <p:spPr>
          <a:ln/>
        </p:spPr>
        <p:txBody>
          <a:bodyPr/>
          <a:lstStyle>
            <a:lvl1pPr>
              <a:defRPr/>
            </a:lvl1pPr>
          </a:lstStyle>
          <a:p>
            <a:fld id="{95374747-EC12-4FFA-8F3F-D1F92691B0B2}" type="slidenum">
              <a:rPr lang="lt-LT" altLang="lt-LT"/>
              <a:pPr/>
              <a:t>‹#›</a:t>
            </a:fld>
            <a:endParaRPr lang="lt-LT" altLang="lt-LT"/>
          </a:p>
        </p:txBody>
      </p:sp>
    </p:spTree>
    <p:extLst>
      <p:ext uri="{BB962C8B-B14F-4D97-AF65-F5344CB8AC3E}">
        <p14:creationId xmlns:p14="http://schemas.microsoft.com/office/powerpoint/2010/main" val="360163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6"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7" name="Rectangle 6"/>
          <p:cNvSpPr>
            <a:spLocks noGrp="1" noChangeArrowheads="1"/>
          </p:cNvSpPr>
          <p:nvPr>
            <p:ph type="sldNum" sz="quarter" idx="12"/>
          </p:nvPr>
        </p:nvSpPr>
        <p:spPr>
          <a:ln/>
        </p:spPr>
        <p:txBody>
          <a:bodyPr/>
          <a:lstStyle>
            <a:lvl1pPr>
              <a:defRPr/>
            </a:lvl1pPr>
          </a:lstStyle>
          <a:p>
            <a:fld id="{61EE97BC-1251-4C80-A01E-5BBC29CC2DC0}" type="slidenum">
              <a:rPr lang="lt-LT" altLang="lt-LT"/>
              <a:pPr/>
              <a:t>‹#›</a:t>
            </a:fld>
            <a:endParaRPr lang="lt-LT" altLang="lt-LT"/>
          </a:p>
        </p:txBody>
      </p:sp>
    </p:spTree>
    <p:extLst>
      <p:ext uri="{BB962C8B-B14F-4D97-AF65-F5344CB8AC3E}">
        <p14:creationId xmlns:p14="http://schemas.microsoft.com/office/powerpoint/2010/main" val="225010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lt-LT"/>
              <a:t>2014 m. balandis - gegužė</a:t>
            </a:r>
          </a:p>
        </p:txBody>
      </p:sp>
      <p:sp>
        <p:nvSpPr>
          <p:cNvPr id="6" name="Rectangle 5"/>
          <p:cNvSpPr>
            <a:spLocks noGrp="1" noChangeArrowheads="1"/>
          </p:cNvSpPr>
          <p:nvPr>
            <p:ph type="ftr" sz="quarter" idx="11"/>
          </p:nvPr>
        </p:nvSpPr>
        <p:spPr>
          <a:ln/>
        </p:spPr>
        <p:txBody>
          <a:bodyPr/>
          <a:lstStyle>
            <a:lvl1pPr>
              <a:defRPr/>
            </a:lvl1pPr>
          </a:lstStyle>
          <a:p>
            <a:pPr>
              <a:defRPr/>
            </a:pPr>
            <a:r>
              <a:rPr lang="lt-LT"/>
              <a:t>Tyrimas atliktas LR Specialiųjų tyrimų tarnybos užsakymu</a:t>
            </a:r>
          </a:p>
        </p:txBody>
      </p:sp>
      <p:sp>
        <p:nvSpPr>
          <p:cNvPr id="7" name="Rectangle 6"/>
          <p:cNvSpPr>
            <a:spLocks noGrp="1" noChangeArrowheads="1"/>
          </p:cNvSpPr>
          <p:nvPr>
            <p:ph type="sldNum" sz="quarter" idx="12"/>
          </p:nvPr>
        </p:nvSpPr>
        <p:spPr>
          <a:ln/>
        </p:spPr>
        <p:txBody>
          <a:bodyPr/>
          <a:lstStyle>
            <a:lvl1pPr>
              <a:defRPr/>
            </a:lvl1pPr>
          </a:lstStyle>
          <a:p>
            <a:fld id="{28E8D64E-B0D7-4915-BD69-63482687CA69}" type="slidenum">
              <a:rPr lang="lt-LT" altLang="lt-LT"/>
              <a:pPr/>
              <a:t>‹#›</a:t>
            </a:fld>
            <a:endParaRPr lang="lt-LT" altLang="lt-LT"/>
          </a:p>
        </p:txBody>
      </p:sp>
    </p:spTree>
    <p:extLst>
      <p:ext uri="{BB962C8B-B14F-4D97-AF65-F5344CB8AC3E}">
        <p14:creationId xmlns:p14="http://schemas.microsoft.com/office/powerpoint/2010/main" val="279290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altLang="lt-LT" smtClean="0"/>
              <a:t>Click to edit Master title style</a:t>
            </a:r>
          </a:p>
        </p:txBody>
      </p:sp>
      <p:sp>
        <p:nvSpPr>
          <p:cNvPr id="2017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smtClean="0"/>
              <a:t>Click to edit Master text styles</a:t>
            </a:r>
          </a:p>
          <a:p>
            <a:pPr lvl="1"/>
            <a:r>
              <a:rPr lang="lt-LT" altLang="lt-LT" smtClean="0"/>
              <a:t>Second level</a:t>
            </a:r>
          </a:p>
          <a:p>
            <a:pPr lvl="2"/>
            <a:r>
              <a:rPr lang="lt-LT" altLang="lt-LT" smtClean="0"/>
              <a:t>Third level</a:t>
            </a:r>
          </a:p>
          <a:p>
            <a:pPr lvl="3"/>
            <a:r>
              <a:rPr lang="lt-LT" altLang="lt-LT" smtClean="0"/>
              <a:t>Fourth level</a:t>
            </a:r>
          </a:p>
          <a:p>
            <a:pPr lvl="4"/>
            <a:r>
              <a:rPr lang="lt-LT" altLang="lt-LT"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charset="0"/>
              </a:defRPr>
            </a:lvl1pPr>
          </a:lstStyle>
          <a:p>
            <a:pPr>
              <a:defRPr/>
            </a:pPr>
            <a:r>
              <a:rPr lang="lt-LT"/>
              <a:t>2014 m. balandis - gegužė</a:t>
            </a:r>
          </a:p>
        </p:txBody>
      </p:sp>
      <p:sp>
        <p:nvSpPr>
          <p:cNvPr id="16389" name="Rectangle 5"/>
          <p:cNvSpPr>
            <a:spLocks noGrp="1" noChangeArrowheads="1"/>
          </p:cNvSpPr>
          <p:nvPr>
            <p:ph type="ftr" sz="quarter" idx="3"/>
          </p:nvPr>
        </p:nvSpPr>
        <p:spPr bwMode="auto">
          <a:xfrm>
            <a:off x="5997575" y="62658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charset="0"/>
              </a:defRPr>
            </a:lvl1pPr>
          </a:lstStyle>
          <a:p>
            <a:pPr>
              <a:defRPr/>
            </a:pPr>
            <a:r>
              <a:rPr lang="lt-LT"/>
              <a:t>Tyrimas atliktas LR Specialiųjų tyrimų tarnybos užsakymu</a:t>
            </a:r>
          </a:p>
        </p:txBody>
      </p:sp>
      <p:sp>
        <p:nvSpPr>
          <p:cNvPr id="16390" name="Rectangle 6"/>
          <p:cNvSpPr>
            <a:spLocks noGrp="1" noChangeArrowheads="1"/>
          </p:cNvSpPr>
          <p:nvPr>
            <p:ph type="sldNum" sz="quarter" idx="4"/>
          </p:nvPr>
        </p:nvSpPr>
        <p:spPr bwMode="auto">
          <a:xfrm>
            <a:off x="344646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panose="020B0604020202020204" pitchFamily="34" charset="0"/>
              </a:defRPr>
            </a:lvl1pPr>
          </a:lstStyle>
          <a:p>
            <a:fld id="{8C80D6E5-EF79-4163-8A2B-7C12E3F97D2B}" type="slidenum">
              <a:rPr lang="lt-LT" altLang="lt-LT"/>
              <a:pPr/>
              <a:t>‹#›</a:t>
            </a:fld>
            <a:endParaRPr lang="lt-LT" altLang="lt-LT"/>
          </a:p>
        </p:txBody>
      </p:sp>
      <p:pic>
        <p:nvPicPr>
          <p:cNvPr id="201735" name="Picture 7"/>
          <p:cNvPicPr>
            <a:picLocks noChangeAspect="1" noChangeArrowheads="1"/>
          </p:cNvPicPr>
          <p:nvPr userDrawn="1"/>
        </p:nvPicPr>
        <p:blipFill>
          <a:blip r:embed="rId18">
            <a:lum bright="10000"/>
            <a:extLst>
              <a:ext uri="{28A0092B-C50C-407E-A947-70E740481C1C}">
                <a14:useLocalDpi xmlns:a14="http://schemas.microsoft.com/office/drawing/2010/main" val="0"/>
              </a:ext>
            </a:extLst>
          </a:blip>
          <a:srcRect/>
          <a:stretch>
            <a:fillRect/>
          </a:stretch>
        </p:blipFill>
        <p:spPr bwMode="auto">
          <a:xfrm>
            <a:off x="7596188" y="188913"/>
            <a:ext cx="12239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50" r:id="rId1"/>
    <p:sldLayoutId id="2147485435" r:id="rId2"/>
    <p:sldLayoutId id="2147485436" r:id="rId3"/>
    <p:sldLayoutId id="2147485437" r:id="rId4"/>
    <p:sldLayoutId id="2147485438" r:id="rId5"/>
    <p:sldLayoutId id="2147485439" r:id="rId6"/>
    <p:sldLayoutId id="2147485440" r:id="rId7"/>
    <p:sldLayoutId id="2147485441" r:id="rId8"/>
    <p:sldLayoutId id="2147485442" r:id="rId9"/>
    <p:sldLayoutId id="2147485443" r:id="rId10"/>
    <p:sldLayoutId id="2147485444" r:id="rId11"/>
    <p:sldLayoutId id="2147485445" r:id="rId12"/>
    <p:sldLayoutId id="2147485446" r:id="rId13"/>
    <p:sldLayoutId id="2147485447" r:id="rId14"/>
    <p:sldLayoutId id="2147485448" r:id="rId15"/>
    <p:sldLayoutId id="2147485449" r:id="rId16"/>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Times New Roman" pitchFamily="18" charset="0"/>
        </a:defRPr>
      </a:lvl2pPr>
      <a:lvl3pPr algn="l" rtl="0" eaLnBrk="0" fontAlgn="base" hangingPunct="0">
        <a:spcBef>
          <a:spcPct val="0"/>
        </a:spcBef>
        <a:spcAft>
          <a:spcPct val="0"/>
        </a:spcAft>
        <a:defRPr sz="2400" b="1">
          <a:solidFill>
            <a:schemeClr val="accent2"/>
          </a:solidFill>
          <a:latin typeface="Times New Roman" pitchFamily="18" charset="0"/>
        </a:defRPr>
      </a:lvl3pPr>
      <a:lvl4pPr algn="l" rtl="0" eaLnBrk="0" fontAlgn="base" hangingPunct="0">
        <a:spcBef>
          <a:spcPct val="0"/>
        </a:spcBef>
        <a:spcAft>
          <a:spcPct val="0"/>
        </a:spcAft>
        <a:defRPr sz="2400" b="1">
          <a:solidFill>
            <a:schemeClr val="accent2"/>
          </a:solidFill>
          <a:latin typeface="Times New Roman" pitchFamily="18" charset="0"/>
        </a:defRPr>
      </a:lvl4pPr>
      <a:lvl5pPr algn="l" rtl="0" eaLnBrk="0" fontAlgn="base" hangingPunct="0">
        <a:spcBef>
          <a:spcPct val="0"/>
        </a:spcBef>
        <a:spcAft>
          <a:spcPct val="0"/>
        </a:spcAft>
        <a:defRPr sz="2400" b="1">
          <a:solidFill>
            <a:schemeClr val="accent2"/>
          </a:solidFill>
          <a:latin typeface="Times New Roman" pitchFamily="18" charset="0"/>
        </a:defRPr>
      </a:lvl5pPr>
      <a:lvl6pPr marL="457200" algn="l" rtl="0" fontAlgn="base">
        <a:spcBef>
          <a:spcPct val="0"/>
        </a:spcBef>
        <a:spcAft>
          <a:spcPct val="0"/>
        </a:spcAft>
        <a:defRPr sz="2400" b="1">
          <a:solidFill>
            <a:schemeClr val="accent2"/>
          </a:solidFill>
          <a:latin typeface="Times New Roman" pitchFamily="18" charset="0"/>
        </a:defRPr>
      </a:lvl6pPr>
      <a:lvl7pPr marL="914400" algn="l" rtl="0" fontAlgn="base">
        <a:spcBef>
          <a:spcPct val="0"/>
        </a:spcBef>
        <a:spcAft>
          <a:spcPct val="0"/>
        </a:spcAft>
        <a:defRPr sz="2400" b="1">
          <a:solidFill>
            <a:schemeClr val="accent2"/>
          </a:solidFill>
          <a:latin typeface="Times New Roman" pitchFamily="18" charset="0"/>
        </a:defRPr>
      </a:lvl7pPr>
      <a:lvl8pPr marL="1371600" algn="l" rtl="0" fontAlgn="base">
        <a:spcBef>
          <a:spcPct val="0"/>
        </a:spcBef>
        <a:spcAft>
          <a:spcPct val="0"/>
        </a:spcAft>
        <a:defRPr sz="2400" b="1">
          <a:solidFill>
            <a:schemeClr val="accent2"/>
          </a:solidFill>
          <a:latin typeface="Times New Roman" pitchFamily="18" charset="0"/>
        </a:defRPr>
      </a:lvl8pPr>
      <a:lvl9pPr marL="1828800" algn="l" rtl="0" fontAlgn="base">
        <a:spcBef>
          <a:spcPct val="0"/>
        </a:spcBef>
        <a:spcAft>
          <a:spcPct val="0"/>
        </a:spcAft>
        <a:defRPr sz="2400" b="1">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3.xml"/><Relationship Id="rId1" Type="http://schemas.openxmlformats.org/officeDocument/2006/relationships/vmlDrawing" Target="../drawings/vmlDrawing47.vml"/><Relationship Id="rId4" Type="http://schemas.openxmlformats.org/officeDocument/2006/relationships/image" Target="../media/image69.e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3.xml"/><Relationship Id="rId1" Type="http://schemas.openxmlformats.org/officeDocument/2006/relationships/vmlDrawing" Target="../drawings/vmlDrawing48.vml"/><Relationship Id="rId4" Type="http://schemas.openxmlformats.org/officeDocument/2006/relationships/image" Target="../media/image70.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3.xml"/><Relationship Id="rId1" Type="http://schemas.openxmlformats.org/officeDocument/2006/relationships/vmlDrawing" Target="../drawings/vmlDrawing49.vml"/><Relationship Id="rId4" Type="http://schemas.openxmlformats.org/officeDocument/2006/relationships/image" Target="../media/image71.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3.xml"/><Relationship Id="rId1" Type="http://schemas.openxmlformats.org/officeDocument/2006/relationships/vmlDrawing" Target="../drawings/vmlDrawing50.vml"/><Relationship Id="rId4" Type="http://schemas.openxmlformats.org/officeDocument/2006/relationships/image" Target="../media/image72.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4.xml"/><Relationship Id="rId1" Type="http://schemas.openxmlformats.org/officeDocument/2006/relationships/vmlDrawing" Target="../drawings/vmlDrawing51.vml"/><Relationship Id="rId6" Type="http://schemas.openxmlformats.org/officeDocument/2006/relationships/image" Target="../media/image74.emf"/><Relationship Id="rId5" Type="http://schemas.openxmlformats.org/officeDocument/2006/relationships/oleObject" Target="../embeddings/oleObject70.bin"/><Relationship Id="rId4" Type="http://schemas.openxmlformats.org/officeDocument/2006/relationships/image" Target="../media/image73.e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4.xml"/><Relationship Id="rId1" Type="http://schemas.openxmlformats.org/officeDocument/2006/relationships/vmlDrawing" Target="../drawings/vmlDrawing52.vml"/><Relationship Id="rId6" Type="http://schemas.openxmlformats.org/officeDocument/2006/relationships/image" Target="../media/image76.emf"/><Relationship Id="rId5" Type="http://schemas.openxmlformats.org/officeDocument/2006/relationships/oleObject" Target="../embeddings/oleObject72.bin"/><Relationship Id="rId4" Type="http://schemas.openxmlformats.org/officeDocument/2006/relationships/image" Target="../media/image75.e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4.xml"/><Relationship Id="rId1" Type="http://schemas.openxmlformats.org/officeDocument/2006/relationships/vmlDrawing" Target="../drawings/vmlDrawing53.vml"/><Relationship Id="rId6" Type="http://schemas.openxmlformats.org/officeDocument/2006/relationships/image" Target="../media/image78.emf"/><Relationship Id="rId5" Type="http://schemas.openxmlformats.org/officeDocument/2006/relationships/oleObject" Target="../embeddings/oleObject74.bin"/><Relationship Id="rId4" Type="http://schemas.openxmlformats.org/officeDocument/2006/relationships/image" Target="../media/image77.e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4.xml"/><Relationship Id="rId1" Type="http://schemas.openxmlformats.org/officeDocument/2006/relationships/vmlDrawing" Target="../drawings/vmlDrawing54.vml"/><Relationship Id="rId6" Type="http://schemas.openxmlformats.org/officeDocument/2006/relationships/image" Target="../media/image80.emf"/><Relationship Id="rId5" Type="http://schemas.openxmlformats.org/officeDocument/2006/relationships/oleObject" Target="../embeddings/oleObject76.bin"/><Relationship Id="rId4" Type="http://schemas.openxmlformats.org/officeDocument/2006/relationships/image" Target="../media/image79.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4.xml"/><Relationship Id="rId1" Type="http://schemas.openxmlformats.org/officeDocument/2006/relationships/vmlDrawing" Target="../drawings/vmlDrawing55.vml"/><Relationship Id="rId6" Type="http://schemas.openxmlformats.org/officeDocument/2006/relationships/image" Target="../media/image82.emf"/><Relationship Id="rId5" Type="http://schemas.openxmlformats.org/officeDocument/2006/relationships/oleObject" Target="../embeddings/oleObject78.bin"/><Relationship Id="rId4" Type="http://schemas.openxmlformats.org/officeDocument/2006/relationships/image" Target="../media/image81.e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4.xml"/><Relationship Id="rId1" Type="http://schemas.openxmlformats.org/officeDocument/2006/relationships/vmlDrawing" Target="../drawings/vmlDrawing56.vml"/><Relationship Id="rId6" Type="http://schemas.openxmlformats.org/officeDocument/2006/relationships/image" Target="../media/image84.emf"/><Relationship Id="rId5" Type="http://schemas.openxmlformats.org/officeDocument/2006/relationships/oleObject" Target="../embeddings/oleObject80.bin"/><Relationship Id="rId4" Type="http://schemas.openxmlformats.org/officeDocument/2006/relationships/image" Target="../media/image83.e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4.xml"/><Relationship Id="rId1" Type="http://schemas.openxmlformats.org/officeDocument/2006/relationships/vmlDrawing" Target="../drawings/vmlDrawing57.vml"/><Relationship Id="rId6" Type="http://schemas.openxmlformats.org/officeDocument/2006/relationships/image" Target="../media/image86.emf"/><Relationship Id="rId5" Type="http://schemas.openxmlformats.org/officeDocument/2006/relationships/oleObject" Target="../embeddings/oleObject82.bin"/><Relationship Id="rId4" Type="http://schemas.openxmlformats.org/officeDocument/2006/relationships/image" Target="../media/image85.e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4.xml"/><Relationship Id="rId1" Type="http://schemas.openxmlformats.org/officeDocument/2006/relationships/vmlDrawing" Target="../drawings/vmlDrawing58.vml"/><Relationship Id="rId6" Type="http://schemas.openxmlformats.org/officeDocument/2006/relationships/image" Target="../media/image88.emf"/><Relationship Id="rId5" Type="http://schemas.openxmlformats.org/officeDocument/2006/relationships/oleObject" Target="../embeddings/oleObject84.bin"/><Relationship Id="rId4" Type="http://schemas.openxmlformats.org/officeDocument/2006/relationships/image" Target="../media/image87.emf"/></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4.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6.bin"/></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4.xml"/><Relationship Id="rId1" Type="http://schemas.openxmlformats.org/officeDocument/2006/relationships/vmlDrawing" Target="../drawings/vmlDrawing59.vml"/><Relationship Id="rId6" Type="http://schemas.openxmlformats.org/officeDocument/2006/relationships/image" Target="../media/image90.emf"/><Relationship Id="rId5" Type="http://schemas.openxmlformats.org/officeDocument/2006/relationships/oleObject" Target="../embeddings/oleObject86.bin"/><Relationship Id="rId4" Type="http://schemas.openxmlformats.org/officeDocument/2006/relationships/image" Target="../media/image89.e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4.xml"/><Relationship Id="rId1" Type="http://schemas.openxmlformats.org/officeDocument/2006/relationships/vmlDrawing" Target="../drawings/vmlDrawing60.vml"/><Relationship Id="rId6" Type="http://schemas.openxmlformats.org/officeDocument/2006/relationships/image" Target="../media/image92.emf"/><Relationship Id="rId5" Type="http://schemas.openxmlformats.org/officeDocument/2006/relationships/oleObject" Target="../embeddings/oleObject88.bin"/><Relationship Id="rId4" Type="http://schemas.openxmlformats.org/officeDocument/2006/relationships/image" Target="../media/image91.e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4.xml"/><Relationship Id="rId1" Type="http://schemas.openxmlformats.org/officeDocument/2006/relationships/vmlDrawing" Target="../drawings/vmlDrawing61.vml"/><Relationship Id="rId6" Type="http://schemas.openxmlformats.org/officeDocument/2006/relationships/image" Target="../media/image94.emf"/><Relationship Id="rId5" Type="http://schemas.openxmlformats.org/officeDocument/2006/relationships/oleObject" Target="../embeddings/oleObject90.bin"/><Relationship Id="rId4" Type="http://schemas.openxmlformats.org/officeDocument/2006/relationships/image" Target="../media/image93.e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4.xml"/><Relationship Id="rId1" Type="http://schemas.openxmlformats.org/officeDocument/2006/relationships/vmlDrawing" Target="../drawings/vmlDrawing62.vml"/><Relationship Id="rId6" Type="http://schemas.openxmlformats.org/officeDocument/2006/relationships/image" Target="../media/image96.emf"/><Relationship Id="rId5" Type="http://schemas.openxmlformats.org/officeDocument/2006/relationships/oleObject" Target="../embeddings/oleObject92.bin"/><Relationship Id="rId4" Type="http://schemas.openxmlformats.org/officeDocument/2006/relationships/image" Target="../media/image95.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4.xml"/><Relationship Id="rId1" Type="http://schemas.openxmlformats.org/officeDocument/2006/relationships/vmlDrawing" Target="../drawings/vmlDrawing63.vml"/><Relationship Id="rId6" Type="http://schemas.openxmlformats.org/officeDocument/2006/relationships/image" Target="../media/image98.emf"/><Relationship Id="rId5" Type="http://schemas.openxmlformats.org/officeDocument/2006/relationships/oleObject" Target="../embeddings/oleObject94.bin"/><Relationship Id="rId4" Type="http://schemas.openxmlformats.org/officeDocument/2006/relationships/image" Target="../media/image97.e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4.xml"/><Relationship Id="rId1" Type="http://schemas.openxmlformats.org/officeDocument/2006/relationships/vmlDrawing" Target="../drawings/vmlDrawing64.vml"/><Relationship Id="rId6" Type="http://schemas.openxmlformats.org/officeDocument/2006/relationships/image" Target="../media/image100.emf"/><Relationship Id="rId5" Type="http://schemas.openxmlformats.org/officeDocument/2006/relationships/oleObject" Target="../embeddings/oleObject96.bin"/><Relationship Id="rId4" Type="http://schemas.openxmlformats.org/officeDocument/2006/relationships/image" Target="../media/image99.e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4.xml"/><Relationship Id="rId1" Type="http://schemas.openxmlformats.org/officeDocument/2006/relationships/vmlDrawing" Target="../drawings/vmlDrawing65.vml"/><Relationship Id="rId6" Type="http://schemas.openxmlformats.org/officeDocument/2006/relationships/image" Target="../media/image102.emf"/><Relationship Id="rId5" Type="http://schemas.openxmlformats.org/officeDocument/2006/relationships/oleObject" Target="../embeddings/oleObject98.bin"/><Relationship Id="rId4" Type="http://schemas.openxmlformats.org/officeDocument/2006/relationships/image" Target="../media/image101.emf"/></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4.xml"/><Relationship Id="rId1" Type="http://schemas.openxmlformats.org/officeDocument/2006/relationships/vmlDrawing" Target="../drawings/vmlDrawing66.vml"/><Relationship Id="rId6" Type="http://schemas.openxmlformats.org/officeDocument/2006/relationships/image" Target="../media/image104.emf"/><Relationship Id="rId5" Type="http://schemas.openxmlformats.org/officeDocument/2006/relationships/oleObject" Target="../embeddings/oleObject100.bin"/><Relationship Id="rId4" Type="http://schemas.openxmlformats.org/officeDocument/2006/relationships/image" Target="../media/image103.e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4.xml"/><Relationship Id="rId1" Type="http://schemas.openxmlformats.org/officeDocument/2006/relationships/vmlDrawing" Target="../drawings/vmlDrawing67.vml"/><Relationship Id="rId6" Type="http://schemas.openxmlformats.org/officeDocument/2006/relationships/image" Target="../media/image106.emf"/><Relationship Id="rId5" Type="http://schemas.openxmlformats.org/officeDocument/2006/relationships/oleObject" Target="../embeddings/oleObject102.bin"/><Relationship Id="rId4" Type="http://schemas.openxmlformats.org/officeDocument/2006/relationships/image" Target="../media/image105.emf"/></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4.xml"/><Relationship Id="rId1" Type="http://schemas.openxmlformats.org/officeDocument/2006/relationships/vmlDrawing" Target="../drawings/vmlDrawing68.vml"/><Relationship Id="rId6" Type="http://schemas.openxmlformats.org/officeDocument/2006/relationships/image" Target="../media/image108.emf"/><Relationship Id="rId5" Type="http://schemas.openxmlformats.org/officeDocument/2006/relationships/oleObject" Target="../embeddings/oleObject104.bin"/><Relationship Id="rId4" Type="http://schemas.openxmlformats.org/officeDocument/2006/relationships/image" Target="../media/image10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image" Target="../media/image11.e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4.xml"/><Relationship Id="rId1" Type="http://schemas.openxmlformats.org/officeDocument/2006/relationships/vmlDrawing" Target="../drawings/vmlDrawing69.vml"/><Relationship Id="rId6" Type="http://schemas.openxmlformats.org/officeDocument/2006/relationships/image" Target="../media/image110.emf"/><Relationship Id="rId5" Type="http://schemas.openxmlformats.org/officeDocument/2006/relationships/oleObject" Target="../embeddings/oleObject106.bin"/><Relationship Id="rId4" Type="http://schemas.openxmlformats.org/officeDocument/2006/relationships/image" Target="../media/image109.emf"/></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4.xml"/><Relationship Id="rId1" Type="http://schemas.openxmlformats.org/officeDocument/2006/relationships/vmlDrawing" Target="../drawings/vmlDrawing70.vml"/><Relationship Id="rId6" Type="http://schemas.openxmlformats.org/officeDocument/2006/relationships/image" Target="../media/image112.emf"/><Relationship Id="rId5" Type="http://schemas.openxmlformats.org/officeDocument/2006/relationships/oleObject" Target="../embeddings/oleObject108.bin"/><Relationship Id="rId4" Type="http://schemas.openxmlformats.org/officeDocument/2006/relationships/image" Target="../media/image111.emf"/></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4.xml"/><Relationship Id="rId1" Type="http://schemas.openxmlformats.org/officeDocument/2006/relationships/vmlDrawing" Target="../drawings/vmlDrawing71.vml"/><Relationship Id="rId6" Type="http://schemas.openxmlformats.org/officeDocument/2006/relationships/image" Target="../media/image114.emf"/><Relationship Id="rId5" Type="http://schemas.openxmlformats.org/officeDocument/2006/relationships/oleObject" Target="../embeddings/oleObject110.bin"/><Relationship Id="rId4" Type="http://schemas.openxmlformats.org/officeDocument/2006/relationships/image" Target="../media/image113.emf"/></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4.xml"/><Relationship Id="rId1" Type="http://schemas.openxmlformats.org/officeDocument/2006/relationships/vmlDrawing" Target="../drawings/vmlDrawing72.vml"/><Relationship Id="rId6" Type="http://schemas.openxmlformats.org/officeDocument/2006/relationships/image" Target="../media/image116.emf"/><Relationship Id="rId5" Type="http://schemas.openxmlformats.org/officeDocument/2006/relationships/oleObject" Target="../embeddings/oleObject112.bin"/><Relationship Id="rId4" Type="http://schemas.openxmlformats.org/officeDocument/2006/relationships/image" Target="../media/image115.e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4.xml"/><Relationship Id="rId1" Type="http://schemas.openxmlformats.org/officeDocument/2006/relationships/vmlDrawing" Target="../drawings/vmlDrawing73.vml"/><Relationship Id="rId6" Type="http://schemas.openxmlformats.org/officeDocument/2006/relationships/image" Target="../media/image118.emf"/><Relationship Id="rId5" Type="http://schemas.openxmlformats.org/officeDocument/2006/relationships/oleObject" Target="../embeddings/oleObject114.bin"/><Relationship Id="rId4" Type="http://schemas.openxmlformats.org/officeDocument/2006/relationships/image" Target="../media/image117.emf"/></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4.xml"/><Relationship Id="rId1" Type="http://schemas.openxmlformats.org/officeDocument/2006/relationships/vmlDrawing" Target="../drawings/vmlDrawing74.vml"/><Relationship Id="rId6" Type="http://schemas.openxmlformats.org/officeDocument/2006/relationships/image" Target="../media/image120.emf"/><Relationship Id="rId5" Type="http://schemas.openxmlformats.org/officeDocument/2006/relationships/oleObject" Target="../embeddings/oleObject116.bin"/><Relationship Id="rId4" Type="http://schemas.openxmlformats.org/officeDocument/2006/relationships/image" Target="../media/image119.emf"/></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4.xml"/><Relationship Id="rId1" Type="http://schemas.openxmlformats.org/officeDocument/2006/relationships/vmlDrawing" Target="../drawings/vmlDrawing75.vml"/><Relationship Id="rId6" Type="http://schemas.openxmlformats.org/officeDocument/2006/relationships/image" Target="../media/image122.emf"/><Relationship Id="rId5" Type="http://schemas.openxmlformats.org/officeDocument/2006/relationships/oleObject" Target="../embeddings/oleObject118.bin"/><Relationship Id="rId4" Type="http://schemas.openxmlformats.org/officeDocument/2006/relationships/image" Target="../media/image121.e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4.xml"/><Relationship Id="rId1" Type="http://schemas.openxmlformats.org/officeDocument/2006/relationships/vmlDrawing" Target="../drawings/vmlDrawing76.vml"/><Relationship Id="rId6" Type="http://schemas.openxmlformats.org/officeDocument/2006/relationships/image" Target="../media/image124.emf"/><Relationship Id="rId5" Type="http://schemas.openxmlformats.org/officeDocument/2006/relationships/oleObject" Target="../embeddings/oleObject120.bin"/><Relationship Id="rId4" Type="http://schemas.openxmlformats.org/officeDocument/2006/relationships/image" Target="../media/image1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4.xml"/><Relationship Id="rId1" Type="http://schemas.openxmlformats.org/officeDocument/2006/relationships/vmlDrawing" Target="../drawings/vmlDrawing77.vml"/><Relationship Id="rId6" Type="http://schemas.openxmlformats.org/officeDocument/2006/relationships/image" Target="../media/image126.emf"/><Relationship Id="rId5" Type="http://schemas.openxmlformats.org/officeDocument/2006/relationships/oleObject" Target="../embeddings/oleObject122.bin"/><Relationship Id="rId4" Type="http://schemas.openxmlformats.org/officeDocument/2006/relationships/image" Target="../media/image125.e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4.xml"/><Relationship Id="rId1" Type="http://schemas.openxmlformats.org/officeDocument/2006/relationships/vmlDrawing" Target="../drawings/vmlDrawing78.vml"/><Relationship Id="rId6" Type="http://schemas.openxmlformats.org/officeDocument/2006/relationships/image" Target="../media/image128.emf"/><Relationship Id="rId5" Type="http://schemas.openxmlformats.org/officeDocument/2006/relationships/oleObject" Target="../embeddings/oleObject124.bin"/><Relationship Id="rId4" Type="http://schemas.openxmlformats.org/officeDocument/2006/relationships/image" Target="../media/image127.e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4.xml"/><Relationship Id="rId1" Type="http://schemas.openxmlformats.org/officeDocument/2006/relationships/vmlDrawing" Target="../drawings/vmlDrawing79.vml"/><Relationship Id="rId6" Type="http://schemas.openxmlformats.org/officeDocument/2006/relationships/image" Target="../media/image130.emf"/><Relationship Id="rId5" Type="http://schemas.openxmlformats.org/officeDocument/2006/relationships/oleObject" Target="../embeddings/oleObject126.bin"/><Relationship Id="rId4" Type="http://schemas.openxmlformats.org/officeDocument/2006/relationships/image" Target="../media/image129.e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4.xml"/><Relationship Id="rId1" Type="http://schemas.openxmlformats.org/officeDocument/2006/relationships/vmlDrawing" Target="../drawings/vmlDrawing80.vml"/><Relationship Id="rId6" Type="http://schemas.openxmlformats.org/officeDocument/2006/relationships/image" Target="../media/image132.emf"/><Relationship Id="rId5" Type="http://schemas.openxmlformats.org/officeDocument/2006/relationships/oleObject" Target="../embeddings/oleObject128.bin"/><Relationship Id="rId4" Type="http://schemas.openxmlformats.org/officeDocument/2006/relationships/image" Target="../media/image131.emf"/></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4.xml"/><Relationship Id="rId1" Type="http://schemas.openxmlformats.org/officeDocument/2006/relationships/vmlDrawing" Target="../drawings/vmlDrawing81.vml"/><Relationship Id="rId6" Type="http://schemas.openxmlformats.org/officeDocument/2006/relationships/image" Target="../media/image134.emf"/><Relationship Id="rId5" Type="http://schemas.openxmlformats.org/officeDocument/2006/relationships/oleObject" Target="../embeddings/oleObject130.bin"/><Relationship Id="rId4" Type="http://schemas.openxmlformats.org/officeDocument/2006/relationships/image" Target="../media/image133.emf"/></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4.xml"/><Relationship Id="rId1" Type="http://schemas.openxmlformats.org/officeDocument/2006/relationships/vmlDrawing" Target="../drawings/vmlDrawing82.vml"/><Relationship Id="rId6" Type="http://schemas.openxmlformats.org/officeDocument/2006/relationships/image" Target="../media/image136.emf"/><Relationship Id="rId5" Type="http://schemas.openxmlformats.org/officeDocument/2006/relationships/oleObject" Target="../embeddings/oleObject132.bin"/><Relationship Id="rId4" Type="http://schemas.openxmlformats.org/officeDocument/2006/relationships/image" Target="../media/image135.emf"/></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4.xml"/><Relationship Id="rId1" Type="http://schemas.openxmlformats.org/officeDocument/2006/relationships/vmlDrawing" Target="../drawings/vmlDrawing83.vml"/><Relationship Id="rId6" Type="http://schemas.openxmlformats.org/officeDocument/2006/relationships/image" Target="../media/image138.emf"/><Relationship Id="rId5" Type="http://schemas.openxmlformats.org/officeDocument/2006/relationships/oleObject" Target="../embeddings/oleObject134.bin"/><Relationship Id="rId4" Type="http://schemas.openxmlformats.org/officeDocument/2006/relationships/image" Target="../media/image137.e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4.xml"/><Relationship Id="rId1" Type="http://schemas.openxmlformats.org/officeDocument/2006/relationships/vmlDrawing" Target="../drawings/vmlDrawing84.vml"/><Relationship Id="rId6" Type="http://schemas.openxmlformats.org/officeDocument/2006/relationships/image" Target="../media/image140.emf"/><Relationship Id="rId5" Type="http://schemas.openxmlformats.org/officeDocument/2006/relationships/oleObject" Target="../embeddings/oleObject136.bin"/><Relationship Id="rId4" Type="http://schemas.openxmlformats.org/officeDocument/2006/relationships/image" Target="../media/image139.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4.xml"/><Relationship Id="rId1" Type="http://schemas.openxmlformats.org/officeDocument/2006/relationships/vmlDrawing" Target="../drawings/vmlDrawing85.vml"/><Relationship Id="rId6" Type="http://schemas.openxmlformats.org/officeDocument/2006/relationships/image" Target="../media/image142.emf"/><Relationship Id="rId5" Type="http://schemas.openxmlformats.org/officeDocument/2006/relationships/oleObject" Target="../embeddings/oleObject138.bin"/><Relationship Id="rId4" Type="http://schemas.openxmlformats.org/officeDocument/2006/relationships/image" Target="../media/image141.e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4.xml"/><Relationship Id="rId1" Type="http://schemas.openxmlformats.org/officeDocument/2006/relationships/vmlDrawing" Target="../drawings/vmlDrawing86.vml"/><Relationship Id="rId6" Type="http://schemas.openxmlformats.org/officeDocument/2006/relationships/image" Target="../media/image144.emf"/><Relationship Id="rId5" Type="http://schemas.openxmlformats.org/officeDocument/2006/relationships/oleObject" Target="../embeddings/oleObject140.bin"/><Relationship Id="rId4" Type="http://schemas.openxmlformats.org/officeDocument/2006/relationships/image" Target="../media/image14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4.xml"/><Relationship Id="rId1" Type="http://schemas.openxmlformats.org/officeDocument/2006/relationships/vmlDrawing" Target="../drawings/vmlDrawing87.vml"/><Relationship Id="rId6" Type="http://schemas.openxmlformats.org/officeDocument/2006/relationships/image" Target="../media/image146.emf"/><Relationship Id="rId5" Type="http://schemas.openxmlformats.org/officeDocument/2006/relationships/oleObject" Target="../embeddings/oleObject142.bin"/><Relationship Id="rId4" Type="http://schemas.openxmlformats.org/officeDocument/2006/relationships/image" Target="../media/image145.e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4.xml"/><Relationship Id="rId1" Type="http://schemas.openxmlformats.org/officeDocument/2006/relationships/vmlDrawing" Target="../drawings/vmlDrawing88.vml"/><Relationship Id="rId6" Type="http://schemas.openxmlformats.org/officeDocument/2006/relationships/image" Target="../media/image148.emf"/><Relationship Id="rId5" Type="http://schemas.openxmlformats.org/officeDocument/2006/relationships/oleObject" Target="../embeddings/oleObject144.bin"/><Relationship Id="rId4" Type="http://schemas.openxmlformats.org/officeDocument/2006/relationships/image" Target="../media/image147.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4.xml"/><Relationship Id="rId1" Type="http://schemas.openxmlformats.org/officeDocument/2006/relationships/vmlDrawing" Target="../drawings/vmlDrawing89.vml"/><Relationship Id="rId6" Type="http://schemas.openxmlformats.org/officeDocument/2006/relationships/image" Target="../media/image150.emf"/><Relationship Id="rId5" Type="http://schemas.openxmlformats.org/officeDocument/2006/relationships/oleObject" Target="../embeddings/oleObject146.bin"/><Relationship Id="rId4" Type="http://schemas.openxmlformats.org/officeDocument/2006/relationships/image" Target="../media/image149.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4.xml"/><Relationship Id="rId1" Type="http://schemas.openxmlformats.org/officeDocument/2006/relationships/vmlDrawing" Target="../drawings/vmlDrawing90.vml"/><Relationship Id="rId6" Type="http://schemas.openxmlformats.org/officeDocument/2006/relationships/image" Target="../media/image152.emf"/><Relationship Id="rId5" Type="http://schemas.openxmlformats.org/officeDocument/2006/relationships/oleObject" Target="../embeddings/oleObject148.bin"/><Relationship Id="rId4" Type="http://schemas.openxmlformats.org/officeDocument/2006/relationships/image" Target="../media/image151.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4.xml"/><Relationship Id="rId1" Type="http://schemas.openxmlformats.org/officeDocument/2006/relationships/vmlDrawing" Target="../drawings/vmlDrawing91.vml"/><Relationship Id="rId6" Type="http://schemas.openxmlformats.org/officeDocument/2006/relationships/image" Target="../media/image154.emf"/><Relationship Id="rId5" Type="http://schemas.openxmlformats.org/officeDocument/2006/relationships/oleObject" Target="../embeddings/oleObject150.bin"/><Relationship Id="rId4" Type="http://schemas.openxmlformats.org/officeDocument/2006/relationships/image" Target="../media/image153.emf"/></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4.xml"/><Relationship Id="rId1" Type="http://schemas.openxmlformats.org/officeDocument/2006/relationships/vmlDrawing" Target="../drawings/vmlDrawing92.vml"/><Relationship Id="rId6" Type="http://schemas.openxmlformats.org/officeDocument/2006/relationships/image" Target="../media/image156.emf"/><Relationship Id="rId5" Type="http://schemas.openxmlformats.org/officeDocument/2006/relationships/oleObject" Target="../embeddings/oleObject152.bin"/><Relationship Id="rId4" Type="http://schemas.openxmlformats.org/officeDocument/2006/relationships/image" Target="../media/image155.e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4.xml"/><Relationship Id="rId1" Type="http://schemas.openxmlformats.org/officeDocument/2006/relationships/vmlDrawing" Target="../drawings/vmlDrawing93.vml"/><Relationship Id="rId6" Type="http://schemas.openxmlformats.org/officeDocument/2006/relationships/image" Target="../media/image158.emf"/><Relationship Id="rId5" Type="http://schemas.openxmlformats.org/officeDocument/2006/relationships/oleObject" Target="../embeddings/oleObject154.bin"/><Relationship Id="rId4" Type="http://schemas.openxmlformats.org/officeDocument/2006/relationships/image" Target="../media/image157.emf"/></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4.xml"/><Relationship Id="rId1" Type="http://schemas.openxmlformats.org/officeDocument/2006/relationships/vmlDrawing" Target="../drawings/vmlDrawing94.vml"/><Relationship Id="rId6" Type="http://schemas.openxmlformats.org/officeDocument/2006/relationships/image" Target="../media/image160.emf"/><Relationship Id="rId5" Type="http://schemas.openxmlformats.org/officeDocument/2006/relationships/oleObject" Target="../embeddings/oleObject156.bin"/><Relationship Id="rId4" Type="http://schemas.openxmlformats.org/officeDocument/2006/relationships/image" Target="../media/image159.emf"/></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4.xml"/><Relationship Id="rId1" Type="http://schemas.openxmlformats.org/officeDocument/2006/relationships/vmlDrawing" Target="../drawings/vmlDrawing95.vml"/><Relationship Id="rId6" Type="http://schemas.openxmlformats.org/officeDocument/2006/relationships/image" Target="../media/image162.emf"/><Relationship Id="rId5" Type="http://schemas.openxmlformats.org/officeDocument/2006/relationships/oleObject" Target="../embeddings/oleObject158.bin"/><Relationship Id="rId4" Type="http://schemas.openxmlformats.org/officeDocument/2006/relationships/image" Target="../media/image161.emf"/></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Layout" Target="../slideLayouts/slideLayout4.xml"/><Relationship Id="rId1" Type="http://schemas.openxmlformats.org/officeDocument/2006/relationships/vmlDrawing" Target="../drawings/vmlDrawing96.vml"/><Relationship Id="rId6" Type="http://schemas.openxmlformats.org/officeDocument/2006/relationships/image" Target="../media/image164.emf"/><Relationship Id="rId5" Type="http://schemas.openxmlformats.org/officeDocument/2006/relationships/oleObject" Target="../embeddings/oleObject160.bin"/><Relationship Id="rId4" Type="http://schemas.openxmlformats.org/officeDocument/2006/relationships/image" Target="../media/image16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4.xml"/><Relationship Id="rId1" Type="http://schemas.openxmlformats.org/officeDocument/2006/relationships/vmlDrawing" Target="../drawings/vmlDrawing97.vml"/><Relationship Id="rId6" Type="http://schemas.openxmlformats.org/officeDocument/2006/relationships/image" Target="../media/image166.emf"/><Relationship Id="rId5" Type="http://schemas.openxmlformats.org/officeDocument/2006/relationships/oleObject" Target="../embeddings/oleObject162.bin"/><Relationship Id="rId4" Type="http://schemas.openxmlformats.org/officeDocument/2006/relationships/image" Target="../media/image165.emf"/></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4.xml"/><Relationship Id="rId1" Type="http://schemas.openxmlformats.org/officeDocument/2006/relationships/vmlDrawing" Target="../drawings/vmlDrawing98.vml"/><Relationship Id="rId6" Type="http://schemas.openxmlformats.org/officeDocument/2006/relationships/image" Target="../media/image168.emf"/><Relationship Id="rId5" Type="http://schemas.openxmlformats.org/officeDocument/2006/relationships/oleObject" Target="../embeddings/oleObject164.bin"/><Relationship Id="rId4" Type="http://schemas.openxmlformats.org/officeDocument/2006/relationships/image" Target="../media/image167.e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Layout" Target="../slideLayouts/slideLayout4.xml"/><Relationship Id="rId1" Type="http://schemas.openxmlformats.org/officeDocument/2006/relationships/vmlDrawing" Target="../drawings/vmlDrawing99.vml"/><Relationship Id="rId6" Type="http://schemas.openxmlformats.org/officeDocument/2006/relationships/image" Target="../media/image170.emf"/><Relationship Id="rId5" Type="http://schemas.openxmlformats.org/officeDocument/2006/relationships/oleObject" Target="../embeddings/oleObject166.bin"/><Relationship Id="rId4" Type="http://schemas.openxmlformats.org/officeDocument/2006/relationships/image" Target="../media/image169.emf"/></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Layout" Target="../slideLayouts/slideLayout4.xml"/><Relationship Id="rId1" Type="http://schemas.openxmlformats.org/officeDocument/2006/relationships/vmlDrawing" Target="../drawings/vmlDrawing100.vml"/><Relationship Id="rId6" Type="http://schemas.openxmlformats.org/officeDocument/2006/relationships/image" Target="../media/image172.emf"/><Relationship Id="rId5" Type="http://schemas.openxmlformats.org/officeDocument/2006/relationships/oleObject" Target="../embeddings/oleObject168.bin"/><Relationship Id="rId4" Type="http://schemas.openxmlformats.org/officeDocument/2006/relationships/image" Target="../media/image171.e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4.xml"/><Relationship Id="rId1" Type="http://schemas.openxmlformats.org/officeDocument/2006/relationships/vmlDrawing" Target="../drawings/vmlDrawing101.vml"/><Relationship Id="rId6" Type="http://schemas.openxmlformats.org/officeDocument/2006/relationships/image" Target="../media/image174.emf"/><Relationship Id="rId5" Type="http://schemas.openxmlformats.org/officeDocument/2006/relationships/oleObject" Target="../embeddings/oleObject170.bin"/><Relationship Id="rId4" Type="http://schemas.openxmlformats.org/officeDocument/2006/relationships/image" Target="../media/image173.e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4.xml"/><Relationship Id="rId1" Type="http://schemas.openxmlformats.org/officeDocument/2006/relationships/vmlDrawing" Target="../drawings/vmlDrawing102.vml"/><Relationship Id="rId6" Type="http://schemas.openxmlformats.org/officeDocument/2006/relationships/image" Target="../media/image176.emf"/><Relationship Id="rId5" Type="http://schemas.openxmlformats.org/officeDocument/2006/relationships/oleObject" Target="../embeddings/oleObject172.bin"/><Relationship Id="rId4" Type="http://schemas.openxmlformats.org/officeDocument/2006/relationships/image" Target="../media/image175.emf"/></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4.xml"/><Relationship Id="rId1" Type="http://schemas.openxmlformats.org/officeDocument/2006/relationships/vmlDrawing" Target="../drawings/vmlDrawing103.vml"/><Relationship Id="rId6" Type="http://schemas.openxmlformats.org/officeDocument/2006/relationships/image" Target="../media/image178.emf"/><Relationship Id="rId5" Type="http://schemas.openxmlformats.org/officeDocument/2006/relationships/oleObject" Target="../embeddings/oleObject174.bin"/><Relationship Id="rId4" Type="http://schemas.openxmlformats.org/officeDocument/2006/relationships/image" Target="../media/image177.emf"/></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Layout" Target="../slideLayouts/slideLayout4.xml"/><Relationship Id="rId1" Type="http://schemas.openxmlformats.org/officeDocument/2006/relationships/vmlDrawing" Target="../drawings/vmlDrawing104.vml"/><Relationship Id="rId6" Type="http://schemas.openxmlformats.org/officeDocument/2006/relationships/image" Target="../media/image180.emf"/><Relationship Id="rId5" Type="http://schemas.openxmlformats.org/officeDocument/2006/relationships/oleObject" Target="../embeddings/oleObject176.bin"/><Relationship Id="rId4" Type="http://schemas.openxmlformats.org/officeDocument/2006/relationships/image" Target="../media/image17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image" Target="../media/image15.emf"/></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4.xml"/><Relationship Id="rId1" Type="http://schemas.openxmlformats.org/officeDocument/2006/relationships/vmlDrawing" Target="../drawings/vmlDrawing105.vml"/><Relationship Id="rId6" Type="http://schemas.openxmlformats.org/officeDocument/2006/relationships/image" Target="../media/image182.emf"/><Relationship Id="rId5" Type="http://schemas.openxmlformats.org/officeDocument/2006/relationships/oleObject" Target="../embeddings/oleObject178.bin"/><Relationship Id="rId4" Type="http://schemas.openxmlformats.org/officeDocument/2006/relationships/image" Target="../media/image181.e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Layout" Target="../slideLayouts/slideLayout4.xml"/><Relationship Id="rId1" Type="http://schemas.openxmlformats.org/officeDocument/2006/relationships/vmlDrawing" Target="../drawings/vmlDrawing106.vml"/><Relationship Id="rId6" Type="http://schemas.openxmlformats.org/officeDocument/2006/relationships/image" Target="../media/image184.emf"/><Relationship Id="rId5" Type="http://schemas.openxmlformats.org/officeDocument/2006/relationships/oleObject" Target="../embeddings/oleObject180.bin"/><Relationship Id="rId4" Type="http://schemas.openxmlformats.org/officeDocument/2006/relationships/image" Target="../media/image183.e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4.xml"/><Relationship Id="rId1" Type="http://schemas.openxmlformats.org/officeDocument/2006/relationships/vmlDrawing" Target="../drawings/vmlDrawing107.vml"/><Relationship Id="rId6" Type="http://schemas.openxmlformats.org/officeDocument/2006/relationships/image" Target="../media/image186.emf"/><Relationship Id="rId5" Type="http://schemas.openxmlformats.org/officeDocument/2006/relationships/oleObject" Target="../embeddings/oleObject182.bin"/><Relationship Id="rId4" Type="http://schemas.openxmlformats.org/officeDocument/2006/relationships/image" Target="../media/image185.emf"/></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Layout" Target="../slideLayouts/slideLayout4.xml"/><Relationship Id="rId1" Type="http://schemas.openxmlformats.org/officeDocument/2006/relationships/vmlDrawing" Target="../drawings/vmlDrawing108.vml"/><Relationship Id="rId6" Type="http://schemas.openxmlformats.org/officeDocument/2006/relationships/image" Target="../media/image188.emf"/><Relationship Id="rId5" Type="http://schemas.openxmlformats.org/officeDocument/2006/relationships/oleObject" Target="../embeddings/oleObject184.bin"/><Relationship Id="rId4" Type="http://schemas.openxmlformats.org/officeDocument/2006/relationships/image" Target="../media/image187.e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4.xml"/><Relationship Id="rId1" Type="http://schemas.openxmlformats.org/officeDocument/2006/relationships/vmlDrawing" Target="../drawings/vmlDrawing109.vml"/><Relationship Id="rId6" Type="http://schemas.openxmlformats.org/officeDocument/2006/relationships/image" Target="../media/image190.emf"/><Relationship Id="rId5" Type="http://schemas.openxmlformats.org/officeDocument/2006/relationships/oleObject" Target="../embeddings/oleObject186.bin"/><Relationship Id="rId4" Type="http://schemas.openxmlformats.org/officeDocument/2006/relationships/image" Target="../media/image189.e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4.xml"/><Relationship Id="rId1" Type="http://schemas.openxmlformats.org/officeDocument/2006/relationships/vmlDrawing" Target="../drawings/vmlDrawing110.vml"/><Relationship Id="rId6" Type="http://schemas.openxmlformats.org/officeDocument/2006/relationships/image" Target="../media/image192.emf"/><Relationship Id="rId5" Type="http://schemas.openxmlformats.org/officeDocument/2006/relationships/oleObject" Target="../embeddings/oleObject188.bin"/><Relationship Id="rId4" Type="http://schemas.openxmlformats.org/officeDocument/2006/relationships/image" Target="../media/image191.e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Layout" Target="../slideLayouts/slideLayout4.xml"/><Relationship Id="rId1" Type="http://schemas.openxmlformats.org/officeDocument/2006/relationships/vmlDrawing" Target="../drawings/vmlDrawing111.vml"/><Relationship Id="rId6" Type="http://schemas.openxmlformats.org/officeDocument/2006/relationships/image" Target="../media/image194.emf"/><Relationship Id="rId5" Type="http://schemas.openxmlformats.org/officeDocument/2006/relationships/oleObject" Target="../embeddings/oleObject190.bin"/><Relationship Id="rId4" Type="http://schemas.openxmlformats.org/officeDocument/2006/relationships/image" Target="../media/image193.e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Layout" Target="../slideLayouts/slideLayout4.xml"/><Relationship Id="rId1" Type="http://schemas.openxmlformats.org/officeDocument/2006/relationships/vmlDrawing" Target="../drawings/vmlDrawing112.vml"/><Relationship Id="rId6" Type="http://schemas.openxmlformats.org/officeDocument/2006/relationships/image" Target="../media/image196.emf"/><Relationship Id="rId5" Type="http://schemas.openxmlformats.org/officeDocument/2006/relationships/oleObject" Target="../embeddings/oleObject192.bin"/><Relationship Id="rId4" Type="http://schemas.openxmlformats.org/officeDocument/2006/relationships/image" Target="../media/image195.emf"/></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Layout" Target="../slideLayouts/slideLayout4.xml"/><Relationship Id="rId1" Type="http://schemas.openxmlformats.org/officeDocument/2006/relationships/vmlDrawing" Target="../drawings/vmlDrawing113.vml"/><Relationship Id="rId6" Type="http://schemas.openxmlformats.org/officeDocument/2006/relationships/image" Target="../media/image198.emf"/><Relationship Id="rId5" Type="http://schemas.openxmlformats.org/officeDocument/2006/relationships/oleObject" Target="../embeddings/oleObject194.bin"/><Relationship Id="rId4" Type="http://schemas.openxmlformats.org/officeDocument/2006/relationships/image" Target="../media/image197.emf"/></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Layout" Target="../slideLayouts/slideLayout4.xml"/><Relationship Id="rId1" Type="http://schemas.openxmlformats.org/officeDocument/2006/relationships/vmlDrawing" Target="../drawings/vmlDrawing114.vml"/><Relationship Id="rId6" Type="http://schemas.openxmlformats.org/officeDocument/2006/relationships/image" Target="../media/image200.emf"/><Relationship Id="rId5" Type="http://schemas.openxmlformats.org/officeDocument/2006/relationships/oleObject" Target="../embeddings/oleObject196.bin"/><Relationship Id="rId4" Type="http://schemas.openxmlformats.org/officeDocument/2006/relationships/image" Target="../media/image199.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7.emf"/></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Layout" Target="../slideLayouts/slideLayout4.xml"/><Relationship Id="rId1" Type="http://schemas.openxmlformats.org/officeDocument/2006/relationships/vmlDrawing" Target="../drawings/vmlDrawing115.vml"/><Relationship Id="rId6" Type="http://schemas.openxmlformats.org/officeDocument/2006/relationships/image" Target="../media/image202.emf"/><Relationship Id="rId5" Type="http://schemas.openxmlformats.org/officeDocument/2006/relationships/oleObject" Target="../embeddings/oleObject198.bin"/><Relationship Id="rId4" Type="http://schemas.openxmlformats.org/officeDocument/2006/relationships/image" Target="../media/image201.emf"/></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Layout" Target="../slideLayouts/slideLayout4.xml"/><Relationship Id="rId1" Type="http://schemas.openxmlformats.org/officeDocument/2006/relationships/vmlDrawing" Target="../drawings/vmlDrawing116.vml"/><Relationship Id="rId6" Type="http://schemas.openxmlformats.org/officeDocument/2006/relationships/image" Target="../media/image204.emf"/><Relationship Id="rId5" Type="http://schemas.openxmlformats.org/officeDocument/2006/relationships/oleObject" Target="../embeddings/oleObject200.bin"/><Relationship Id="rId4" Type="http://schemas.openxmlformats.org/officeDocument/2006/relationships/image" Target="../media/image203.emf"/></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Layout" Target="../slideLayouts/slideLayout4.xml"/><Relationship Id="rId1" Type="http://schemas.openxmlformats.org/officeDocument/2006/relationships/vmlDrawing" Target="../drawings/vmlDrawing117.vml"/><Relationship Id="rId6" Type="http://schemas.openxmlformats.org/officeDocument/2006/relationships/image" Target="../media/image206.emf"/><Relationship Id="rId5" Type="http://schemas.openxmlformats.org/officeDocument/2006/relationships/oleObject" Target="../embeddings/oleObject202.bin"/><Relationship Id="rId4" Type="http://schemas.openxmlformats.org/officeDocument/2006/relationships/image" Target="../media/image205.emf"/></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Layout" Target="../slideLayouts/slideLayout4.xml"/><Relationship Id="rId1" Type="http://schemas.openxmlformats.org/officeDocument/2006/relationships/vmlDrawing" Target="../drawings/vmlDrawing118.vml"/><Relationship Id="rId6" Type="http://schemas.openxmlformats.org/officeDocument/2006/relationships/image" Target="../media/image208.emf"/><Relationship Id="rId5" Type="http://schemas.openxmlformats.org/officeDocument/2006/relationships/oleObject" Target="../embeddings/oleObject204.bin"/><Relationship Id="rId4" Type="http://schemas.openxmlformats.org/officeDocument/2006/relationships/image" Target="../media/image207.emf"/></Relationships>
</file>

<file path=ppt/slides/_rels/slide184.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Layout" Target="../slideLayouts/slideLayout4.xml"/><Relationship Id="rId1" Type="http://schemas.openxmlformats.org/officeDocument/2006/relationships/vmlDrawing" Target="../drawings/vmlDrawing119.vml"/><Relationship Id="rId6" Type="http://schemas.openxmlformats.org/officeDocument/2006/relationships/image" Target="../media/image210.emf"/><Relationship Id="rId5" Type="http://schemas.openxmlformats.org/officeDocument/2006/relationships/oleObject" Target="../embeddings/oleObject206.bin"/><Relationship Id="rId4" Type="http://schemas.openxmlformats.org/officeDocument/2006/relationships/image" Target="../media/image209.emf"/></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Layout" Target="../slideLayouts/slideLayout4.xml"/><Relationship Id="rId1" Type="http://schemas.openxmlformats.org/officeDocument/2006/relationships/vmlDrawing" Target="../drawings/vmlDrawing120.vml"/><Relationship Id="rId6" Type="http://schemas.openxmlformats.org/officeDocument/2006/relationships/image" Target="../media/image212.emf"/><Relationship Id="rId5" Type="http://schemas.openxmlformats.org/officeDocument/2006/relationships/oleObject" Target="../embeddings/oleObject208.bin"/><Relationship Id="rId4" Type="http://schemas.openxmlformats.org/officeDocument/2006/relationships/image" Target="../media/image211.emf"/></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Layout" Target="../slideLayouts/slideLayout4.xml"/><Relationship Id="rId1" Type="http://schemas.openxmlformats.org/officeDocument/2006/relationships/vmlDrawing" Target="../drawings/vmlDrawing121.vml"/><Relationship Id="rId6" Type="http://schemas.openxmlformats.org/officeDocument/2006/relationships/image" Target="../media/image214.emf"/><Relationship Id="rId5" Type="http://schemas.openxmlformats.org/officeDocument/2006/relationships/oleObject" Target="../embeddings/oleObject210.bin"/><Relationship Id="rId4" Type="http://schemas.openxmlformats.org/officeDocument/2006/relationships/image" Target="../media/image213.emf"/></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Layout" Target="../slideLayouts/slideLayout4.xml"/><Relationship Id="rId1" Type="http://schemas.openxmlformats.org/officeDocument/2006/relationships/vmlDrawing" Target="../drawings/vmlDrawing122.vml"/><Relationship Id="rId6" Type="http://schemas.openxmlformats.org/officeDocument/2006/relationships/image" Target="../media/image216.emf"/><Relationship Id="rId5" Type="http://schemas.openxmlformats.org/officeDocument/2006/relationships/oleObject" Target="../embeddings/oleObject212.bin"/><Relationship Id="rId4" Type="http://schemas.openxmlformats.org/officeDocument/2006/relationships/image" Target="../media/image215.emf"/></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Layout" Target="../slideLayouts/slideLayout4.xml"/><Relationship Id="rId1" Type="http://schemas.openxmlformats.org/officeDocument/2006/relationships/vmlDrawing" Target="../drawings/vmlDrawing123.vml"/><Relationship Id="rId6" Type="http://schemas.openxmlformats.org/officeDocument/2006/relationships/image" Target="../media/image218.emf"/><Relationship Id="rId5" Type="http://schemas.openxmlformats.org/officeDocument/2006/relationships/oleObject" Target="../embeddings/oleObject214.bin"/><Relationship Id="rId4" Type="http://schemas.openxmlformats.org/officeDocument/2006/relationships/image" Target="../media/image217.emf"/></Relationships>
</file>

<file path=ppt/slides/_rels/slide189.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Layout" Target="../slideLayouts/slideLayout4.xml"/><Relationship Id="rId1" Type="http://schemas.openxmlformats.org/officeDocument/2006/relationships/vmlDrawing" Target="../drawings/vmlDrawing124.vml"/><Relationship Id="rId6" Type="http://schemas.openxmlformats.org/officeDocument/2006/relationships/image" Target="../media/image220.emf"/><Relationship Id="rId5" Type="http://schemas.openxmlformats.org/officeDocument/2006/relationships/oleObject" Target="../embeddings/oleObject216.bin"/><Relationship Id="rId4" Type="http://schemas.openxmlformats.org/officeDocument/2006/relationships/image" Target="../media/image2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Layout" Target="../slideLayouts/slideLayout4.xml"/><Relationship Id="rId1" Type="http://schemas.openxmlformats.org/officeDocument/2006/relationships/vmlDrawing" Target="../drawings/vmlDrawing125.vml"/><Relationship Id="rId6" Type="http://schemas.openxmlformats.org/officeDocument/2006/relationships/image" Target="../media/image222.emf"/><Relationship Id="rId5" Type="http://schemas.openxmlformats.org/officeDocument/2006/relationships/oleObject" Target="../embeddings/oleObject218.bin"/><Relationship Id="rId4" Type="http://schemas.openxmlformats.org/officeDocument/2006/relationships/image" Target="../media/image221.emf"/></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Layout" Target="../slideLayouts/slideLayout4.xml"/><Relationship Id="rId1" Type="http://schemas.openxmlformats.org/officeDocument/2006/relationships/vmlDrawing" Target="../drawings/vmlDrawing126.vml"/><Relationship Id="rId6" Type="http://schemas.openxmlformats.org/officeDocument/2006/relationships/image" Target="../media/image224.emf"/><Relationship Id="rId5" Type="http://schemas.openxmlformats.org/officeDocument/2006/relationships/oleObject" Target="../embeddings/oleObject220.bin"/><Relationship Id="rId4" Type="http://schemas.openxmlformats.org/officeDocument/2006/relationships/image" Target="../media/image223.emf"/></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Layout" Target="../slideLayouts/slideLayout4.xml"/><Relationship Id="rId1" Type="http://schemas.openxmlformats.org/officeDocument/2006/relationships/vmlDrawing" Target="../drawings/vmlDrawing127.vml"/><Relationship Id="rId4" Type="http://schemas.openxmlformats.org/officeDocument/2006/relationships/image" Target="../media/image225.emf"/></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Layout" Target="../slideLayouts/slideLayout4.xml"/><Relationship Id="rId1" Type="http://schemas.openxmlformats.org/officeDocument/2006/relationships/vmlDrawing" Target="../drawings/vmlDrawing128.vml"/><Relationship Id="rId4" Type="http://schemas.openxmlformats.org/officeDocument/2006/relationships/image" Target="../media/image226.emf"/></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Layout" Target="../slideLayouts/slideLayout4.xml"/><Relationship Id="rId1" Type="http://schemas.openxmlformats.org/officeDocument/2006/relationships/vmlDrawing" Target="../drawings/vmlDrawing129.vml"/><Relationship Id="rId4" Type="http://schemas.openxmlformats.org/officeDocument/2006/relationships/image" Target="../media/image227.emf"/></Relationships>
</file>

<file path=ppt/slides/_rels/slide197.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Layout" Target="../slideLayouts/slideLayout4.xml"/><Relationship Id="rId1" Type="http://schemas.openxmlformats.org/officeDocument/2006/relationships/vmlDrawing" Target="../drawings/vmlDrawing130.vml"/><Relationship Id="rId4" Type="http://schemas.openxmlformats.org/officeDocument/2006/relationships/image" Target="../media/image228.emf"/></Relationships>
</file>

<file path=ppt/slides/_rels/slide198.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4.xml"/><Relationship Id="rId1" Type="http://schemas.openxmlformats.org/officeDocument/2006/relationships/vmlDrawing" Target="../drawings/vmlDrawing131.vml"/><Relationship Id="rId4" Type="http://schemas.openxmlformats.org/officeDocument/2006/relationships/image" Target="../media/image229.emf"/></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Layout" Target="../slideLayouts/slideLayout4.xml"/><Relationship Id="rId1" Type="http://schemas.openxmlformats.org/officeDocument/2006/relationships/vmlDrawing" Target="../drawings/vmlDrawing132.vml"/><Relationship Id="rId4" Type="http://schemas.openxmlformats.org/officeDocument/2006/relationships/image" Target="../media/image23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8.emf"/></Relationships>
</file>

<file path=ppt/slides/_rels/slide200.xml.rels><?xml version="1.0" encoding="UTF-8" standalone="yes"?>
<Relationships xmlns="http://schemas.openxmlformats.org/package/2006/relationships"><Relationship Id="rId3" Type="http://schemas.openxmlformats.org/officeDocument/2006/relationships/oleObject" Target="../embeddings/oleObject227.bin"/><Relationship Id="rId2" Type="http://schemas.openxmlformats.org/officeDocument/2006/relationships/slideLayout" Target="../slideLayouts/slideLayout4.xml"/><Relationship Id="rId1" Type="http://schemas.openxmlformats.org/officeDocument/2006/relationships/vmlDrawing" Target="../drawings/vmlDrawing133.vml"/><Relationship Id="rId4" Type="http://schemas.openxmlformats.org/officeDocument/2006/relationships/image" Target="../media/image231.emf"/></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228.bin"/><Relationship Id="rId2" Type="http://schemas.openxmlformats.org/officeDocument/2006/relationships/slideLayout" Target="../slideLayouts/slideLayout4.xml"/><Relationship Id="rId1" Type="http://schemas.openxmlformats.org/officeDocument/2006/relationships/vmlDrawing" Target="../drawings/vmlDrawing134.vml"/><Relationship Id="rId6" Type="http://schemas.openxmlformats.org/officeDocument/2006/relationships/image" Target="../media/image233.emf"/><Relationship Id="rId5" Type="http://schemas.openxmlformats.org/officeDocument/2006/relationships/oleObject" Target="../embeddings/oleObject229.bin"/><Relationship Id="rId4" Type="http://schemas.openxmlformats.org/officeDocument/2006/relationships/image" Target="../media/image232.emf"/></Relationships>
</file>

<file path=ppt/slides/_rels/slide202.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Layout" Target="../slideLayouts/slideLayout4.xml"/><Relationship Id="rId1" Type="http://schemas.openxmlformats.org/officeDocument/2006/relationships/vmlDrawing" Target="../drawings/vmlDrawing135.vml"/><Relationship Id="rId4" Type="http://schemas.openxmlformats.org/officeDocument/2006/relationships/image" Target="../media/image234.emf"/></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231.bin"/><Relationship Id="rId2" Type="http://schemas.openxmlformats.org/officeDocument/2006/relationships/slideLayout" Target="../slideLayouts/slideLayout16.xml"/><Relationship Id="rId1" Type="http://schemas.openxmlformats.org/officeDocument/2006/relationships/vmlDrawing" Target="../drawings/vmlDrawing136.vml"/><Relationship Id="rId4" Type="http://schemas.openxmlformats.org/officeDocument/2006/relationships/image" Target="../media/image235.emf"/></Relationships>
</file>

<file path=ppt/slides/_rels/slide205.xml.rels><?xml version="1.0" encoding="UTF-8" standalone="yes"?>
<Relationships xmlns="http://schemas.openxmlformats.org/package/2006/relationships"><Relationship Id="rId8" Type="http://schemas.openxmlformats.org/officeDocument/2006/relationships/image" Target="../media/image238.emf"/><Relationship Id="rId3" Type="http://schemas.openxmlformats.org/officeDocument/2006/relationships/oleObject" Target="../embeddings/oleObject232.bin"/><Relationship Id="rId7" Type="http://schemas.openxmlformats.org/officeDocument/2006/relationships/oleObject" Target="../embeddings/oleObject234.bin"/><Relationship Id="rId2" Type="http://schemas.openxmlformats.org/officeDocument/2006/relationships/slideLayout" Target="../slideLayouts/slideLayout14.xml"/><Relationship Id="rId1" Type="http://schemas.openxmlformats.org/officeDocument/2006/relationships/vmlDrawing" Target="../drawings/vmlDrawing137.vml"/><Relationship Id="rId6" Type="http://schemas.openxmlformats.org/officeDocument/2006/relationships/image" Target="../media/image237.emf"/><Relationship Id="rId5" Type="http://schemas.openxmlformats.org/officeDocument/2006/relationships/oleObject" Target="../embeddings/oleObject233.bin"/><Relationship Id="rId10" Type="http://schemas.openxmlformats.org/officeDocument/2006/relationships/image" Target="../media/image239.emf"/><Relationship Id="rId4" Type="http://schemas.openxmlformats.org/officeDocument/2006/relationships/image" Target="../media/image236.emf"/><Relationship Id="rId9" Type="http://schemas.openxmlformats.org/officeDocument/2006/relationships/oleObject" Target="../embeddings/oleObject235.bin"/></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Layout" Target="../slideLayouts/slideLayout4.xml"/><Relationship Id="rId1" Type="http://schemas.openxmlformats.org/officeDocument/2006/relationships/vmlDrawing" Target="../drawings/vmlDrawing138.vml"/><Relationship Id="rId4" Type="http://schemas.openxmlformats.org/officeDocument/2006/relationships/image" Target="../media/image240.emf"/></Relationships>
</file>

<file path=ppt/slides/_rels/slide207.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Layout" Target="../slideLayouts/slideLayout16.xml"/><Relationship Id="rId1" Type="http://schemas.openxmlformats.org/officeDocument/2006/relationships/vmlDrawing" Target="../drawings/vmlDrawing139.vml"/><Relationship Id="rId4" Type="http://schemas.openxmlformats.org/officeDocument/2006/relationships/image" Target="../media/image241.emf"/></Relationships>
</file>

<file path=ppt/slides/_rels/slide208.xml.rels><?xml version="1.0" encoding="UTF-8" standalone="yes"?>
<Relationships xmlns="http://schemas.openxmlformats.org/package/2006/relationships"><Relationship Id="rId3" Type="http://schemas.openxmlformats.org/officeDocument/2006/relationships/oleObject" Target="../embeddings/oleObject238.bin"/><Relationship Id="rId2" Type="http://schemas.openxmlformats.org/officeDocument/2006/relationships/slideLayout" Target="../slideLayouts/slideLayout4.xml"/><Relationship Id="rId1" Type="http://schemas.openxmlformats.org/officeDocument/2006/relationships/vmlDrawing" Target="../drawings/vmlDrawing140.vml"/><Relationship Id="rId4" Type="http://schemas.openxmlformats.org/officeDocument/2006/relationships/image" Target="../media/image242.emf"/></Relationships>
</file>

<file path=ppt/slides/_rels/slide209.xml.rels><?xml version="1.0" encoding="UTF-8" standalone="yes"?>
<Relationships xmlns="http://schemas.openxmlformats.org/package/2006/relationships"><Relationship Id="rId3" Type="http://schemas.openxmlformats.org/officeDocument/2006/relationships/oleObject" Target="../embeddings/oleObject239.bin"/><Relationship Id="rId2" Type="http://schemas.openxmlformats.org/officeDocument/2006/relationships/slideLayout" Target="../slideLayouts/slideLayout16.xml"/><Relationship Id="rId1" Type="http://schemas.openxmlformats.org/officeDocument/2006/relationships/vmlDrawing" Target="../drawings/vmlDrawing141.vml"/><Relationship Id="rId4" Type="http://schemas.openxmlformats.org/officeDocument/2006/relationships/image" Target="../media/image24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9.emf"/></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oleObject" Target="../embeddings/oleObject240.bin"/><Relationship Id="rId2" Type="http://schemas.openxmlformats.org/officeDocument/2006/relationships/slideLayout" Target="../slideLayouts/slideLayout13.xml"/><Relationship Id="rId1" Type="http://schemas.openxmlformats.org/officeDocument/2006/relationships/vmlDrawing" Target="../drawings/vmlDrawing142.vml"/><Relationship Id="rId4" Type="http://schemas.openxmlformats.org/officeDocument/2006/relationships/image" Target="../media/image244.emf"/></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3" Type="http://schemas.openxmlformats.org/officeDocument/2006/relationships/oleObject" Target="../embeddings/oleObject241.bin"/><Relationship Id="rId2" Type="http://schemas.openxmlformats.org/officeDocument/2006/relationships/slideLayout" Target="../slideLayouts/slideLayout13.xml"/><Relationship Id="rId1" Type="http://schemas.openxmlformats.org/officeDocument/2006/relationships/vmlDrawing" Target="../drawings/vmlDrawing143.vml"/><Relationship Id="rId4" Type="http://schemas.openxmlformats.org/officeDocument/2006/relationships/image" Target="../media/image245.emf"/></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242.bin"/><Relationship Id="rId2" Type="http://schemas.openxmlformats.org/officeDocument/2006/relationships/slideLayout" Target="../slideLayouts/slideLayout13.xml"/><Relationship Id="rId1" Type="http://schemas.openxmlformats.org/officeDocument/2006/relationships/vmlDrawing" Target="../drawings/vmlDrawing144.vml"/><Relationship Id="rId4" Type="http://schemas.openxmlformats.org/officeDocument/2006/relationships/image" Target="../media/image246.emf"/></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243.bin"/><Relationship Id="rId2" Type="http://schemas.openxmlformats.org/officeDocument/2006/relationships/slideLayout" Target="../slideLayouts/slideLayout13.xml"/><Relationship Id="rId1" Type="http://schemas.openxmlformats.org/officeDocument/2006/relationships/vmlDrawing" Target="../drawings/vmlDrawing145.vml"/><Relationship Id="rId6" Type="http://schemas.openxmlformats.org/officeDocument/2006/relationships/image" Target="../media/image248.emf"/><Relationship Id="rId5" Type="http://schemas.openxmlformats.org/officeDocument/2006/relationships/oleObject" Target="../embeddings/oleObject244.bin"/><Relationship Id="rId4" Type="http://schemas.openxmlformats.org/officeDocument/2006/relationships/image" Target="../media/image247.emf"/></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245.bin"/><Relationship Id="rId2" Type="http://schemas.openxmlformats.org/officeDocument/2006/relationships/slideLayout" Target="../slideLayouts/slideLayout4.xml"/><Relationship Id="rId1" Type="http://schemas.openxmlformats.org/officeDocument/2006/relationships/vmlDrawing" Target="../drawings/vmlDrawing146.vml"/><Relationship Id="rId6" Type="http://schemas.openxmlformats.org/officeDocument/2006/relationships/image" Target="../media/image250.emf"/><Relationship Id="rId5" Type="http://schemas.openxmlformats.org/officeDocument/2006/relationships/oleObject" Target="../embeddings/oleObject246.bin"/><Relationship Id="rId4" Type="http://schemas.openxmlformats.org/officeDocument/2006/relationships/image" Target="../media/image24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247.bin"/><Relationship Id="rId2" Type="http://schemas.openxmlformats.org/officeDocument/2006/relationships/slideLayout" Target="../slideLayouts/slideLayout4.xml"/><Relationship Id="rId1" Type="http://schemas.openxmlformats.org/officeDocument/2006/relationships/vmlDrawing" Target="../drawings/vmlDrawing147.vml"/><Relationship Id="rId6" Type="http://schemas.openxmlformats.org/officeDocument/2006/relationships/image" Target="../media/image252.emf"/><Relationship Id="rId5" Type="http://schemas.openxmlformats.org/officeDocument/2006/relationships/oleObject" Target="../embeddings/oleObject248.bin"/><Relationship Id="rId4" Type="http://schemas.openxmlformats.org/officeDocument/2006/relationships/image" Target="../media/image251.emf"/></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oleObject" Target="../embeddings/oleObject249.bin"/><Relationship Id="rId2" Type="http://schemas.openxmlformats.org/officeDocument/2006/relationships/slideLayout" Target="../slideLayouts/slideLayout13.xml"/><Relationship Id="rId1" Type="http://schemas.openxmlformats.org/officeDocument/2006/relationships/vmlDrawing" Target="../drawings/vmlDrawing148.vml"/><Relationship Id="rId6" Type="http://schemas.openxmlformats.org/officeDocument/2006/relationships/image" Target="../media/image254.emf"/><Relationship Id="rId5" Type="http://schemas.openxmlformats.org/officeDocument/2006/relationships/oleObject" Target="../embeddings/oleObject250.bin"/><Relationship Id="rId4" Type="http://schemas.openxmlformats.org/officeDocument/2006/relationships/image" Target="../media/image253.emf"/></Relationships>
</file>

<file path=ppt/slides/_rels/slide223.xml.rels><?xml version="1.0" encoding="UTF-8" standalone="yes"?>
<Relationships xmlns="http://schemas.openxmlformats.org/package/2006/relationships"><Relationship Id="rId3" Type="http://schemas.openxmlformats.org/officeDocument/2006/relationships/oleObject" Target="../embeddings/oleObject251.bin"/><Relationship Id="rId2" Type="http://schemas.openxmlformats.org/officeDocument/2006/relationships/slideLayout" Target="../slideLayouts/slideLayout13.xml"/><Relationship Id="rId1" Type="http://schemas.openxmlformats.org/officeDocument/2006/relationships/vmlDrawing" Target="../drawings/vmlDrawing149.vml"/><Relationship Id="rId6" Type="http://schemas.openxmlformats.org/officeDocument/2006/relationships/image" Target="../media/image256.emf"/><Relationship Id="rId5" Type="http://schemas.openxmlformats.org/officeDocument/2006/relationships/oleObject" Target="../embeddings/oleObject252.bin"/><Relationship Id="rId4" Type="http://schemas.openxmlformats.org/officeDocument/2006/relationships/image" Target="../media/image255.emf"/></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253.bin"/><Relationship Id="rId2" Type="http://schemas.openxmlformats.org/officeDocument/2006/relationships/slideLayout" Target="../slideLayouts/slideLayout13.xml"/><Relationship Id="rId1" Type="http://schemas.openxmlformats.org/officeDocument/2006/relationships/vmlDrawing" Target="../drawings/vmlDrawing150.vml"/><Relationship Id="rId4" Type="http://schemas.openxmlformats.org/officeDocument/2006/relationships/image" Target="../media/image257.emf"/></Relationships>
</file>

<file path=ppt/slides/_rels/slide225.xml.rels><?xml version="1.0" encoding="UTF-8" standalone="yes"?>
<Relationships xmlns="http://schemas.openxmlformats.org/package/2006/relationships"><Relationship Id="rId3" Type="http://schemas.openxmlformats.org/officeDocument/2006/relationships/oleObject" Target="../embeddings/oleObject254.bin"/><Relationship Id="rId2" Type="http://schemas.openxmlformats.org/officeDocument/2006/relationships/slideLayout" Target="../slideLayouts/slideLayout4.xml"/><Relationship Id="rId1" Type="http://schemas.openxmlformats.org/officeDocument/2006/relationships/vmlDrawing" Target="../drawings/vmlDrawing151.vml"/><Relationship Id="rId6" Type="http://schemas.openxmlformats.org/officeDocument/2006/relationships/image" Target="../media/image259.emf"/><Relationship Id="rId5" Type="http://schemas.openxmlformats.org/officeDocument/2006/relationships/oleObject" Target="../embeddings/oleObject255.bin"/><Relationship Id="rId4" Type="http://schemas.openxmlformats.org/officeDocument/2006/relationships/image" Target="../media/image258.emf"/></Relationships>
</file>

<file path=ppt/slides/_rels/slide226.xml.rels><?xml version="1.0" encoding="UTF-8" standalone="yes"?>
<Relationships xmlns="http://schemas.openxmlformats.org/package/2006/relationships"><Relationship Id="rId3" Type="http://schemas.openxmlformats.org/officeDocument/2006/relationships/oleObject" Target="../embeddings/oleObject256.bin"/><Relationship Id="rId2" Type="http://schemas.openxmlformats.org/officeDocument/2006/relationships/slideLayout" Target="../slideLayouts/slideLayout4.xml"/><Relationship Id="rId1" Type="http://schemas.openxmlformats.org/officeDocument/2006/relationships/vmlDrawing" Target="../drawings/vmlDrawing152.vml"/><Relationship Id="rId6" Type="http://schemas.openxmlformats.org/officeDocument/2006/relationships/image" Target="../media/image261.emf"/><Relationship Id="rId5" Type="http://schemas.openxmlformats.org/officeDocument/2006/relationships/oleObject" Target="../embeddings/oleObject257.bin"/><Relationship Id="rId4" Type="http://schemas.openxmlformats.org/officeDocument/2006/relationships/image" Target="../media/image260.emf"/></Relationships>
</file>

<file path=ppt/slides/_rels/slide227.xml.rels><?xml version="1.0" encoding="UTF-8" standalone="yes"?>
<Relationships xmlns="http://schemas.openxmlformats.org/package/2006/relationships"><Relationship Id="rId3" Type="http://schemas.openxmlformats.org/officeDocument/2006/relationships/oleObject" Target="../embeddings/oleObject258.bin"/><Relationship Id="rId2" Type="http://schemas.openxmlformats.org/officeDocument/2006/relationships/slideLayout" Target="../slideLayouts/slideLayout13.xml"/><Relationship Id="rId1" Type="http://schemas.openxmlformats.org/officeDocument/2006/relationships/vmlDrawing" Target="../drawings/vmlDrawing153.vml"/><Relationship Id="rId4" Type="http://schemas.openxmlformats.org/officeDocument/2006/relationships/image" Target="../media/image262.emf"/></Relationships>
</file>

<file path=ppt/slides/_rels/slide228.xml.rels><?xml version="1.0" encoding="UTF-8" standalone="yes"?>
<Relationships xmlns="http://schemas.openxmlformats.org/package/2006/relationships"><Relationship Id="rId3" Type="http://schemas.openxmlformats.org/officeDocument/2006/relationships/oleObject" Target="../embeddings/oleObject259.bin"/><Relationship Id="rId2" Type="http://schemas.openxmlformats.org/officeDocument/2006/relationships/slideLayout" Target="../slideLayouts/slideLayout16.xml"/><Relationship Id="rId1" Type="http://schemas.openxmlformats.org/officeDocument/2006/relationships/vmlDrawing" Target="../drawings/vmlDrawing154.vml"/><Relationship Id="rId6" Type="http://schemas.openxmlformats.org/officeDocument/2006/relationships/image" Target="../media/image264.emf"/><Relationship Id="rId5" Type="http://schemas.openxmlformats.org/officeDocument/2006/relationships/oleObject" Target="../embeddings/oleObject260.bin"/><Relationship Id="rId4" Type="http://schemas.openxmlformats.org/officeDocument/2006/relationships/image" Target="../media/image263.emf"/></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21.emf"/><Relationship Id="rId5" Type="http://schemas.openxmlformats.org/officeDocument/2006/relationships/oleObject" Target="../embeddings/oleObject17.bin"/><Relationship Id="rId4" Type="http://schemas.openxmlformats.org/officeDocument/2006/relationships/image" Target="../media/image20.emf"/></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23.emf"/></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24.emf"/></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26.emf"/><Relationship Id="rId5" Type="http://schemas.openxmlformats.org/officeDocument/2006/relationships/oleObject" Target="../embeddings/oleObject22.bin"/><Relationship Id="rId4" Type="http://schemas.openxmlformats.org/officeDocument/2006/relationships/image" Target="../media/image25.emf"/></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oleObject" Target="../embeddings/oleObject261.bin"/><Relationship Id="rId2" Type="http://schemas.openxmlformats.org/officeDocument/2006/relationships/slideLayout" Target="../slideLayouts/slideLayout13.xml"/><Relationship Id="rId1" Type="http://schemas.openxmlformats.org/officeDocument/2006/relationships/vmlDrawing" Target="../drawings/vmlDrawing155.vml"/><Relationship Id="rId4" Type="http://schemas.openxmlformats.org/officeDocument/2006/relationships/image" Target="../media/image265.emf"/></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3" Type="http://schemas.openxmlformats.org/officeDocument/2006/relationships/oleObject" Target="../embeddings/oleObject262.bin"/><Relationship Id="rId2" Type="http://schemas.openxmlformats.org/officeDocument/2006/relationships/slideLayout" Target="../slideLayouts/slideLayout13.xml"/><Relationship Id="rId1" Type="http://schemas.openxmlformats.org/officeDocument/2006/relationships/vmlDrawing" Target="../drawings/vmlDrawing156.vml"/><Relationship Id="rId4" Type="http://schemas.openxmlformats.org/officeDocument/2006/relationships/image" Target="../media/image266.emf"/></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3" Type="http://schemas.openxmlformats.org/officeDocument/2006/relationships/oleObject" Target="../embeddings/oleObject263.bin"/><Relationship Id="rId2" Type="http://schemas.openxmlformats.org/officeDocument/2006/relationships/slideLayout" Target="../slideLayouts/slideLayout13.xml"/><Relationship Id="rId1" Type="http://schemas.openxmlformats.org/officeDocument/2006/relationships/vmlDrawing" Target="../drawings/vmlDrawing157.vml"/><Relationship Id="rId4" Type="http://schemas.openxmlformats.org/officeDocument/2006/relationships/image" Target="../media/image267.emf"/></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28.emf"/><Relationship Id="rId5" Type="http://schemas.openxmlformats.org/officeDocument/2006/relationships/oleObject" Target="../embeddings/oleObject24.bin"/><Relationship Id="rId4" Type="http://schemas.openxmlformats.org/officeDocument/2006/relationships/image" Target="../media/image27.emf"/></Relationships>
</file>

<file path=ppt/slides/_rels/slide280.xml.rels><?xml version="1.0" encoding="UTF-8" standalone="yes"?>
<Relationships xmlns="http://schemas.openxmlformats.org/package/2006/relationships"><Relationship Id="rId3" Type="http://schemas.openxmlformats.org/officeDocument/2006/relationships/oleObject" Target="../embeddings/oleObject264.bin"/><Relationship Id="rId2" Type="http://schemas.openxmlformats.org/officeDocument/2006/relationships/slideLayout" Target="../slideLayouts/slideLayout13.xml"/><Relationship Id="rId1" Type="http://schemas.openxmlformats.org/officeDocument/2006/relationships/vmlDrawing" Target="../drawings/vmlDrawing158.vml"/><Relationship Id="rId4" Type="http://schemas.openxmlformats.org/officeDocument/2006/relationships/image" Target="../media/image268.emf"/></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3" Type="http://schemas.openxmlformats.org/officeDocument/2006/relationships/oleObject" Target="../embeddings/oleObject265.bin"/><Relationship Id="rId2" Type="http://schemas.openxmlformats.org/officeDocument/2006/relationships/slideLayout" Target="../slideLayouts/slideLayout13.xml"/><Relationship Id="rId1" Type="http://schemas.openxmlformats.org/officeDocument/2006/relationships/vmlDrawing" Target="../drawings/vmlDrawing159.vml"/><Relationship Id="rId4" Type="http://schemas.openxmlformats.org/officeDocument/2006/relationships/image" Target="../media/image269.emf"/></Relationships>
</file>

<file path=ppt/slides/_rels/slide283.xml.rels><?xml version="1.0" encoding="UTF-8" standalone="yes"?>
<Relationships xmlns="http://schemas.openxmlformats.org/package/2006/relationships"><Relationship Id="rId3" Type="http://schemas.openxmlformats.org/officeDocument/2006/relationships/oleObject" Target="../embeddings/oleObject266.bin"/><Relationship Id="rId2" Type="http://schemas.openxmlformats.org/officeDocument/2006/relationships/slideLayout" Target="../slideLayouts/slideLayout13.xml"/><Relationship Id="rId1" Type="http://schemas.openxmlformats.org/officeDocument/2006/relationships/vmlDrawing" Target="../drawings/vmlDrawing160.vml"/><Relationship Id="rId4" Type="http://schemas.openxmlformats.org/officeDocument/2006/relationships/image" Target="../media/image270.emf"/></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3" Type="http://schemas.openxmlformats.org/officeDocument/2006/relationships/oleObject" Target="../embeddings/oleObject267.bin"/><Relationship Id="rId2" Type="http://schemas.openxmlformats.org/officeDocument/2006/relationships/slideLayout" Target="../slideLayouts/slideLayout13.xml"/><Relationship Id="rId1" Type="http://schemas.openxmlformats.org/officeDocument/2006/relationships/vmlDrawing" Target="../drawings/vmlDrawing161.vml"/><Relationship Id="rId4" Type="http://schemas.openxmlformats.org/officeDocument/2006/relationships/image" Target="../media/image271.emf"/></Relationships>
</file>

<file path=ppt/slides/_rels/slide286.xml.rels><?xml version="1.0" encoding="UTF-8" standalone="yes"?>
<Relationships xmlns="http://schemas.openxmlformats.org/package/2006/relationships"><Relationship Id="rId3" Type="http://schemas.openxmlformats.org/officeDocument/2006/relationships/oleObject" Target="../embeddings/oleObject268.bin"/><Relationship Id="rId2" Type="http://schemas.openxmlformats.org/officeDocument/2006/relationships/slideLayout" Target="../slideLayouts/slideLayout13.xml"/><Relationship Id="rId1" Type="http://schemas.openxmlformats.org/officeDocument/2006/relationships/vmlDrawing" Target="../drawings/vmlDrawing162.vml"/><Relationship Id="rId4" Type="http://schemas.openxmlformats.org/officeDocument/2006/relationships/image" Target="../media/image272.emf"/></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oleObject" Target="../embeddings/oleObject269.bin"/><Relationship Id="rId2" Type="http://schemas.openxmlformats.org/officeDocument/2006/relationships/slideLayout" Target="../slideLayouts/slideLayout13.xml"/><Relationship Id="rId1" Type="http://schemas.openxmlformats.org/officeDocument/2006/relationships/vmlDrawing" Target="../drawings/vmlDrawing163.vml"/><Relationship Id="rId4" Type="http://schemas.openxmlformats.org/officeDocument/2006/relationships/image" Target="../media/image273.emf"/></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3" Type="http://schemas.openxmlformats.org/officeDocument/2006/relationships/oleObject" Target="../embeddings/oleObject270.bin"/><Relationship Id="rId2" Type="http://schemas.openxmlformats.org/officeDocument/2006/relationships/slideLayout" Target="../slideLayouts/slideLayout13.xml"/><Relationship Id="rId1" Type="http://schemas.openxmlformats.org/officeDocument/2006/relationships/vmlDrawing" Target="../drawings/vmlDrawing164.vml"/><Relationship Id="rId4" Type="http://schemas.openxmlformats.org/officeDocument/2006/relationships/image" Target="../media/image274.emf"/></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3" Type="http://schemas.openxmlformats.org/officeDocument/2006/relationships/oleObject" Target="../embeddings/oleObject271.bin"/><Relationship Id="rId2" Type="http://schemas.openxmlformats.org/officeDocument/2006/relationships/slideLayout" Target="../slideLayouts/slideLayout13.xml"/><Relationship Id="rId1" Type="http://schemas.openxmlformats.org/officeDocument/2006/relationships/vmlDrawing" Target="../drawings/vmlDrawing165.vml"/><Relationship Id="rId4" Type="http://schemas.openxmlformats.org/officeDocument/2006/relationships/image" Target="../media/image275.emf"/></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oleObject" Target="../embeddings/oleObject272.bin"/><Relationship Id="rId2" Type="http://schemas.openxmlformats.org/officeDocument/2006/relationships/slideLayout" Target="../slideLayouts/slideLayout13.xml"/><Relationship Id="rId1" Type="http://schemas.openxmlformats.org/officeDocument/2006/relationships/vmlDrawing" Target="../drawings/vmlDrawing166.vml"/><Relationship Id="rId6" Type="http://schemas.openxmlformats.org/officeDocument/2006/relationships/image" Target="../media/image277.emf"/><Relationship Id="rId5" Type="http://schemas.openxmlformats.org/officeDocument/2006/relationships/oleObject" Target="../embeddings/oleObject273.bin"/><Relationship Id="rId4" Type="http://schemas.openxmlformats.org/officeDocument/2006/relationships/image" Target="../media/image276.emf"/></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3" Type="http://schemas.openxmlformats.org/officeDocument/2006/relationships/oleObject" Target="../embeddings/oleObject274.bin"/><Relationship Id="rId2" Type="http://schemas.openxmlformats.org/officeDocument/2006/relationships/slideLayout" Target="../slideLayouts/slideLayout13.xml"/><Relationship Id="rId1" Type="http://schemas.openxmlformats.org/officeDocument/2006/relationships/vmlDrawing" Target="../drawings/vmlDrawing167.vml"/><Relationship Id="rId6" Type="http://schemas.openxmlformats.org/officeDocument/2006/relationships/image" Target="../media/image279.emf"/><Relationship Id="rId5" Type="http://schemas.openxmlformats.org/officeDocument/2006/relationships/oleObject" Target="../embeddings/oleObject275.bin"/><Relationship Id="rId4" Type="http://schemas.openxmlformats.org/officeDocument/2006/relationships/image" Target="../media/image278.emf"/></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3" Type="http://schemas.openxmlformats.org/officeDocument/2006/relationships/oleObject" Target="../embeddings/oleObject276.bin"/><Relationship Id="rId2" Type="http://schemas.openxmlformats.org/officeDocument/2006/relationships/slideLayout" Target="../slideLayouts/slideLayout4.xml"/><Relationship Id="rId1" Type="http://schemas.openxmlformats.org/officeDocument/2006/relationships/vmlDrawing" Target="../drawings/vmlDrawing168.vml"/><Relationship Id="rId6" Type="http://schemas.openxmlformats.org/officeDocument/2006/relationships/image" Target="../media/image281.emf"/><Relationship Id="rId5" Type="http://schemas.openxmlformats.org/officeDocument/2006/relationships/oleObject" Target="../embeddings/oleObject277.bin"/><Relationship Id="rId4" Type="http://schemas.openxmlformats.org/officeDocument/2006/relationships/image" Target="../media/image28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29.emf"/></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oleObject" Target="../embeddings/oleObject278.bin"/><Relationship Id="rId2" Type="http://schemas.openxmlformats.org/officeDocument/2006/relationships/slideLayout" Target="../slideLayouts/slideLayout13.xml"/><Relationship Id="rId1" Type="http://schemas.openxmlformats.org/officeDocument/2006/relationships/vmlDrawing" Target="../drawings/vmlDrawing169.vml"/><Relationship Id="rId4" Type="http://schemas.openxmlformats.org/officeDocument/2006/relationships/image" Target="../media/image282.emf"/></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30.emf"/></Relationships>
</file>

<file path=ppt/slides/_rels/slide310.xml.rels><?xml version="1.0" encoding="UTF-8" standalone="yes"?>
<Relationships xmlns="http://schemas.openxmlformats.org/package/2006/relationships"><Relationship Id="rId3" Type="http://schemas.openxmlformats.org/officeDocument/2006/relationships/oleObject" Target="../embeddings/oleObject279.bin"/><Relationship Id="rId2" Type="http://schemas.openxmlformats.org/officeDocument/2006/relationships/slideLayout" Target="../slideLayouts/slideLayout13.xml"/><Relationship Id="rId1" Type="http://schemas.openxmlformats.org/officeDocument/2006/relationships/vmlDrawing" Target="../drawings/vmlDrawing170.vml"/><Relationship Id="rId4" Type="http://schemas.openxmlformats.org/officeDocument/2006/relationships/image" Target="../media/image283.emf"/></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2.xml.rels><?xml version="1.0" encoding="UTF-8" standalone="yes"?>
<Relationships xmlns="http://schemas.openxmlformats.org/package/2006/relationships"><Relationship Id="rId3" Type="http://schemas.openxmlformats.org/officeDocument/2006/relationships/oleObject" Target="../embeddings/oleObject280.bin"/><Relationship Id="rId2" Type="http://schemas.openxmlformats.org/officeDocument/2006/relationships/slideLayout" Target="../slideLayouts/slideLayout13.xml"/><Relationship Id="rId1" Type="http://schemas.openxmlformats.org/officeDocument/2006/relationships/vmlDrawing" Target="../drawings/vmlDrawing171.vml"/><Relationship Id="rId4" Type="http://schemas.openxmlformats.org/officeDocument/2006/relationships/image" Target="../media/image284.emf"/></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3" Type="http://schemas.openxmlformats.org/officeDocument/2006/relationships/oleObject" Target="../embeddings/oleObject281.bin"/><Relationship Id="rId2" Type="http://schemas.openxmlformats.org/officeDocument/2006/relationships/slideLayout" Target="../slideLayouts/slideLayout13.xml"/><Relationship Id="rId1" Type="http://schemas.openxmlformats.org/officeDocument/2006/relationships/vmlDrawing" Target="../drawings/vmlDrawing172.vml"/><Relationship Id="rId4" Type="http://schemas.openxmlformats.org/officeDocument/2006/relationships/image" Target="../media/image285.emf"/></Relationships>
</file>

<file path=ppt/slides/_rels/slide316.xml.rels><?xml version="1.0" encoding="UTF-8" standalone="yes"?>
<Relationships xmlns="http://schemas.openxmlformats.org/package/2006/relationships"><Relationship Id="rId3" Type="http://schemas.openxmlformats.org/officeDocument/2006/relationships/oleObject" Target="../embeddings/oleObject282.bin"/><Relationship Id="rId2" Type="http://schemas.openxmlformats.org/officeDocument/2006/relationships/slideLayout" Target="../slideLayouts/slideLayout13.xml"/><Relationship Id="rId1" Type="http://schemas.openxmlformats.org/officeDocument/2006/relationships/vmlDrawing" Target="../drawings/vmlDrawing173.vml"/><Relationship Id="rId4" Type="http://schemas.openxmlformats.org/officeDocument/2006/relationships/image" Target="../media/image286.emf"/></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8.xml.rels><?xml version="1.0" encoding="UTF-8" standalone="yes"?>
<Relationships xmlns="http://schemas.openxmlformats.org/package/2006/relationships"><Relationship Id="rId3" Type="http://schemas.openxmlformats.org/officeDocument/2006/relationships/oleObject" Target="../embeddings/oleObject283.bin"/><Relationship Id="rId2" Type="http://schemas.openxmlformats.org/officeDocument/2006/relationships/slideLayout" Target="../slideLayouts/slideLayout13.xml"/><Relationship Id="rId1" Type="http://schemas.openxmlformats.org/officeDocument/2006/relationships/vmlDrawing" Target="../drawings/vmlDrawing174.vml"/><Relationship Id="rId4" Type="http://schemas.openxmlformats.org/officeDocument/2006/relationships/image" Target="../media/image287.emf"/></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oleObject" Target="../embeddings/oleObject284.bin"/><Relationship Id="rId2" Type="http://schemas.openxmlformats.org/officeDocument/2006/relationships/slideLayout" Target="../slideLayouts/slideLayout4.xml"/><Relationship Id="rId1" Type="http://schemas.openxmlformats.org/officeDocument/2006/relationships/vmlDrawing" Target="../drawings/vmlDrawing175.vml"/><Relationship Id="rId4" Type="http://schemas.openxmlformats.org/officeDocument/2006/relationships/image" Target="../media/image288.emf"/></Relationships>
</file>

<file path=ppt/slides/_rels/slide321.xml.rels><?xml version="1.0" encoding="UTF-8" standalone="yes"?>
<Relationships xmlns="http://schemas.openxmlformats.org/package/2006/relationships"><Relationship Id="rId3" Type="http://schemas.openxmlformats.org/officeDocument/2006/relationships/oleObject" Target="../embeddings/oleObject285.bin"/><Relationship Id="rId2" Type="http://schemas.openxmlformats.org/officeDocument/2006/relationships/slideLayout" Target="../slideLayouts/slideLayout13.xml"/><Relationship Id="rId1" Type="http://schemas.openxmlformats.org/officeDocument/2006/relationships/vmlDrawing" Target="../drawings/vmlDrawing176.vml"/><Relationship Id="rId4" Type="http://schemas.openxmlformats.org/officeDocument/2006/relationships/image" Target="../media/image289.emf"/></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3" Type="http://schemas.openxmlformats.org/officeDocument/2006/relationships/oleObject" Target="../embeddings/oleObject286.bin"/><Relationship Id="rId2" Type="http://schemas.openxmlformats.org/officeDocument/2006/relationships/slideLayout" Target="../slideLayouts/slideLayout13.xml"/><Relationship Id="rId1" Type="http://schemas.openxmlformats.org/officeDocument/2006/relationships/vmlDrawing" Target="../drawings/vmlDrawing177.vml"/><Relationship Id="rId4" Type="http://schemas.openxmlformats.org/officeDocument/2006/relationships/image" Target="../media/image290.emf"/></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5.xml.rels><?xml version="1.0" encoding="UTF-8" standalone="yes"?>
<Relationships xmlns="http://schemas.openxmlformats.org/package/2006/relationships"><Relationship Id="rId3" Type="http://schemas.openxmlformats.org/officeDocument/2006/relationships/oleObject" Target="../embeddings/oleObject287.bin"/><Relationship Id="rId2" Type="http://schemas.openxmlformats.org/officeDocument/2006/relationships/slideLayout" Target="../slideLayouts/slideLayout13.xml"/><Relationship Id="rId1" Type="http://schemas.openxmlformats.org/officeDocument/2006/relationships/vmlDrawing" Target="../drawings/vmlDrawing178.vml"/><Relationship Id="rId4" Type="http://schemas.openxmlformats.org/officeDocument/2006/relationships/image" Target="../media/image291.emf"/></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3" Type="http://schemas.openxmlformats.org/officeDocument/2006/relationships/oleObject" Target="../embeddings/oleObject288.bin"/><Relationship Id="rId2" Type="http://schemas.openxmlformats.org/officeDocument/2006/relationships/slideLayout" Target="../slideLayouts/slideLayout13.xml"/><Relationship Id="rId1" Type="http://schemas.openxmlformats.org/officeDocument/2006/relationships/vmlDrawing" Target="../drawings/vmlDrawing179.vml"/><Relationship Id="rId4" Type="http://schemas.openxmlformats.org/officeDocument/2006/relationships/image" Target="../media/image292.emf"/></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oleObject" Target="../embeddings/oleObject289.bin"/><Relationship Id="rId2" Type="http://schemas.openxmlformats.org/officeDocument/2006/relationships/slideLayout" Target="../slideLayouts/slideLayout14.xml"/><Relationship Id="rId1" Type="http://schemas.openxmlformats.org/officeDocument/2006/relationships/vmlDrawing" Target="../drawings/vmlDrawing180.vml"/><Relationship Id="rId6" Type="http://schemas.openxmlformats.org/officeDocument/2006/relationships/image" Target="../media/image294.emf"/><Relationship Id="rId5" Type="http://schemas.openxmlformats.org/officeDocument/2006/relationships/oleObject" Target="../embeddings/oleObject290.bin"/><Relationship Id="rId4" Type="http://schemas.openxmlformats.org/officeDocument/2006/relationships/image" Target="../media/image293.emf"/></Relationships>
</file>

<file path=ppt/slides/_rels/slide332.xml.rels><?xml version="1.0" encoding="UTF-8" standalone="yes"?>
<Relationships xmlns="http://schemas.openxmlformats.org/package/2006/relationships"><Relationship Id="rId3" Type="http://schemas.openxmlformats.org/officeDocument/2006/relationships/oleObject" Target="../embeddings/oleObject291.bin"/><Relationship Id="rId2" Type="http://schemas.openxmlformats.org/officeDocument/2006/relationships/slideLayout" Target="../slideLayouts/slideLayout14.xml"/><Relationship Id="rId1" Type="http://schemas.openxmlformats.org/officeDocument/2006/relationships/vmlDrawing" Target="../drawings/vmlDrawing181.vml"/><Relationship Id="rId6" Type="http://schemas.openxmlformats.org/officeDocument/2006/relationships/image" Target="../media/image296.emf"/><Relationship Id="rId5" Type="http://schemas.openxmlformats.org/officeDocument/2006/relationships/oleObject" Target="../embeddings/oleObject292.bin"/><Relationship Id="rId4" Type="http://schemas.openxmlformats.org/officeDocument/2006/relationships/image" Target="../media/image295.emf"/></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4.xml.rels><?xml version="1.0" encoding="UTF-8" standalone="yes"?>
<Relationships xmlns="http://schemas.openxmlformats.org/package/2006/relationships"><Relationship Id="rId3" Type="http://schemas.openxmlformats.org/officeDocument/2006/relationships/oleObject" Target="../embeddings/oleObject293.bin"/><Relationship Id="rId2" Type="http://schemas.openxmlformats.org/officeDocument/2006/relationships/slideLayout" Target="../slideLayouts/slideLayout14.xml"/><Relationship Id="rId1" Type="http://schemas.openxmlformats.org/officeDocument/2006/relationships/vmlDrawing" Target="../drawings/vmlDrawing182.vml"/><Relationship Id="rId6" Type="http://schemas.openxmlformats.org/officeDocument/2006/relationships/image" Target="../media/image298.emf"/><Relationship Id="rId5" Type="http://schemas.openxmlformats.org/officeDocument/2006/relationships/oleObject" Target="../embeddings/oleObject294.bin"/><Relationship Id="rId4" Type="http://schemas.openxmlformats.org/officeDocument/2006/relationships/image" Target="../media/image297.emf"/></Relationships>
</file>

<file path=ppt/slides/_rels/slide335.xml.rels><?xml version="1.0" encoding="UTF-8" standalone="yes"?>
<Relationships xmlns="http://schemas.openxmlformats.org/package/2006/relationships"><Relationship Id="rId3" Type="http://schemas.openxmlformats.org/officeDocument/2006/relationships/oleObject" Target="../embeddings/oleObject295.bin"/><Relationship Id="rId2" Type="http://schemas.openxmlformats.org/officeDocument/2006/relationships/slideLayout" Target="../slideLayouts/slideLayout14.xml"/><Relationship Id="rId1" Type="http://schemas.openxmlformats.org/officeDocument/2006/relationships/vmlDrawing" Target="../drawings/vmlDrawing183.vml"/><Relationship Id="rId6" Type="http://schemas.openxmlformats.org/officeDocument/2006/relationships/image" Target="../media/image300.emf"/><Relationship Id="rId5" Type="http://schemas.openxmlformats.org/officeDocument/2006/relationships/oleObject" Target="../embeddings/oleObject296.bin"/><Relationship Id="rId4" Type="http://schemas.openxmlformats.org/officeDocument/2006/relationships/image" Target="../media/image299.emf"/></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3" Type="http://schemas.openxmlformats.org/officeDocument/2006/relationships/oleObject" Target="../embeddings/oleObject297.bin"/><Relationship Id="rId2" Type="http://schemas.openxmlformats.org/officeDocument/2006/relationships/slideLayout" Target="../slideLayouts/slideLayout12.xml"/><Relationship Id="rId1" Type="http://schemas.openxmlformats.org/officeDocument/2006/relationships/vmlDrawing" Target="../drawings/vmlDrawing184.vml"/><Relationship Id="rId6" Type="http://schemas.openxmlformats.org/officeDocument/2006/relationships/image" Target="../media/image302.emf"/><Relationship Id="rId5" Type="http://schemas.openxmlformats.org/officeDocument/2006/relationships/oleObject" Target="../embeddings/oleObject298.bin"/><Relationship Id="rId4" Type="http://schemas.openxmlformats.org/officeDocument/2006/relationships/image" Target="../media/image301.emf"/></Relationships>
</file>

<file path=ppt/slides/_rels/slide338.xml.rels><?xml version="1.0" encoding="UTF-8" standalone="yes"?>
<Relationships xmlns="http://schemas.openxmlformats.org/package/2006/relationships"><Relationship Id="rId3" Type="http://schemas.openxmlformats.org/officeDocument/2006/relationships/oleObject" Target="../embeddings/oleObject299.bin"/><Relationship Id="rId2" Type="http://schemas.openxmlformats.org/officeDocument/2006/relationships/slideLayout" Target="../slideLayouts/slideLayout12.xml"/><Relationship Id="rId1" Type="http://schemas.openxmlformats.org/officeDocument/2006/relationships/vmlDrawing" Target="../drawings/vmlDrawing185.vml"/><Relationship Id="rId6" Type="http://schemas.openxmlformats.org/officeDocument/2006/relationships/image" Target="../media/image304.emf"/><Relationship Id="rId5" Type="http://schemas.openxmlformats.org/officeDocument/2006/relationships/oleObject" Target="../embeddings/oleObject300.bin"/><Relationship Id="rId4" Type="http://schemas.openxmlformats.org/officeDocument/2006/relationships/image" Target="../media/image303.emf"/></Relationships>
</file>

<file path=ppt/slides/_rels/slide339.xml.rels><?xml version="1.0" encoding="UTF-8" standalone="yes"?>
<Relationships xmlns="http://schemas.openxmlformats.org/package/2006/relationships"><Relationship Id="rId3" Type="http://schemas.openxmlformats.org/officeDocument/2006/relationships/oleObject" Target="../embeddings/oleObject301.bin"/><Relationship Id="rId2" Type="http://schemas.openxmlformats.org/officeDocument/2006/relationships/slideLayout" Target="../slideLayouts/slideLayout14.xml"/><Relationship Id="rId1" Type="http://schemas.openxmlformats.org/officeDocument/2006/relationships/vmlDrawing" Target="../drawings/vmlDrawing186.vml"/><Relationship Id="rId6" Type="http://schemas.openxmlformats.org/officeDocument/2006/relationships/image" Target="../media/image306.emf"/><Relationship Id="rId5" Type="http://schemas.openxmlformats.org/officeDocument/2006/relationships/oleObject" Target="../embeddings/oleObject302.bin"/><Relationship Id="rId4" Type="http://schemas.openxmlformats.org/officeDocument/2006/relationships/image" Target="../media/image30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oleObject" Target="../embeddings/oleObject303.bin"/><Relationship Id="rId2" Type="http://schemas.openxmlformats.org/officeDocument/2006/relationships/slideLayout" Target="../slideLayouts/slideLayout14.xml"/><Relationship Id="rId1" Type="http://schemas.openxmlformats.org/officeDocument/2006/relationships/vmlDrawing" Target="../drawings/vmlDrawing187.vml"/><Relationship Id="rId6" Type="http://schemas.openxmlformats.org/officeDocument/2006/relationships/image" Target="../media/image308.emf"/><Relationship Id="rId5" Type="http://schemas.openxmlformats.org/officeDocument/2006/relationships/oleObject" Target="../embeddings/oleObject304.bin"/><Relationship Id="rId4" Type="http://schemas.openxmlformats.org/officeDocument/2006/relationships/image" Target="../media/image307.emf"/></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3" Type="http://schemas.openxmlformats.org/officeDocument/2006/relationships/oleObject" Target="../embeddings/oleObject305.bin"/><Relationship Id="rId2" Type="http://schemas.openxmlformats.org/officeDocument/2006/relationships/slideLayout" Target="../slideLayouts/slideLayout13.xml"/><Relationship Id="rId1" Type="http://schemas.openxmlformats.org/officeDocument/2006/relationships/vmlDrawing" Target="../drawings/vmlDrawing188.vml"/><Relationship Id="rId4" Type="http://schemas.openxmlformats.org/officeDocument/2006/relationships/image" Target="../media/image309.emf"/></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5.xml.rels><?xml version="1.0" encoding="UTF-8" standalone="yes"?>
<Relationships xmlns="http://schemas.openxmlformats.org/package/2006/relationships"><Relationship Id="rId3" Type="http://schemas.openxmlformats.org/officeDocument/2006/relationships/oleObject" Target="../embeddings/oleObject306.bin"/><Relationship Id="rId2" Type="http://schemas.openxmlformats.org/officeDocument/2006/relationships/slideLayout" Target="../slideLayouts/slideLayout13.xml"/><Relationship Id="rId1" Type="http://schemas.openxmlformats.org/officeDocument/2006/relationships/vmlDrawing" Target="../drawings/vmlDrawing189.vml"/><Relationship Id="rId4" Type="http://schemas.openxmlformats.org/officeDocument/2006/relationships/image" Target="../media/image310.emf"/></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7.xml.rels><?xml version="1.0" encoding="UTF-8" standalone="yes"?>
<Relationships xmlns="http://schemas.openxmlformats.org/package/2006/relationships"><Relationship Id="rId3" Type="http://schemas.openxmlformats.org/officeDocument/2006/relationships/oleObject" Target="../embeddings/oleObject307.bin"/><Relationship Id="rId2" Type="http://schemas.openxmlformats.org/officeDocument/2006/relationships/slideLayout" Target="../slideLayouts/slideLayout13.xml"/><Relationship Id="rId1" Type="http://schemas.openxmlformats.org/officeDocument/2006/relationships/vmlDrawing" Target="../drawings/vmlDrawing190.vml"/><Relationship Id="rId4" Type="http://schemas.openxmlformats.org/officeDocument/2006/relationships/image" Target="../media/image311.emf"/></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31.emf"/></Relationships>
</file>

<file path=ppt/slides/_rels/slide350.xml.rels><?xml version="1.0" encoding="UTF-8" standalone="yes"?>
<Relationships xmlns="http://schemas.openxmlformats.org/package/2006/relationships"><Relationship Id="rId3" Type="http://schemas.openxmlformats.org/officeDocument/2006/relationships/oleObject" Target="../embeddings/oleObject308.bin"/><Relationship Id="rId2" Type="http://schemas.openxmlformats.org/officeDocument/2006/relationships/slideLayout" Target="../slideLayouts/slideLayout13.xml"/><Relationship Id="rId1" Type="http://schemas.openxmlformats.org/officeDocument/2006/relationships/vmlDrawing" Target="../drawings/vmlDrawing191.vml"/><Relationship Id="rId4" Type="http://schemas.openxmlformats.org/officeDocument/2006/relationships/image" Target="../media/image312.emf"/></Relationships>
</file>

<file path=ppt/slides/_rels/slide351.xml.rels><?xml version="1.0" encoding="UTF-8" standalone="yes"?>
<Relationships xmlns="http://schemas.openxmlformats.org/package/2006/relationships"><Relationship Id="rId3" Type="http://schemas.openxmlformats.org/officeDocument/2006/relationships/oleObject" Target="../embeddings/oleObject309.bin"/><Relationship Id="rId2" Type="http://schemas.openxmlformats.org/officeDocument/2006/relationships/slideLayout" Target="../slideLayouts/slideLayout14.xml"/><Relationship Id="rId1" Type="http://schemas.openxmlformats.org/officeDocument/2006/relationships/vmlDrawing" Target="../drawings/vmlDrawing192.vml"/><Relationship Id="rId6" Type="http://schemas.openxmlformats.org/officeDocument/2006/relationships/image" Target="../media/image314.emf"/><Relationship Id="rId5" Type="http://schemas.openxmlformats.org/officeDocument/2006/relationships/oleObject" Target="../embeddings/oleObject310.bin"/><Relationship Id="rId4" Type="http://schemas.openxmlformats.org/officeDocument/2006/relationships/image" Target="../media/image313.emf"/></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3.xml.rels><?xml version="1.0" encoding="UTF-8" standalone="yes"?>
<Relationships xmlns="http://schemas.openxmlformats.org/package/2006/relationships"><Relationship Id="rId3" Type="http://schemas.openxmlformats.org/officeDocument/2006/relationships/oleObject" Target="../embeddings/oleObject311.bin"/><Relationship Id="rId2" Type="http://schemas.openxmlformats.org/officeDocument/2006/relationships/slideLayout" Target="../slideLayouts/slideLayout13.xml"/><Relationship Id="rId1" Type="http://schemas.openxmlformats.org/officeDocument/2006/relationships/vmlDrawing" Target="../drawings/vmlDrawing193.vml"/><Relationship Id="rId4" Type="http://schemas.openxmlformats.org/officeDocument/2006/relationships/image" Target="../media/image315.emf"/></Relationships>
</file>

<file path=ppt/slides/_rels/slide354.xml.rels><?xml version="1.0" encoding="UTF-8" standalone="yes"?>
<Relationships xmlns="http://schemas.openxmlformats.org/package/2006/relationships"><Relationship Id="rId3" Type="http://schemas.openxmlformats.org/officeDocument/2006/relationships/oleObject" Target="../embeddings/oleObject312.bin"/><Relationship Id="rId2" Type="http://schemas.openxmlformats.org/officeDocument/2006/relationships/slideLayout" Target="../slideLayouts/slideLayout14.xml"/><Relationship Id="rId1" Type="http://schemas.openxmlformats.org/officeDocument/2006/relationships/vmlDrawing" Target="../drawings/vmlDrawing194.vml"/><Relationship Id="rId6" Type="http://schemas.openxmlformats.org/officeDocument/2006/relationships/image" Target="../media/image317.emf"/><Relationship Id="rId5" Type="http://schemas.openxmlformats.org/officeDocument/2006/relationships/oleObject" Target="../embeddings/oleObject313.bin"/><Relationship Id="rId4" Type="http://schemas.openxmlformats.org/officeDocument/2006/relationships/image" Target="../media/image316.emf"/></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6.xml.rels><?xml version="1.0" encoding="UTF-8" standalone="yes"?>
<Relationships xmlns="http://schemas.openxmlformats.org/package/2006/relationships"><Relationship Id="rId3" Type="http://schemas.openxmlformats.org/officeDocument/2006/relationships/oleObject" Target="../embeddings/oleObject314.bin"/><Relationship Id="rId2" Type="http://schemas.openxmlformats.org/officeDocument/2006/relationships/slideLayout" Target="../slideLayouts/slideLayout13.xml"/><Relationship Id="rId1" Type="http://schemas.openxmlformats.org/officeDocument/2006/relationships/vmlDrawing" Target="../drawings/vmlDrawing195.vml"/><Relationship Id="rId4" Type="http://schemas.openxmlformats.org/officeDocument/2006/relationships/image" Target="../media/image318.emf"/></Relationships>
</file>

<file path=ppt/slides/_rels/slide357.xml.rels><?xml version="1.0" encoding="UTF-8" standalone="yes"?>
<Relationships xmlns="http://schemas.openxmlformats.org/package/2006/relationships"><Relationship Id="rId3" Type="http://schemas.openxmlformats.org/officeDocument/2006/relationships/oleObject" Target="../embeddings/oleObject315.bin"/><Relationship Id="rId2" Type="http://schemas.openxmlformats.org/officeDocument/2006/relationships/slideLayout" Target="../slideLayouts/slideLayout14.xml"/><Relationship Id="rId1" Type="http://schemas.openxmlformats.org/officeDocument/2006/relationships/vmlDrawing" Target="../drawings/vmlDrawing196.vml"/><Relationship Id="rId6" Type="http://schemas.openxmlformats.org/officeDocument/2006/relationships/image" Target="../media/image320.emf"/><Relationship Id="rId5" Type="http://schemas.openxmlformats.org/officeDocument/2006/relationships/oleObject" Target="../embeddings/oleObject316.bin"/><Relationship Id="rId4" Type="http://schemas.openxmlformats.org/officeDocument/2006/relationships/image" Target="../media/image319.emf"/></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32.emf"/></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34.emf"/><Relationship Id="rId5" Type="http://schemas.openxmlformats.org/officeDocument/2006/relationships/oleObject" Target="../embeddings/oleObject30.bin"/><Relationship Id="rId4" Type="http://schemas.openxmlformats.org/officeDocument/2006/relationships/image" Target="../media/image33.emf"/></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36.emf"/><Relationship Id="rId5" Type="http://schemas.openxmlformats.org/officeDocument/2006/relationships/oleObject" Target="../embeddings/oleObject32.bin"/><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3.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3.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3.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3.xml"/><Relationship Id="rId1" Type="http://schemas.openxmlformats.org/officeDocument/2006/relationships/vmlDrawing" Target="../drawings/vmlDrawing32.vml"/><Relationship Id="rId4" Type="http://schemas.openxmlformats.org/officeDocument/2006/relationships/image" Target="../media/image47.emf"/></Relationships>
</file>

<file path=ppt/slides/_rels/slide61.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4.xml"/><Relationship Id="rId1" Type="http://schemas.openxmlformats.org/officeDocument/2006/relationships/vmlDrawing" Target="../drawings/vmlDrawing33.vml"/><Relationship Id="rId6" Type="http://schemas.openxmlformats.org/officeDocument/2006/relationships/image" Target="../media/image49.emf"/><Relationship Id="rId5" Type="http://schemas.openxmlformats.org/officeDocument/2006/relationships/oleObject" Target="../embeddings/oleObject45.bin"/><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oleObject" Target="../embeddings/oleObject47.bin"/></Relationships>
</file>

<file path=ppt/slides/_rels/slide62.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14.xml"/><Relationship Id="rId1" Type="http://schemas.openxmlformats.org/officeDocument/2006/relationships/vmlDrawing" Target="../drawings/vmlDrawing34.vml"/><Relationship Id="rId6" Type="http://schemas.openxmlformats.org/officeDocument/2006/relationships/image" Target="../media/image53.emf"/><Relationship Id="rId5" Type="http://schemas.openxmlformats.org/officeDocument/2006/relationships/oleObject" Target="../embeddings/oleObject49.bin"/><Relationship Id="rId10" Type="http://schemas.openxmlformats.org/officeDocument/2006/relationships/image" Target="../media/image55.emf"/><Relationship Id="rId4" Type="http://schemas.openxmlformats.org/officeDocument/2006/relationships/image" Target="../media/image52.emf"/><Relationship Id="rId9" Type="http://schemas.openxmlformats.org/officeDocument/2006/relationships/oleObject" Target="../embeddings/oleObject51.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3.xml"/><Relationship Id="rId1" Type="http://schemas.openxmlformats.org/officeDocument/2006/relationships/vmlDrawing" Target="../drawings/vmlDrawing35.vml"/><Relationship Id="rId4" Type="http://schemas.openxmlformats.org/officeDocument/2006/relationships/image" Target="../media/image56.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3.xml"/><Relationship Id="rId1" Type="http://schemas.openxmlformats.org/officeDocument/2006/relationships/vmlDrawing" Target="../drawings/vmlDrawing36.vml"/><Relationship Id="rId4" Type="http://schemas.openxmlformats.org/officeDocument/2006/relationships/image" Target="../media/image57.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4.xml"/><Relationship Id="rId1" Type="http://schemas.openxmlformats.org/officeDocument/2006/relationships/vmlDrawing" Target="../drawings/vmlDrawing37.vml"/><Relationship Id="rId6" Type="http://schemas.openxmlformats.org/officeDocument/2006/relationships/image" Target="../media/image59.emf"/><Relationship Id="rId5" Type="http://schemas.openxmlformats.org/officeDocument/2006/relationships/oleObject" Target="../embeddings/oleObject55.bin"/><Relationship Id="rId4" Type="http://schemas.openxmlformats.org/officeDocument/2006/relationships/image" Target="../media/image58.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4.xml"/><Relationship Id="rId1" Type="http://schemas.openxmlformats.org/officeDocument/2006/relationships/vmlDrawing" Target="../drawings/vmlDrawing38.vml"/><Relationship Id="rId4" Type="http://schemas.openxmlformats.org/officeDocument/2006/relationships/image" Target="../media/image60.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3.xml"/><Relationship Id="rId1" Type="http://schemas.openxmlformats.org/officeDocument/2006/relationships/vmlDrawing" Target="../drawings/vmlDrawing39.vml"/><Relationship Id="rId4" Type="http://schemas.openxmlformats.org/officeDocument/2006/relationships/image" Target="../media/image61.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3.xml"/><Relationship Id="rId1" Type="http://schemas.openxmlformats.org/officeDocument/2006/relationships/vmlDrawing" Target="../drawings/vmlDrawing40.vml"/><Relationship Id="rId4" Type="http://schemas.openxmlformats.org/officeDocument/2006/relationships/image" Target="../media/image62.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3.xml"/><Relationship Id="rId1" Type="http://schemas.openxmlformats.org/officeDocument/2006/relationships/vmlDrawing" Target="../drawings/vmlDrawing41.vml"/><Relationship Id="rId4" Type="http://schemas.openxmlformats.org/officeDocument/2006/relationships/image" Target="../media/image63.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3.xml"/><Relationship Id="rId1" Type="http://schemas.openxmlformats.org/officeDocument/2006/relationships/vmlDrawing" Target="../drawings/vmlDrawing42.vml"/><Relationship Id="rId4" Type="http://schemas.openxmlformats.org/officeDocument/2006/relationships/image" Target="../media/image64.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3.xml"/><Relationship Id="rId1" Type="http://schemas.openxmlformats.org/officeDocument/2006/relationships/vmlDrawing" Target="../drawings/vmlDrawing43.vml"/><Relationship Id="rId4" Type="http://schemas.openxmlformats.org/officeDocument/2006/relationships/image" Target="../media/image65.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3.xml"/><Relationship Id="rId1" Type="http://schemas.openxmlformats.org/officeDocument/2006/relationships/vmlDrawing" Target="../drawings/vmlDrawing44.vml"/><Relationship Id="rId4" Type="http://schemas.openxmlformats.org/officeDocument/2006/relationships/image" Target="../media/image66.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3.xml"/><Relationship Id="rId1" Type="http://schemas.openxmlformats.org/officeDocument/2006/relationships/vmlDrawing" Target="../drawings/vmlDrawing45.vml"/><Relationship Id="rId4" Type="http://schemas.openxmlformats.org/officeDocument/2006/relationships/image" Target="../media/image67.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3.xml"/><Relationship Id="rId1" Type="http://schemas.openxmlformats.org/officeDocument/2006/relationships/vmlDrawing" Target="../drawings/vmlDrawing46.vml"/><Relationship Id="rId4" Type="http://schemas.openxmlformats.org/officeDocument/2006/relationships/image" Target="../media/image68.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539750" y="2492375"/>
            <a:ext cx="7772400" cy="1470025"/>
          </a:xfrm>
        </p:spPr>
        <p:txBody>
          <a:bodyPr/>
          <a:lstStyle/>
          <a:p>
            <a:pPr eaLnBrk="1" hangingPunct="1"/>
            <a:r>
              <a:rPr lang="en-US" altLang="lt-LT" smtClean="0"/>
              <a:t>Lietuvos korupcijos </a:t>
            </a:r>
            <a:r>
              <a:rPr lang="lt-LT" altLang="lt-LT" smtClean="0"/>
              <a:t>žemėlapis 2016</a:t>
            </a:r>
            <a:br>
              <a:rPr lang="lt-LT" altLang="lt-LT" smtClean="0"/>
            </a:br>
            <a:r>
              <a:rPr lang="lt-LT" altLang="lt-LT" sz="2400" b="0" smtClean="0"/>
              <a:t>2016 m. rugsėjis - spalis</a:t>
            </a:r>
            <a:r>
              <a:rPr lang="lt-LT" altLang="lt-LT" sz="2400" smtClean="0"/>
              <a:t> </a:t>
            </a:r>
          </a:p>
        </p:txBody>
      </p:sp>
      <p:pic>
        <p:nvPicPr>
          <p:cNvPr id="2037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76700"/>
            <a:ext cx="31559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FBFC4F4-94CF-4C34-913F-92A94C63F962}" type="slidenum">
              <a:rPr lang="lt-LT" altLang="lt-LT" sz="1000" b="0">
                <a:latin typeface="Arial" panose="020B0604020202020204" pitchFamily="34" charset="0"/>
              </a:rPr>
              <a:pPr eaLnBrk="1" hangingPunct="1"/>
              <a:t>10</a:t>
            </a:fld>
            <a:endParaRPr lang="lt-LT" altLang="lt-LT" sz="1000" b="0">
              <a:latin typeface="Arial" panose="020B0604020202020204" pitchFamily="34" charset="0"/>
            </a:endParaRPr>
          </a:p>
        </p:txBody>
      </p:sp>
      <p:sp>
        <p:nvSpPr>
          <p:cNvPr id="1029" name="Rectangle 2"/>
          <p:cNvSpPr>
            <a:spLocks noGrp="1" noChangeArrowheads="1"/>
          </p:cNvSpPr>
          <p:nvPr>
            <p:ph type="title"/>
          </p:nvPr>
        </p:nvSpPr>
        <p:spPr/>
        <p:txBody>
          <a:bodyPr/>
          <a:lstStyle/>
          <a:p>
            <a:r>
              <a:rPr lang="en-US" altLang="lt-LT" smtClean="0"/>
              <a:t>Aktualiausios Lietuvos problemos</a:t>
            </a:r>
            <a:endParaRPr lang="lt-LT" altLang="lt-LT" smtClean="0"/>
          </a:p>
        </p:txBody>
      </p:sp>
      <p:graphicFrame>
        <p:nvGraphicFramePr>
          <p:cNvPr id="1026" name="Object 2"/>
          <p:cNvGraphicFramePr>
            <a:graphicFrameLocks noGrp="1" noChangeAspect="1"/>
          </p:cNvGraphicFramePr>
          <p:nvPr>
            <p:ph idx="1"/>
          </p:nvPr>
        </p:nvGraphicFramePr>
        <p:xfrm>
          <a:off x="304800" y="850900"/>
          <a:ext cx="8547100" cy="4583113"/>
        </p:xfrm>
        <a:graphic>
          <a:graphicData uri="http://schemas.openxmlformats.org/presentationml/2006/ole">
            <mc:AlternateContent xmlns:mc="http://schemas.openxmlformats.org/markup-compatibility/2006">
              <mc:Choice xmlns:v="urn:schemas-microsoft-com:vml" Requires="v">
                <p:oleObj spid="_x0000_s1035" name="Chart" r:id="rId3" imgW="8543782" imgH="4581573" progId="Excel.Chart.8">
                  <p:embed/>
                </p:oleObj>
              </mc:Choice>
              <mc:Fallback>
                <p:oleObj name="Chart" r:id="rId3" imgW="8543782" imgH="4581573"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50900"/>
                        <a:ext cx="8547100" cy="4583113"/>
                      </a:xfrm>
                      <a:prstGeom prst="rect">
                        <a:avLst/>
                      </a:prstGeom>
                    </p:spPr>
                  </p:pic>
                </p:oleObj>
              </mc:Fallback>
            </mc:AlternateContent>
          </a:graphicData>
        </a:graphic>
      </p:graphicFrame>
      <p:sp>
        <p:nvSpPr>
          <p:cNvPr id="1030" name="TextBox 8"/>
          <p:cNvSpPr txBox="1">
            <a:spLocks noChangeArrowheads="1"/>
          </p:cNvSpPr>
          <p:nvPr/>
        </p:nvSpPr>
        <p:spPr bwMode="auto">
          <a:xfrm>
            <a:off x="827088" y="50847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a:latin typeface="Arial" panose="020B0604020202020204" pitchFamily="34" charset="0"/>
                <a:cs typeface="Arial" panose="020B0604020202020204" pitchFamily="34" charset="0"/>
              </a:rPr>
              <a:t>Atsakymai: “Labai rimta problema”</a:t>
            </a:r>
          </a:p>
        </p:txBody>
      </p:sp>
      <p:sp>
        <p:nvSpPr>
          <p:cNvPr id="1031" name="Text Box 5"/>
          <p:cNvSpPr txBox="1">
            <a:spLocks noChangeArrowheads="1"/>
          </p:cNvSpPr>
          <p:nvPr/>
        </p:nvSpPr>
        <p:spPr bwMode="auto">
          <a:xfrm>
            <a:off x="879475" y="5805488"/>
            <a:ext cx="1892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en-US" altLang="lt-LT" sz="1800" i="1">
                <a:latin typeface="Times New Roman" panose="02020603050405020304" pitchFamily="18" charset="0"/>
              </a:rPr>
              <a:t>Gyventojai 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sp>
        <p:nvSpPr>
          <p:cNvPr id="10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1033" name="Text Box 7"/>
          <p:cNvSpPr txBox="1">
            <a:spLocks noChangeArrowheads="1"/>
          </p:cNvSpPr>
          <p:nvPr/>
        </p:nvSpPr>
        <p:spPr bwMode="auto">
          <a:xfrm>
            <a:off x="250825" y="540861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 Pradedant mūsų pokalbį aš Jums perskaitysiu keletą probleminių reiškinių, o Jūs pasakykite, kiek rimta Jūs laikote kiekvieną iš šių problemų šiuo metu Lietuvoje?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EBBD55D-BC4C-4EAB-8F94-180FA730D828}" type="slidenum">
              <a:rPr lang="lt-LT" altLang="lt-LT" sz="1000" b="0">
                <a:latin typeface="Arial" panose="020B0604020202020204" pitchFamily="34" charset="0"/>
              </a:rPr>
              <a:pPr eaLnBrk="1" hangingPunct="1"/>
              <a:t>100</a:t>
            </a:fld>
            <a:endParaRPr lang="lt-LT" altLang="lt-LT" sz="1000" b="0">
              <a:latin typeface="Arial" panose="020B0604020202020204" pitchFamily="34" charset="0"/>
            </a:endParaRPr>
          </a:p>
        </p:txBody>
      </p:sp>
      <p:sp>
        <p:nvSpPr>
          <p:cNvPr id="48133" name="Rectangle 2"/>
          <p:cNvSpPr>
            <a:spLocks noGrp="1" noChangeArrowheads="1"/>
          </p:cNvSpPr>
          <p:nvPr>
            <p:ph type="title"/>
          </p:nvPr>
        </p:nvSpPr>
        <p:spPr>
          <a:xfrm>
            <a:off x="457200" y="274638"/>
            <a:ext cx="8229600" cy="777875"/>
          </a:xfrm>
        </p:spPr>
        <p:txBody>
          <a:bodyPr/>
          <a:lstStyle/>
          <a:p>
            <a:pPr algn="ctr" eaLnBrk="1" hangingPunct="1"/>
            <a:r>
              <a:rPr lang="en-US" altLang="lt-LT" smtClean="0"/>
              <a:t>Korupci</a:t>
            </a:r>
            <a:r>
              <a:rPr lang="lt-LT" altLang="lt-LT" smtClean="0"/>
              <a:t>jos paplitimas institucijose</a:t>
            </a:r>
            <a:endParaRPr lang="lt-LT" altLang="lt-LT" i="1" smtClean="0"/>
          </a:p>
        </p:txBody>
      </p:sp>
      <p:graphicFrame>
        <p:nvGraphicFramePr>
          <p:cNvPr id="48130" name="Object 4"/>
          <p:cNvGraphicFramePr>
            <a:graphicFrameLocks noGrp="1" noChangeAspect="1"/>
          </p:cNvGraphicFramePr>
          <p:nvPr>
            <p:ph idx="1"/>
          </p:nvPr>
        </p:nvGraphicFramePr>
        <p:xfrm>
          <a:off x="573088" y="990600"/>
          <a:ext cx="7324725" cy="4305300"/>
        </p:xfrm>
        <a:graphic>
          <a:graphicData uri="http://schemas.openxmlformats.org/presentationml/2006/ole">
            <mc:AlternateContent xmlns:mc="http://schemas.openxmlformats.org/markup-compatibility/2006">
              <mc:Choice xmlns:v="urn:schemas-microsoft-com:vml" Requires="v">
                <p:oleObj spid="_x0000_s48138" name="Chart" r:id="rId3" imgW="7324773" imgH="4305110" progId="Excel.Chart.8">
                  <p:embed/>
                </p:oleObj>
              </mc:Choice>
              <mc:Fallback>
                <p:oleObj name="Chart" r:id="rId3" imgW="7324773" imgH="430511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8" y="990600"/>
                        <a:ext cx="7324725" cy="4305300"/>
                      </a:xfrm>
                      <a:prstGeom prst="rect">
                        <a:avLst/>
                      </a:prstGeom>
                    </p:spPr>
                  </p:pic>
                </p:oleObj>
              </mc:Fallback>
            </mc:AlternateContent>
          </a:graphicData>
        </a:graphic>
      </p:graphicFrame>
      <p:sp>
        <p:nvSpPr>
          <p:cNvPr id="48134" name="Text Box 5"/>
          <p:cNvSpPr txBox="1">
            <a:spLocks noChangeArrowheads="1"/>
          </p:cNvSpPr>
          <p:nvPr/>
        </p:nvSpPr>
        <p:spPr bwMode="auto">
          <a:xfrm>
            <a:off x="1331913" y="5805488"/>
            <a:ext cx="140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48135" name="Text Box 7"/>
          <p:cNvSpPr txBox="1">
            <a:spLocks noChangeArrowheads="1"/>
          </p:cNvSpPr>
          <p:nvPr/>
        </p:nvSpPr>
        <p:spPr bwMode="auto">
          <a:xfrm>
            <a:off x="250825" y="5229225"/>
            <a:ext cx="84248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sp>
        <p:nvSpPr>
          <p:cNvPr id="48136"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D2A7E71-03BC-485D-A11F-756CB05D7E07}" type="slidenum">
              <a:rPr lang="lt-LT" altLang="lt-LT" sz="1000" b="0">
                <a:latin typeface="Arial" panose="020B0604020202020204" pitchFamily="34" charset="0"/>
              </a:rPr>
              <a:pPr eaLnBrk="1" hangingPunct="1"/>
              <a:t>101</a:t>
            </a:fld>
            <a:endParaRPr lang="lt-LT" altLang="lt-LT" sz="1000" b="0">
              <a:latin typeface="Arial" panose="020B0604020202020204" pitchFamily="34" charset="0"/>
            </a:endParaRPr>
          </a:p>
        </p:txBody>
      </p:sp>
      <p:sp>
        <p:nvSpPr>
          <p:cNvPr id="49157" name="Rectangle 2"/>
          <p:cNvSpPr>
            <a:spLocks noGrp="1" noChangeArrowheads="1"/>
          </p:cNvSpPr>
          <p:nvPr>
            <p:ph type="title"/>
          </p:nvPr>
        </p:nvSpPr>
        <p:spPr>
          <a:xfrm>
            <a:off x="457200" y="274638"/>
            <a:ext cx="8229600" cy="777875"/>
          </a:xfrm>
        </p:spPr>
        <p:txBody>
          <a:bodyPr/>
          <a:lstStyle/>
          <a:p>
            <a:pPr algn="ctr" eaLnBrk="1" hangingPunct="1"/>
            <a:r>
              <a:rPr lang="en-US" altLang="lt-LT" smtClean="0"/>
              <a:t>Korupci</a:t>
            </a:r>
            <a:r>
              <a:rPr lang="lt-LT" altLang="lt-LT" smtClean="0"/>
              <a:t>jos paplitimas institucijose </a:t>
            </a:r>
            <a:r>
              <a:rPr lang="lt-LT" altLang="lt-LT" i="1" smtClean="0"/>
              <a:t>(tęsinys)</a:t>
            </a:r>
          </a:p>
        </p:txBody>
      </p:sp>
      <p:graphicFrame>
        <p:nvGraphicFramePr>
          <p:cNvPr id="49154" name="Object 4"/>
          <p:cNvGraphicFramePr>
            <a:graphicFrameLocks noGrp="1" noChangeAspect="1"/>
          </p:cNvGraphicFramePr>
          <p:nvPr>
            <p:ph idx="1"/>
          </p:nvPr>
        </p:nvGraphicFramePr>
        <p:xfrm>
          <a:off x="471488" y="1028700"/>
          <a:ext cx="7324725" cy="4305300"/>
        </p:xfrm>
        <a:graphic>
          <a:graphicData uri="http://schemas.openxmlformats.org/presentationml/2006/ole">
            <mc:AlternateContent xmlns:mc="http://schemas.openxmlformats.org/markup-compatibility/2006">
              <mc:Choice xmlns:v="urn:schemas-microsoft-com:vml" Requires="v">
                <p:oleObj spid="_x0000_s49162" name="Chart" r:id="rId3" imgW="7324773" imgH="4305110" progId="Excel.Chart.8">
                  <p:embed/>
                </p:oleObj>
              </mc:Choice>
              <mc:Fallback>
                <p:oleObj name="Chart" r:id="rId3" imgW="7324773" imgH="430511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1028700"/>
                        <a:ext cx="7324725" cy="4305300"/>
                      </a:xfrm>
                      <a:prstGeom prst="rect">
                        <a:avLst/>
                      </a:prstGeom>
                    </p:spPr>
                  </p:pic>
                </p:oleObj>
              </mc:Fallback>
            </mc:AlternateContent>
          </a:graphicData>
        </a:graphic>
      </p:graphicFrame>
      <p:sp>
        <p:nvSpPr>
          <p:cNvPr id="49158" name="Text Box 5"/>
          <p:cNvSpPr txBox="1">
            <a:spLocks noChangeArrowheads="1"/>
          </p:cNvSpPr>
          <p:nvPr/>
        </p:nvSpPr>
        <p:spPr bwMode="auto">
          <a:xfrm>
            <a:off x="1331913" y="5805488"/>
            <a:ext cx="140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49159" name="Text Box 7"/>
          <p:cNvSpPr txBox="1">
            <a:spLocks noChangeArrowheads="1"/>
          </p:cNvSpPr>
          <p:nvPr/>
        </p:nvSpPr>
        <p:spPr bwMode="auto">
          <a:xfrm>
            <a:off x="250825" y="5229225"/>
            <a:ext cx="84248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sp>
        <p:nvSpPr>
          <p:cNvPr id="49160"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58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828432C-DB02-40F3-A371-AB563683639E}" type="slidenum">
              <a:rPr lang="lt-LT" altLang="lt-LT" sz="1000" b="0">
                <a:latin typeface="Arial" panose="020B0604020202020204" pitchFamily="34" charset="0"/>
              </a:rPr>
              <a:pPr eaLnBrk="1" hangingPunct="1"/>
              <a:t>102</a:t>
            </a:fld>
            <a:endParaRPr lang="lt-LT" altLang="lt-LT" sz="1000" b="0">
              <a:latin typeface="Arial" panose="020B0604020202020204" pitchFamily="34" charset="0"/>
            </a:endParaRPr>
          </a:p>
        </p:txBody>
      </p:sp>
      <p:sp>
        <p:nvSpPr>
          <p:cNvPr id="258052" name="Rectangle 2"/>
          <p:cNvSpPr>
            <a:spLocks noGrp="1" noChangeArrowheads="1"/>
          </p:cNvSpPr>
          <p:nvPr>
            <p:ph type="title"/>
          </p:nvPr>
        </p:nvSpPr>
        <p:spPr/>
        <p:txBody>
          <a:bodyPr/>
          <a:lstStyle/>
          <a:p>
            <a:pPr algn="ctr" eaLnBrk="1" hangingPunct="1"/>
            <a:r>
              <a:rPr lang="lt-LT" altLang="lt-LT" smtClean="0"/>
              <a:t>Korupcijos paplitimas institucijose </a:t>
            </a:r>
            <a:br>
              <a:rPr lang="lt-LT" altLang="lt-LT" smtClean="0"/>
            </a:br>
            <a:r>
              <a:rPr lang="lt-LT" altLang="lt-LT" sz="1800" smtClean="0"/>
              <a:t>Atsakymai “labai korumpuota” ir “iš dalies korumpuota”</a:t>
            </a:r>
            <a:endParaRPr lang="en-US" altLang="lt-LT" sz="1800" smtClean="0"/>
          </a:p>
        </p:txBody>
      </p:sp>
      <p:graphicFrame>
        <p:nvGraphicFramePr>
          <p:cNvPr id="360514" name="Group 66"/>
          <p:cNvGraphicFramePr>
            <a:graphicFrameLocks noGrp="1"/>
          </p:cNvGraphicFramePr>
          <p:nvPr>
            <p:ph idx="1"/>
          </p:nvPr>
        </p:nvGraphicFramePr>
        <p:xfrm>
          <a:off x="971550" y="1412875"/>
          <a:ext cx="7212013" cy="4016375"/>
        </p:xfrm>
        <a:graphic>
          <a:graphicData uri="http://schemas.openxmlformats.org/drawingml/2006/table">
            <a:tbl>
              <a:tblPr>
                <a:tableStyleId>{ED083AE6-46FA-4A59-8FB0-9F97EB10719F}</a:tableStyleId>
              </a:tblPr>
              <a:tblGrid>
                <a:gridCol w="2360252">
                  <a:extLst>
                    <a:ext uri="{9D8B030D-6E8A-4147-A177-3AD203B41FA5}">
                      <a16:colId xmlns:a16="http://schemas.microsoft.com/office/drawing/2014/main" xmlns="" val="20000"/>
                    </a:ext>
                  </a:extLst>
                </a:gridCol>
                <a:gridCol w="1073702">
                  <a:extLst>
                    <a:ext uri="{9D8B030D-6E8A-4147-A177-3AD203B41FA5}">
                      <a16:colId xmlns:a16="http://schemas.microsoft.com/office/drawing/2014/main" xmlns="" val="20001"/>
                    </a:ext>
                  </a:extLst>
                </a:gridCol>
                <a:gridCol w="1018125">
                  <a:extLst>
                    <a:ext uri="{9D8B030D-6E8A-4147-A177-3AD203B41FA5}">
                      <a16:colId xmlns:a16="http://schemas.microsoft.com/office/drawing/2014/main" xmlns="" val="20002"/>
                    </a:ext>
                  </a:extLst>
                </a:gridCol>
                <a:gridCol w="919978">
                  <a:extLst>
                    <a:ext uri="{9D8B030D-6E8A-4147-A177-3AD203B41FA5}">
                      <a16:colId xmlns:a16="http://schemas.microsoft.com/office/drawing/2014/main" xmlns="" val="20003"/>
                    </a:ext>
                  </a:extLst>
                </a:gridCol>
                <a:gridCol w="919978">
                  <a:extLst>
                    <a:ext uri="{9D8B030D-6E8A-4147-A177-3AD203B41FA5}">
                      <a16:colId xmlns:a16="http://schemas.microsoft.com/office/drawing/2014/main" xmlns="" val="20004"/>
                    </a:ext>
                  </a:extLst>
                </a:gridCol>
                <a:gridCol w="919978">
                  <a:extLst>
                    <a:ext uri="{9D8B030D-6E8A-4147-A177-3AD203B41FA5}">
                      <a16:colId xmlns:a16="http://schemas.microsoft.com/office/drawing/2014/main" xmlns="" val="20005"/>
                    </a:ext>
                  </a:extLst>
                </a:gridCol>
              </a:tblGrid>
              <a:tr h="365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2005</a:t>
                      </a:r>
                      <a:endParaRPr kumimoji="0" lang="en-US" sz="18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2007</a:t>
                      </a:r>
                      <a:endParaRPr kumimoji="0" lang="en-US" sz="18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2011</a:t>
                      </a:r>
                      <a:endParaRPr kumimoji="0" lang="en-US" sz="18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2014</a:t>
                      </a:r>
                      <a:endParaRPr kumimoji="0" lang="en-US" sz="18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2016</a:t>
                      </a:r>
                      <a:endParaRPr kumimoji="0" lang="en-US" sz="1800" b="0" i="0" u="none" strike="noStrike" cap="none" normalizeH="0" baseline="0" dirty="0" smtClean="0">
                        <a:ln>
                          <a:noFill/>
                        </a:ln>
                        <a:solidFill>
                          <a:schemeClr val="tx1"/>
                        </a:solidFill>
                        <a:effectLst/>
                        <a:latin typeface="Times New Roman" pitchFamily="18" charset="0"/>
                      </a:endParaRPr>
                    </a:p>
                  </a:txBody>
                  <a:tcPr marT="45727" marB="45727" horzOverflow="overflow"/>
                </a:tc>
                <a:extLst>
                  <a:ext uri="{0D108BD9-81ED-4DB2-BD59-A6C34878D82A}">
                    <a16:rowId xmlns:a16="http://schemas.microsoft.com/office/drawing/2014/main" xmlns="" val="10000"/>
                  </a:ext>
                </a:extLst>
              </a:tr>
              <a:tr h="335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Politinės partijos</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81%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1"/>
                  </a:ext>
                </a:extLst>
              </a:tr>
              <a:tr h="335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Seimas</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2"/>
                  </a:ext>
                </a:extLst>
              </a:tr>
              <a:tr h="579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Miestų ir rajonų savivaldybės</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3"/>
                  </a:ext>
                </a:extLst>
              </a:tr>
              <a:tr h="335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Vyriausybė</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4"/>
                  </a:ext>
                </a:extLst>
              </a:tr>
              <a:tr h="335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Teismai</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90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5"/>
                  </a:ext>
                </a:extLst>
              </a:tr>
              <a:tr h="335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Teisėsaugos institucijos</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6"/>
                  </a:ext>
                </a:extLst>
              </a:tr>
              <a:tr h="335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Prokuratūra</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7"/>
                  </a:ext>
                </a:extLst>
              </a:tr>
              <a:tr h="362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mn-lt"/>
                        </a:rPr>
                        <a:t>Privatus sektorius</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8"/>
                  </a:ext>
                </a:extLst>
              </a:tr>
              <a:tr h="362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Žiniasklaida</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78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9"/>
                  </a:ext>
                </a:extLst>
              </a:tr>
              <a:tr h="335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mn-lt"/>
                        </a:rPr>
                        <a:t>Valstybės kontrolė</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10"/>
                  </a:ext>
                </a:extLst>
              </a:tr>
            </a:tbl>
          </a:graphicData>
        </a:graphic>
      </p:graphicFrame>
      <p:sp>
        <p:nvSpPr>
          <p:cNvPr id="258139" name="Text Box 65"/>
          <p:cNvSpPr txBox="1">
            <a:spLocks noChangeArrowheads="1"/>
          </p:cNvSpPr>
          <p:nvPr/>
        </p:nvSpPr>
        <p:spPr bwMode="auto">
          <a:xfrm>
            <a:off x="879475" y="58674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2005-2016</a:t>
            </a:r>
            <a:endParaRPr lang="en-US" altLang="lt-LT" sz="1800" i="1">
              <a:latin typeface="Times New Roman" panose="02020603050405020304" pitchFamily="18" charset="0"/>
            </a:endParaRPr>
          </a:p>
        </p:txBody>
      </p:sp>
      <p:sp>
        <p:nvSpPr>
          <p:cNvPr id="258140"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59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2E602F2-B2D9-4A1D-A486-532C48BB5759}" type="slidenum">
              <a:rPr lang="lt-LT" altLang="lt-LT" sz="1000" b="0">
                <a:latin typeface="Arial" panose="020B0604020202020204" pitchFamily="34" charset="0"/>
              </a:rPr>
              <a:pPr eaLnBrk="1" hangingPunct="1"/>
              <a:t>103</a:t>
            </a:fld>
            <a:endParaRPr lang="lt-LT" altLang="lt-LT" sz="1000" b="0">
              <a:latin typeface="Arial" panose="020B0604020202020204" pitchFamily="34" charset="0"/>
            </a:endParaRPr>
          </a:p>
        </p:txBody>
      </p:sp>
      <p:sp>
        <p:nvSpPr>
          <p:cNvPr id="259076" name="Rectangle 2"/>
          <p:cNvSpPr>
            <a:spLocks noGrp="1" noChangeArrowheads="1"/>
          </p:cNvSpPr>
          <p:nvPr>
            <p:ph type="title"/>
          </p:nvPr>
        </p:nvSpPr>
        <p:spPr/>
        <p:txBody>
          <a:bodyPr/>
          <a:lstStyle/>
          <a:p>
            <a:pPr algn="ctr" eaLnBrk="1" hangingPunct="1"/>
            <a:r>
              <a:rPr lang="lt-LT" altLang="lt-LT" smtClean="0"/>
              <a:t>Korupcijos paplitimas institucijose </a:t>
            </a:r>
            <a:r>
              <a:rPr lang="lt-LT" altLang="lt-LT" i="1" smtClean="0"/>
              <a:t>(tęsinys) </a:t>
            </a:r>
            <a:br>
              <a:rPr lang="lt-LT" altLang="lt-LT" i="1" smtClean="0"/>
            </a:br>
            <a:r>
              <a:rPr lang="lt-LT" altLang="lt-LT" sz="1800" smtClean="0"/>
              <a:t>Atsakymai “labai korumpuota” ir “iš dalies korumpuota”</a:t>
            </a:r>
            <a:endParaRPr lang="en-US" altLang="lt-LT" sz="1800" smtClean="0"/>
          </a:p>
        </p:txBody>
      </p:sp>
      <p:graphicFrame>
        <p:nvGraphicFramePr>
          <p:cNvPr id="360514" name="Group 66"/>
          <p:cNvGraphicFramePr>
            <a:graphicFrameLocks noGrp="1"/>
          </p:cNvGraphicFramePr>
          <p:nvPr>
            <p:ph idx="1"/>
          </p:nvPr>
        </p:nvGraphicFramePr>
        <p:xfrm>
          <a:off x="971550" y="1412875"/>
          <a:ext cx="7212013" cy="2892425"/>
        </p:xfrm>
        <a:graphic>
          <a:graphicData uri="http://schemas.openxmlformats.org/drawingml/2006/table">
            <a:tbl>
              <a:tblPr>
                <a:tableStyleId>{ED083AE6-46FA-4A59-8FB0-9F97EB10719F}</a:tableStyleId>
              </a:tblPr>
              <a:tblGrid>
                <a:gridCol w="2360252">
                  <a:extLst>
                    <a:ext uri="{9D8B030D-6E8A-4147-A177-3AD203B41FA5}">
                      <a16:colId xmlns:a16="http://schemas.microsoft.com/office/drawing/2014/main" xmlns="" val="20000"/>
                    </a:ext>
                  </a:extLst>
                </a:gridCol>
                <a:gridCol w="1073702">
                  <a:extLst>
                    <a:ext uri="{9D8B030D-6E8A-4147-A177-3AD203B41FA5}">
                      <a16:colId xmlns:a16="http://schemas.microsoft.com/office/drawing/2014/main" xmlns="" val="20001"/>
                    </a:ext>
                  </a:extLst>
                </a:gridCol>
                <a:gridCol w="1018125">
                  <a:extLst>
                    <a:ext uri="{9D8B030D-6E8A-4147-A177-3AD203B41FA5}">
                      <a16:colId xmlns:a16="http://schemas.microsoft.com/office/drawing/2014/main" xmlns="" val="20002"/>
                    </a:ext>
                  </a:extLst>
                </a:gridCol>
                <a:gridCol w="919978">
                  <a:extLst>
                    <a:ext uri="{9D8B030D-6E8A-4147-A177-3AD203B41FA5}">
                      <a16:colId xmlns:a16="http://schemas.microsoft.com/office/drawing/2014/main" xmlns="" val="20003"/>
                    </a:ext>
                  </a:extLst>
                </a:gridCol>
                <a:gridCol w="919978">
                  <a:extLst>
                    <a:ext uri="{9D8B030D-6E8A-4147-A177-3AD203B41FA5}">
                      <a16:colId xmlns:a16="http://schemas.microsoft.com/office/drawing/2014/main" xmlns="" val="20004"/>
                    </a:ext>
                  </a:extLst>
                </a:gridCol>
                <a:gridCol w="919978">
                  <a:extLst>
                    <a:ext uri="{9D8B030D-6E8A-4147-A177-3AD203B41FA5}">
                      <a16:colId xmlns:a16="http://schemas.microsoft.com/office/drawing/2014/main" xmlns="" val="20005"/>
                    </a:ext>
                  </a:extLst>
                </a:gridCol>
              </a:tblGrid>
              <a:tr h="365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2005</a:t>
                      </a:r>
                      <a:endParaRPr kumimoji="0" lang="en-US" sz="1800" b="1"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2007</a:t>
                      </a:r>
                      <a:endParaRPr kumimoji="0" lang="en-US" sz="1800" b="1"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2011</a:t>
                      </a:r>
                      <a:endParaRPr kumimoji="0" lang="en-US" sz="1800" b="1"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2014</a:t>
                      </a:r>
                      <a:endParaRPr kumimoji="0" lang="en-US" sz="1800" b="0"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2016</a:t>
                      </a:r>
                      <a:endParaRPr kumimoji="0" lang="en-US" sz="1800" b="0" i="0" u="none" strike="noStrike" cap="none" normalizeH="0" baseline="0" dirty="0" smtClean="0">
                        <a:ln>
                          <a:noFill/>
                        </a:ln>
                        <a:solidFill>
                          <a:schemeClr val="tx1"/>
                        </a:solidFill>
                        <a:effectLst/>
                        <a:latin typeface="Times New Roman" pitchFamily="18" charset="0"/>
                      </a:endParaRPr>
                    </a:p>
                  </a:txBody>
                  <a:tcPr marT="45730" marB="45730" horzOverflow="overflow"/>
                </a:tc>
                <a:extLst>
                  <a:ext uri="{0D108BD9-81ED-4DB2-BD59-A6C34878D82A}">
                    <a16:rowId xmlns:a16="http://schemas.microsoft.com/office/drawing/2014/main" xmlns="" val="10000"/>
                  </a:ext>
                </a:extLst>
              </a:tr>
              <a:tr h="335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Bažnyčia</a:t>
                      </a:r>
                      <a:endParaRPr kumimoji="0" lang="en-US" sz="1600" b="0"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extLst>
                  <a:ext uri="{0D108BD9-81ED-4DB2-BD59-A6C34878D82A}">
                    <a16:rowId xmlns:a16="http://schemas.microsoft.com/office/drawing/2014/main" xmlns="" val="10001"/>
                  </a:ext>
                </a:extLst>
              </a:tr>
              <a:tr h="33535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Specialiųjų tyrimų tarnyba</a:t>
                      </a:r>
                      <a:endParaRPr kumimoji="0" lang="en-US" sz="1600" b="0"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extLst>
                  <a:ext uri="{0D108BD9-81ED-4DB2-BD59-A6C34878D82A}">
                    <a16:rowId xmlns:a16="http://schemas.microsoft.com/office/drawing/2014/main" xmlns="" val="10002"/>
                  </a:ext>
                </a:extLst>
              </a:tr>
              <a:tr h="579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Nevyriausybinės organizacijos</a:t>
                      </a:r>
                      <a:endParaRPr kumimoji="0" lang="en-US" sz="1600" b="0"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extLst>
                  <a:ext uri="{0D108BD9-81ED-4DB2-BD59-A6C34878D82A}">
                    <a16:rowId xmlns:a16="http://schemas.microsoft.com/office/drawing/2014/main" xmlns="" val="10003"/>
                  </a:ext>
                </a:extLst>
              </a:tr>
              <a:tr h="335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Lietuvos bankas</a:t>
                      </a:r>
                      <a:endParaRPr kumimoji="0" lang="en-US" sz="1600" b="0"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extLst>
                  <a:ext uri="{0D108BD9-81ED-4DB2-BD59-A6C34878D82A}">
                    <a16:rowId xmlns:a16="http://schemas.microsoft.com/office/drawing/2014/main" xmlns="" val="10004"/>
                  </a:ext>
                </a:extLst>
              </a:tr>
              <a:tr h="3620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Prezidentūra</a:t>
                      </a:r>
                      <a:endParaRPr kumimoji="0" lang="en-US" sz="1600" b="0"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extLst>
                  <a:ext uri="{0D108BD9-81ED-4DB2-BD59-A6C34878D82A}">
                    <a16:rowId xmlns:a16="http://schemas.microsoft.com/office/drawing/2014/main" xmlns="" val="10005"/>
                  </a:ext>
                </a:extLst>
              </a:tr>
              <a:tr h="579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mn-lt"/>
                        </a:rPr>
                        <a:t>Valstybės saugumo departamentas</a:t>
                      </a:r>
                      <a:endParaRPr kumimoji="0" lang="en-US" sz="1600" b="0" i="0" u="none" strike="noStrike" cap="none" normalizeH="0" baseline="0" dirty="0" smtClean="0">
                        <a:ln>
                          <a:noFill/>
                        </a:ln>
                        <a:solidFill>
                          <a:schemeClr val="tx1"/>
                        </a:solidFill>
                        <a:effectLst/>
                        <a:latin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0" marB="45730" horzOverflow="overflow"/>
                </a:tc>
                <a:extLst>
                  <a:ext uri="{0D108BD9-81ED-4DB2-BD59-A6C34878D82A}">
                    <a16:rowId xmlns:a16="http://schemas.microsoft.com/office/drawing/2014/main" xmlns="" val="10006"/>
                  </a:ext>
                </a:extLst>
              </a:tr>
            </a:tbl>
          </a:graphicData>
        </a:graphic>
      </p:graphicFrame>
      <p:sp>
        <p:nvSpPr>
          <p:cNvPr id="259135" name="Text Box 65"/>
          <p:cNvSpPr txBox="1">
            <a:spLocks noChangeArrowheads="1"/>
          </p:cNvSpPr>
          <p:nvPr/>
        </p:nvSpPr>
        <p:spPr bwMode="auto">
          <a:xfrm>
            <a:off x="879475" y="58674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2005-2016</a:t>
            </a:r>
            <a:endParaRPr lang="en-US" altLang="lt-LT" sz="1800" i="1">
              <a:latin typeface="Times New Roman" panose="02020603050405020304" pitchFamily="18" charset="0"/>
            </a:endParaRPr>
          </a:p>
        </p:txBody>
      </p:sp>
      <p:sp>
        <p:nvSpPr>
          <p:cNvPr id="259136"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0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62BE00F-8396-4AAF-AE36-2AA3A28A7AF2}" type="slidenum">
              <a:rPr lang="lt-LT" altLang="lt-LT" sz="1000" b="0">
                <a:latin typeface="Arial" panose="020B0604020202020204" pitchFamily="34" charset="0"/>
              </a:rPr>
              <a:pPr eaLnBrk="1" hangingPunct="1"/>
              <a:t>104</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81075"/>
            <a:ext cx="8064500" cy="1754188"/>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Įmonių vadovai įvardino kaip labai korumpuotas politines partijas – 44%, Seimą – 42%, miestų ir rajonų savivaldybes – 28%, Vyriausybę – 26%. Ženkliai pablogėjo politinių partijų, Seimo, Vyriausybės vertinimas. </a:t>
            </a:r>
          </a:p>
          <a:p>
            <a:pPr algn="just">
              <a:defRPr/>
            </a:pPr>
            <a:r>
              <a:rPr lang="lt-LT" sz="1800" dirty="0">
                <a:latin typeface="+mj-lt"/>
              </a:rPr>
              <a:t>	</a:t>
            </a:r>
            <a:endParaRPr lang="lt-LT" sz="1800" dirty="0"/>
          </a:p>
          <a:p>
            <a:pPr>
              <a:defRPr/>
            </a:pPr>
            <a:r>
              <a:rPr lang="lt-LT" sz="1800" dirty="0"/>
              <a:t> </a:t>
            </a:r>
          </a:p>
        </p:txBody>
      </p:sp>
      <p:sp>
        <p:nvSpPr>
          <p:cNvPr id="260101"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FCA167D-9698-44D6-B5BE-B1251EEF4CF0}" type="slidenum">
              <a:rPr lang="lt-LT" altLang="lt-LT" sz="1000" b="0">
                <a:latin typeface="Arial" panose="020B0604020202020204" pitchFamily="34" charset="0"/>
              </a:rPr>
              <a:pPr eaLnBrk="1" hangingPunct="1"/>
              <a:t>105</a:t>
            </a:fld>
            <a:endParaRPr lang="lt-LT" altLang="lt-LT" sz="1000" b="0">
              <a:latin typeface="Arial" panose="020B0604020202020204" pitchFamily="34" charset="0"/>
            </a:endParaRPr>
          </a:p>
        </p:txBody>
      </p:sp>
      <p:sp>
        <p:nvSpPr>
          <p:cNvPr id="50181" name="Rectangle 2"/>
          <p:cNvSpPr>
            <a:spLocks noGrp="1" noChangeArrowheads="1"/>
          </p:cNvSpPr>
          <p:nvPr>
            <p:ph type="title"/>
          </p:nvPr>
        </p:nvSpPr>
        <p:spPr>
          <a:xfrm>
            <a:off x="457200" y="274638"/>
            <a:ext cx="8229600" cy="777875"/>
          </a:xfrm>
        </p:spPr>
        <p:txBody>
          <a:bodyPr/>
          <a:lstStyle/>
          <a:p>
            <a:pPr algn="ctr" eaLnBrk="1" hangingPunct="1"/>
            <a:r>
              <a:rPr lang="en-US" altLang="lt-LT" smtClean="0"/>
              <a:t>Korupci</a:t>
            </a:r>
            <a:r>
              <a:rPr lang="lt-LT" altLang="lt-LT" smtClean="0"/>
              <a:t>jos paplitimas institucijose</a:t>
            </a:r>
            <a:endParaRPr lang="lt-LT" altLang="lt-LT" i="1" smtClean="0"/>
          </a:p>
        </p:txBody>
      </p:sp>
      <p:sp>
        <p:nvSpPr>
          <p:cNvPr id="50182" name="Text Box 5"/>
          <p:cNvSpPr txBox="1">
            <a:spLocks noChangeArrowheads="1"/>
          </p:cNvSpPr>
          <p:nvPr/>
        </p:nvSpPr>
        <p:spPr bwMode="auto">
          <a:xfrm>
            <a:off x="1042988" y="5876925"/>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50183"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501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50178" name="Object 4"/>
          <p:cNvGraphicFramePr>
            <a:graphicFrameLocks noGrp="1" noChangeAspect="1"/>
          </p:cNvGraphicFramePr>
          <p:nvPr/>
        </p:nvGraphicFramePr>
        <p:xfrm>
          <a:off x="471488" y="914400"/>
          <a:ext cx="7324725" cy="4305300"/>
        </p:xfrm>
        <a:graphic>
          <a:graphicData uri="http://schemas.openxmlformats.org/presentationml/2006/ole">
            <mc:AlternateContent xmlns:mc="http://schemas.openxmlformats.org/markup-compatibility/2006">
              <mc:Choice xmlns:v="urn:schemas-microsoft-com:vml" Requires="v">
                <p:oleObj spid="_x0000_s50186" name="Worksheet" r:id="rId3" imgW="7324773" imgH="4305110" progId="Excel.Sheet.8">
                  <p:embed/>
                </p:oleObj>
              </mc:Choice>
              <mc:Fallback>
                <p:oleObj name="Worksheet" r:id="rId3" imgW="7324773" imgH="430511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914400"/>
                        <a:ext cx="7324725" cy="430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6777954-B85D-4224-9B60-3D196B61A16C}" type="slidenum">
              <a:rPr lang="lt-LT" altLang="lt-LT" sz="1000" b="0">
                <a:latin typeface="Arial" panose="020B0604020202020204" pitchFamily="34" charset="0"/>
              </a:rPr>
              <a:pPr eaLnBrk="1" hangingPunct="1"/>
              <a:t>106</a:t>
            </a:fld>
            <a:endParaRPr lang="lt-LT" altLang="lt-LT" sz="1000" b="0">
              <a:latin typeface="Arial" panose="020B0604020202020204" pitchFamily="34" charset="0"/>
            </a:endParaRPr>
          </a:p>
        </p:txBody>
      </p:sp>
      <p:sp>
        <p:nvSpPr>
          <p:cNvPr id="51205" name="Rectangle 2"/>
          <p:cNvSpPr>
            <a:spLocks noGrp="1" noChangeArrowheads="1"/>
          </p:cNvSpPr>
          <p:nvPr>
            <p:ph type="title"/>
          </p:nvPr>
        </p:nvSpPr>
        <p:spPr>
          <a:xfrm>
            <a:off x="457200" y="274638"/>
            <a:ext cx="8229600" cy="777875"/>
          </a:xfrm>
        </p:spPr>
        <p:txBody>
          <a:bodyPr/>
          <a:lstStyle/>
          <a:p>
            <a:pPr algn="ctr" eaLnBrk="1" hangingPunct="1"/>
            <a:r>
              <a:rPr lang="en-US" altLang="lt-LT" smtClean="0"/>
              <a:t>Korupci</a:t>
            </a:r>
            <a:r>
              <a:rPr lang="lt-LT" altLang="lt-LT" smtClean="0"/>
              <a:t>jos paplitimas institucijose </a:t>
            </a:r>
            <a:r>
              <a:rPr lang="lt-LT" altLang="lt-LT" i="1" smtClean="0"/>
              <a:t>(tęsinys)</a:t>
            </a:r>
          </a:p>
        </p:txBody>
      </p:sp>
      <p:sp>
        <p:nvSpPr>
          <p:cNvPr id="51206" name="Text Box 5"/>
          <p:cNvSpPr txBox="1">
            <a:spLocks noChangeArrowheads="1"/>
          </p:cNvSpPr>
          <p:nvPr/>
        </p:nvSpPr>
        <p:spPr bwMode="auto">
          <a:xfrm>
            <a:off x="1042988" y="5876925"/>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51207"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512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51202" name="Object 4"/>
          <p:cNvGraphicFramePr>
            <a:graphicFrameLocks noGrp="1" noChangeAspect="1"/>
          </p:cNvGraphicFramePr>
          <p:nvPr/>
        </p:nvGraphicFramePr>
        <p:xfrm>
          <a:off x="469900" y="914400"/>
          <a:ext cx="7327900" cy="4305300"/>
        </p:xfrm>
        <a:graphic>
          <a:graphicData uri="http://schemas.openxmlformats.org/presentationml/2006/ole">
            <mc:AlternateContent xmlns:mc="http://schemas.openxmlformats.org/markup-compatibility/2006">
              <mc:Choice xmlns:v="urn:schemas-microsoft-com:vml" Requires="v">
                <p:oleObj spid="_x0000_s51210" name="Worksheet" r:id="rId3" imgW="7324773" imgH="4305110" progId="Excel.Sheet.8">
                  <p:embed/>
                </p:oleObj>
              </mc:Choice>
              <mc:Fallback>
                <p:oleObj name="Worksheet" r:id="rId3" imgW="7324773" imgH="430511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914400"/>
                        <a:ext cx="7327900" cy="430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1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87A07E2-D5B8-47EC-B59A-6D1E205FF15F}" type="slidenum">
              <a:rPr lang="lt-LT" altLang="lt-LT" sz="1000" b="0">
                <a:latin typeface="Arial" panose="020B0604020202020204" pitchFamily="34" charset="0"/>
              </a:rPr>
              <a:pPr eaLnBrk="1" hangingPunct="1"/>
              <a:t>107</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81075"/>
            <a:ext cx="8064500" cy="2308225"/>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Valstybės tarnautojai kaip labiausiai korumpuotas institucijas nurodė politines partijas 47% (2014 m. buvo 35%), Seimą 37% (buvo 31%), miestų ir rajonų savivaldybes – 36% (buvo 26%). Ženkliai sumažėjo prokuratūros paminėjimai </a:t>
            </a:r>
            <a:r>
              <a:rPr lang="lt-LT" sz="1800" dirty="0">
                <a:latin typeface="Times New Roman" pitchFamily="18" charset="0"/>
                <a:cs typeface="Times New Roman" pitchFamily="18" charset="0"/>
              </a:rPr>
              <a:t>–</a:t>
            </a:r>
            <a:r>
              <a:rPr lang="lt-LT" sz="1800" dirty="0"/>
              <a:t> </a:t>
            </a:r>
            <a:r>
              <a:rPr lang="lt-LT" sz="1800" dirty="0">
                <a:latin typeface="+mj-lt"/>
              </a:rPr>
              <a:t>“labai korumpuota” 13%, o buvo 27%.</a:t>
            </a: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61125"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2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179C367-C659-44BD-B5AA-5BBB5DD1AD43}" type="slidenum">
              <a:rPr lang="lt-LT" altLang="lt-LT" sz="1000" b="0">
                <a:latin typeface="Arial" panose="020B0604020202020204" pitchFamily="34" charset="0"/>
              </a:rPr>
              <a:pPr eaLnBrk="1" hangingPunct="1"/>
              <a:t>108</a:t>
            </a:fld>
            <a:endParaRPr lang="lt-LT" altLang="lt-LT" sz="1000" b="0">
              <a:latin typeface="Arial" panose="020B0604020202020204" pitchFamily="34" charset="0"/>
            </a:endParaRPr>
          </a:p>
        </p:txBody>
      </p:sp>
      <p:sp>
        <p:nvSpPr>
          <p:cNvPr id="262148" name="Rectangle 2"/>
          <p:cNvSpPr>
            <a:spLocks noGrp="1" noChangeArrowheads="1"/>
          </p:cNvSpPr>
          <p:nvPr>
            <p:ph type="title"/>
          </p:nvPr>
        </p:nvSpPr>
        <p:spPr/>
        <p:txBody>
          <a:bodyPr/>
          <a:lstStyle/>
          <a:p>
            <a:pPr algn="ctr" eaLnBrk="1" hangingPunct="1"/>
            <a:r>
              <a:rPr lang="lt-LT" altLang="lt-LT" smtClean="0"/>
              <a:t>Korupcijos paplitimas institucijose: tikslinių grupių atsakymų palyginimas </a:t>
            </a:r>
            <a:r>
              <a:rPr lang="lt-LT" altLang="lt-LT" sz="1800" smtClean="0"/>
              <a:t>(Atsakymai “labai korumpuota”) </a:t>
            </a:r>
            <a:endParaRPr lang="en-US" altLang="lt-LT" sz="1800" smtClean="0"/>
          </a:p>
        </p:txBody>
      </p:sp>
      <p:graphicFrame>
        <p:nvGraphicFramePr>
          <p:cNvPr id="360514" name="Group 66"/>
          <p:cNvGraphicFramePr>
            <a:graphicFrameLocks noGrp="1"/>
          </p:cNvGraphicFramePr>
          <p:nvPr>
            <p:ph idx="1"/>
          </p:nvPr>
        </p:nvGraphicFramePr>
        <p:xfrm>
          <a:off x="971550" y="1628775"/>
          <a:ext cx="7561263" cy="3932238"/>
        </p:xfrm>
        <a:graphic>
          <a:graphicData uri="http://schemas.openxmlformats.org/drawingml/2006/table">
            <a:tbl>
              <a:tblPr>
                <a:tableStyleId>{ED083AE6-46FA-4A59-8FB0-9F97EB10719F}</a:tableStyleId>
              </a:tblPr>
              <a:tblGrid>
                <a:gridCol w="3672639">
                  <a:extLst>
                    <a:ext uri="{9D8B030D-6E8A-4147-A177-3AD203B41FA5}">
                      <a16:colId xmlns:a16="http://schemas.microsoft.com/office/drawing/2014/main" xmlns="" val="20000"/>
                    </a:ext>
                  </a:extLst>
                </a:gridCol>
                <a:gridCol w="1296208">
                  <a:extLst>
                    <a:ext uri="{9D8B030D-6E8A-4147-A177-3AD203B41FA5}">
                      <a16:colId xmlns:a16="http://schemas.microsoft.com/office/drawing/2014/main" xmlns="" val="20001"/>
                    </a:ext>
                  </a:extLst>
                </a:gridCol>
                <a:gridCol w="1233834">
                  <a:extLst>
                    <a:ext uri="{9D8B030D-6E8A-4147-A177-3AD203B41FA5}">
                      <a16:colId xmlns:a16="http://schemas.microsoft.com/office/drawing/2014/main" xmlns="" val="20002"/>
                    </a:ext>
                  </a:extLst>
                </a:gridCol>
                <a:gridCol w="1358583">
                  <a:extLst>
                    <a:ext uri="{9D8B030D-6E8A-4147-A177-3AD203B41FA5}">
                      <a16:colId xmlns:a16="http://schemas.microsoft.com/office/drawing/2014/main" xmlns="" val="20003"/>
                    </a:ext>
                  </a:extLst>
                </a:gridCol>
              </a:tblGrid>
              <a:tr h="6401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Gyventojai</a:t>
                      </a:r>
                      <a:endParaRPr kumimoji="0" lang="en-US" sz="1800" b="1"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Įmonės</a:t>
                      </a:r>
                      <a:endParaRPr kumimoji="0" lang="en-US" sz="1800" b="1"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Valstybės tarnautojai</a:t>
                      </a:r>
                      <a:endParaRPr kumimoji="0" lang="en-US" sz="1800" b="1"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extLst>
                  <a:ext uri="{0D108BD9-81ED-4DB2-BD59-A6C34878D82A}">
                    <a16:rowId xmlns:a16="http://schemas.microsoft.com/office/drawing/2014/main" xmlns="" val="10000"/>
                  </a:ext>
                </a:extLst>
              </a:tr>
              <a:tr h="365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Seimas</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53</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42%</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extLst>
                  <a:ext uri="{0D108BD9-81ED-4DB2-BD59-A6C34878D82A}">
                    <a16:rowId xmlns:a16="http://schemas.microsoft.com/office/drawing/2014/main" xmlns="" val="10001"/>
                  </a:ext>
                </a:extLst>
              </a:tr>
              <a:tr h="365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Politinės partijos</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51</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44%</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47%</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extLst>
                  <a:ext uri="{0D108BD9-81ED-4DB2-BD59-A6C34878D82A}">
                    <a16:rowId xmlns:a16="http://schemas.microsoft.com/office/drawing/2014/main" xmlns="" val="10002"/>
                  </a:ext>
                </a:extLst>
              </a:tr>
              <a:tr h="365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Teismai</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37</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extLst>
                  <a:ext uri="{0D108BD9-81ED-4DB2-BD59-A6C34878D82A}">
                    <a16:rowId xmlns:a16="http://schemas.microsoft.com/office/drawing/2014/main" xmlns="" val="10003"/>
                  </a:ext>
                </a:extLst>
              </a:tr>
              <a:tr h="365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Vyriausybė</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36</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26%</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extLst>
                  <a:ext uri="{0D108BD9-81ED-4DB2-BD59-A6C34878D82A}">
                    <a16:rowId xmlns:a16="http://schemas.microsoft.com/office/drawing/2014/main" xmlns="" val="10004"/>
                  </a:ext>
                </a:extLst>
              </a:tr>
              <a:tr h="365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Prokuratūra</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30</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extLst>
                  <a:ext uri="{0D108BD9-81ED-4DB2-BD59-A6C34878D82A}">
                    <a16:rowId xmlns:a16="http://schemas.microsoft.com/office/drawing/2014/main" xmlns="" val="10005"/>
                  </a:ext>
                </a:extLst>
              </a:tr>
              <a:tr h="365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Miestų ir rajonų savivaldybės</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26</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28%</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36%</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extLst>
                  <a:ext uri="{0D108BD9-81ED-4DB2-BD59-A6C34878D82A}">
                    <a16:rowId xmlns:a16="http://schemas.microsoft.com/office/drawing/2014/main" xmlns="" val="10006"/>
                  </a:ext>
                </a:extLst>
              </a:tr>
              <a:tr h="365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mn-lt"/>
                        </a:rPr>
                        <a:t>Privatus sektorius</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extLst>
                  <a:ext uri="{0D108BD9-81ED-4DB2-BD59-A6C34878D82A}">
                    <a16:rowId xmlns:a16="http://schemas.microsoft.com/office/drawing/2014/main" xmlns="" val="10007"/>
                  </a:ext>
                </a:extLst>
              </a:tr>
              <a:tr h="365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Žiniasklaida</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16</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extLst>
                  <a:ext uri="{0D108BD9-81ED-4DB2-BD59-A6C34878D82A}">
                    <a16:rowId xmlns:a16="http://schemas.microsoft.com/office/drawing/2014/main" xmlns="" val="10008"/>
                  </a:ext>
                </a:extLst>
              </a:tr>
              <a:tr h="365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mn-lt"/>
                        </a:rPr>
                        <a:t>Valstybės kontrolė</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24" marB="45724" horzOverflow="overflow"/>
                </a:tc>
                <a:extLst>
                  <a:ext uri="{0D108BD9-81ED-4DB2-BD59-A6C34878D82A}">
                    <a16:rowId xmlns:a16="http://schemas.microsoft.com/office/drawing/2014/main" xmlns="" val="10009"/>
                  </a:ext>
                </a:extLst>
              </a:tr>
            </a:tbl>
          </a:graphicData>
        </a:graphic>
      </p:graphicFrame>
      <p:sp>
        <p:nvSpPr>
          <p:cNvPr id="262206" name="Text Box 65"/>
          <p:cNvSpPr txBox="1">
            <a:spLocks noChangeArrowheads="1"/>
          </p:cNvSpPr>
          <p:nvPr/>
        </p:nvSpPr>
        <p:spPr bwMode="auto">
          <a:xfrm>
            <a:off x="879475" y="58674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2016</a:t>
            </a:r>
            <a:endParaRPr lang="en-US" altLang="lt-LT" sz="1800" i="1">
              <a:latin typeface="Times New Roman" panose="02020603050405020304" pitchFamily="18" charset="0"/>
            </a:endParaRPr>
          </a:p>
        </p:txBody>
      </p:sp>
      <p:sp>
        <p:nvSpPr>
          <p:cNvPr id="26220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3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D54486D-ADB8-4906-97E3-9B4DDF71ED1D}" type="slidenum">
              <a:rPr lang="lt-LT" altLang="lt-LT" sz="1000" b="0">
                <a:latin typeface="Arial" panose="020B0604020202020204" pitchFamily="34" charset="0"/>
              </a:rPr>
              <a:pPr eaLnBrk="1" hangingPunct="1"/>
              <a:t>109</a:t>
            </a:fld>
            <a:endParaRPr lang="lt-LT" altLang="lt-LT" sz="1000" b="0">
              <a:latin typeface="Arial" panose="020B0604020202020204" pitchFamily="34" charset="0"/>
            </a:endParaRPr>
          </a:p>
        </p:txBody>
      </p:sp>
      <p:sp>
        <p:nvSpPr>
          <p:cNvPr id="263172" name="Rectangle 2"/>
          <p:cNvSpPr>
            <a:spLocks noGrp="1" noChangeArrowheads="1"/>
          </p:cNvSpPr>
          <p:nvPr>
            <p:ph type="title"/>
          </p:nvPr>
        </p:nvSpPr>
        <p:spPr/>
        <p:txBody>
          <a:bodyPr/>
          <a:lstStyle/>
          <a:p>
            <a:pPr algn="ctr" eaLnBrk="1" hangingPunct="1"/>
            <a:r>
              <a:rPr lang="lt-LT" altLang="lt-LT" smtClean="0"/>
              <a:t>Korupcijos paplitimas institucijose: tikslinių grupių atsakymų palyginimas </a:t>
            </a:r>
            <a:r>
              <a:rPr lang="lt-LT" altLang="lt-LT" sz="1800" smtClean="0"/>
              <a:t>(Atsakymai “labai korumpuota”)  </a:t>
            </a:r>
            <a:r>
              <a:rPr lang="lt-LT" altLang="lt-LT" smtClean="0"/>
              <a:t>(tęsinys)</a:t>
            </a:r>
            <a:endParaRPr lang="en-US" altLang="lt-LT" smtClean="0"/>
          </a:p>
        </p:txBody>
      </p:sp>
      <p:graphicFrame>
        <p:nvGraphicFramePr>
          <p:cNvPr id="360514" name="Group 66"/>
          <p:cNvGraphicFramePr>
            <a:graphicFrameLocks noGrp="1"/>
          </p:cNvGraphicFramePr>
          <p:nvPr>
            <p:ph idx="1"/>
          </p:nvPr>
        </p:nvGraphicFramePr>
        <p:xfrm>
          <a:off x="971550" y="1844675"/>
          <a:ext cx="7561263" cy="2835275"/>
        </p:xfrm>
        <a:graphic>
          <a:graphicData uri="http://schemas.openxmlformats.org/drawingml/2006/table">
            <a:tbl>
              <a:tblPr>
                <a:tableStyleId>{ED083AE6-46FA-4A59-8FB0-9F97EB10719F}</a:tableStyleId>
              </a:tblPr>
              <a:tblGrid>
                <a:gridCol w="3672639">
                  <a:extLst>
                    <a:ext uri="{9D8B030D-6E8A-4147-A177-3AD203B41FA5}">
                      <a16:colId xmlns:a16="http://schemas.microsoft.com/office/drawing/2014/main" xmlns="" val="20000"/>
                    </a:ext>
                  </a:extLst>
                </a:gridCol>
                <a:gridCol w="1296208">
                  <a:extLst>
                    <a:ext uri="{9D8B030D-6E8A-4147-A177-3AD203B41FA5}">
                      <a16:colId xmlns:a16="http://schemas.microsoft.com/office/drawing/2014/main" xmlns="" val="20001"/>
                    </a:ext>
                  </a:extLst>
                </a:gridCol>
                <a:gridCol w="1233834">
                  <a:extLst>
                    <a:ext uri="{9D8B030D-6E8A-4147-A177-3AD203B41FA5}">
                      <a16:colId xmlns:a16="http://schemas.microsoft.com/office/drawing/2014/main" xmlns="" val="20002"/>
                    </a:ext>
                  </a:extLst>
                </a:gridCol>
                <a:gridCol w="1358583">
                  <a:extLst>
                    <a:ext uri="{9D8B030D-6E8A-4147-A177-3AD203B41FA5}">
                      <a16:colId xmlns:a16="http://schemas.microsoft.com/office/drawing/2014/main" xmlns="" val="20003"/>
                    </a:ext>
                  </a:extLst>
                </a:gridCol>
              </a:tblGrid>
              <a:tr h="640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Gyventojai</a:t>
                      </a:r>
                      <a:endParaRPr kumimoji="0" lang="en-US" sz="1800" b="1" i="0" u="none" strike="noStrike" cap="none" normalizeH="0" baseline="0" dirty="0" smtClean="0">
                        <a:ln>
                          <a:noFill/>
                        </a:ln>
                        <a:solidFill>
                          <a:schemeClr val="tx1"/>
                        </a:solidFill>
                        <a:effectLst/>
                        <a:latin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Įmonės</a:t>
                      </a:r>
                      <a:endParaRPr kumimoji="0" lang="en-US" sz="1800" b="1" i="0" u="none" strike="noStrike" cap="none" normalizeH="0" baseline="0" dirty="0" smtClean="0">
                        <a:ln>
                          <a:noFill/>
                        </a:ln>
                        <a:solidFill>
                          <a:schemeClr val="tx1"/>
                        </a:solidFill>
                        <a:effectLst/>
                        <a:latin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Valstybės tarnautojai</a:t>
                      </a:r>
                      <a:endParaRPr kumimoji="0" lang="en-US" sz="1800" b="1" i="0" u="none" strike="noStrike" cap="none" normalizeH="0" baseline="0" dirty="0" smtClean="0">
                        <a:ln>
                          <a:noFill/>
                        </a:ln>
                        <a:solidFill>
                          <a:schemeClr val="tx1"/>
                        </a:solidFill>
                        <a:effectLst/>
                        <a:latin typeface="Times New Roman" pitchFamily="18" charset="0"/>
                      </a:endParaRPr>
                    </a:p>
                  </a:txBody>
                  <a:tcPr marL="91444" marR="91444" marT="45730" marB="45730" horzOverflow="overflow"/>
                </a:tc>
                <a:extLst>
                  <a:ext uri="{0D108BD9-81ED-4DB2-BD59-A6C34878D82A}">
                    <a16:rowId xmlns:a16="http://schemas.microsoft.com/office/drawing/2014/main" xmlns="" val="10000"/>
                  </a:ext>
                </a:extLst>
              </a:tr>
              <a:tr h="36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Lietuvos bankas</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9</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extLst>
                  <a:ext uri="{0D108BD9-81ED-4DB2-BD59-A6C34878D82A}">
                    <a16:rowId xmlns:a16="http://schemas.microsoft.com/office/drawing/2014/main" xmlns="" val="10001"/>
                  </a:ext>
                </a:extLst>
              </a:tr>
              <a:tr h="36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Prezidentūra</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8</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extLst>
                  <a:ext uri="{0D108BD9-81ED-4DB2-BD59-A6C34878D82A}">
                    <a16:rowId xmlns:a16="http://schemas.microsoft.com/office/drawing/2014/main" xmlns="" val="10002"/>
                  </a:ext>
                </a:extLst>
              </a:tr>
              <a:tr h="36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Valstybės saugumo departamentas</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7</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extLst>
                  <a:ext uri="{0D108BD9-81ED-4DB2-BD59-A6C34878D82A}">
                    <a16:rowId xmlns:a16="http://schemas.microsoft.com/office/drawing/2014/main" xmlns="" val="10003"/>
                  </a:ext>
                </a:extLst>
              </a:tr>
              <a:tr h="36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Bažnyčia</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6</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extLst>
                  <a:ext uri="{0D108BD9-81ED-4DB2-BD59-A6C34878D82A}">
                    <a16:rowId xmlns:a16="http://schemas.microsoft.com/office/drawing/2014/main" xmlns="" val="10004"/>
                  </a:ext>
                </a:extLst>
              </a:tr>
              <a:tr h="36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Specialiųjų tyrimų tarnyba</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6</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extLst>
                  <a:ext uri="{0D108BD9-81ED-4DB2-BD59-A6C34878D82A}">
                    <a16:rowId xmlns:a16="http://schemas.microsoft.com/office/drawing/2014/main" xmlns="" val="10005"/>
                  </a:ext>
                </a:extLst>
              </a:tr>
              <a:tr h="36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Nevyriausybinės organizacijos</a:t>
                      </a: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6</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4" marR="91444" marT="45730" marB="45730" horzOverflow="overflow"/>
                </a:tc>
                <a:extLst>
                  <a:ext uri="{0D108BD9-81ED-4DB2-BD59-A6C34878D82A}">
                    <a16:rowId xmlns:a16="http://schemas.microsoft.com/office/drawing/2014/main" xmlns="" val="10006"/>
                  </a:ext>
                </a:extLst>
              </a:tr>
            </a:tbl>
          </a:graphicData>
        </a:graphic>
      </p:graphicFrame>
      <p:sp>
        <p:nvSpPr>
          <p:cNvPr id="263215" name="Text Box 65"/>
          <p:cNvSpPr txBox="1">
            <a:spLocks noChangeArrowheads="1"/>
          </p:cNvSpPr>
          <p:nvPr/>
        </p:nvSpPr>
        <p:spPr bwMode="auto">
          <a:xfrm>
            <a:off x="879475" y="58674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2016</a:t>
            </a:r>
            <a:endParaRPr lang="en-US" altLang="lt-LT" sz="1800" i="1">
              <a:latin typeface="Times New Roman" panose="02020603050405020304" pitchFamily="18" charset="0"/>
            </a:endParaRPr>
          </a:p>
        </p:txBody>
      </p:sp>
      <p:sp>
        <p:nvSpPr>
          <p:cNvPr id="263216"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95E31E4-6AC6-4FC6-8FBC-5FA4CC2B214A}" type="slidenum">
              <a:rPr lang="lt-LT" altLang="lt-LT" sz="1000" b="0">
                <a:latin typeface="Arial" panose="020B0604020202020204" pitchFamily="34" charset="0"/>
              </a:rPr>
              <a:pPr eaLnBrk="1" hangingPunct="1"/>
              <a:t>11</a:t>
            </a:fld>
            <a:endParaRPr lang="lt-LT" altLang="lt-LT" sz="1000" b="0">
              <a:latin typeface="Arial" panose="020B0604020202020204" pitchFamily="34" charset="0"/>
            </a:endParaRPr>
          </a:p>
        </p:txBody>
      </p:sp>
      <p:sp>
        <p:nvSpPr>
          <p:cNvPr id="2053"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Aktualiausios Lietuvos problemos: vidurkiai</a:t>
            </a:r>
            <a:endParaRPr lang="lt-LT" altLang="lt-LT" smtClean="0"/>
          </a:p>
        </p:txBody>
      </p:sp>
      <p:sp>
        <p:nvSpPr>
          <p:cNvPr id="2054" name="Text Box 5"/>
          <p:cNvSpPr txBox="1">
            <a:spLocks noChangeArrowheads="1"/>
          </p:cNvSpPr>
          <p:nvPr/>
        </p:nvSpPr>
        <p:spPr bwMode="auto">
          <a:xfrm>
            <a:off x="912813" y="5870575"/>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en-US" altLang="lt-LT" sz="1800" i="1">
                <a:latin typeface="Times New Roman" panose="02020603050405020304" pitchFamily="18" charset="0"/>
              </a:rPr>
              <a:t>Gyventojai 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graphicFrame>
        <p:nvGraphicFramePr>
          <p:cNvPr id="2050" name="Object 7"/>
          <p:cNvGraphicFramePr>
            <a:graphicFrameLocks noGrp="1" noChangeAspect="1"/>
          </p:cNvGraphicFramePr>
          <p:nvPr>
            <p:ph idx="1"/>
          </p:nvPr>
        </p:nvGraphicFramePr>
        <p:xfrm>
          <a:off x="1489075" y="1016000"/>
          <a:ext cx="6710363" cy="4635500"/>
        </p:xfrm>
        <a:graphic>
          <a:graphicData uri="http://schemas.openxmlformats.org/presentationml/2006/ole">
            <mc:AlternateContent xmlns:mc="http://schemas.openxmlformats.org/markup-compatibility/2006">
              <mc:Choice xmlns:v="urn:schemas-microsoft-com:vml" Requires="v">
                <p:oleObj spid="_x0000_s2058" name="Chart" r:id="rId3" imgW="6715268" imgH="4638580" progId="Excel.Chart.8">
                  <p:embed/>
                </p:oleObj>
              </mc:Choice>
              <mc:Fallback>
                <p:oleObj name="Chart" r:id="rId3" imgW="6715268" imgH="4638580" progId="Excel.Chart.8">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1016000"/>
                        <a:ext cx="6710363" cy="4635500"/>
                      </a:xfrm>
                      <a:prstGeom prst="rect">
                        <a:avLst/>
                      </a:prstGeom>
                    </p:spPr>
                  </p:pic>
                </p:oleObj>
              </mc:Fallback>
            </mc:AlternateContent>
          </a:graphicData>
        </a:graphic>
      </p:graphicFrame>
      <p:sp>
        <p:nvSpPr>
          <p:cNvPr id="20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2056" name="TextBox 7"/>
          <p:cNvSpPr txBox="1">
            <a:spLocks noChangeArrowheads="1"/>
          </p:cNvSpPr>
          <p:nvPr/>
        </p:nvSpPr>
        <p:spPr bwMode="auto">
          <a:xfrm>
            <a:off x="2411413" y="5492750"/>
            <a:ext cx="68405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100">
                <a:latin typeface="Arial" panose="020B0604020202020204" pitchFamily="34" charset="0"/>
                <a:cs typeface="Arial" panose="020B0604020202020204" pitchFamily="34" charset="0"/>
              </a:rPr>
              <a:t>1 – visai ne problema                             3 – pakankamai rimta problema</a:t>
            </a:r>
          </a:p>
          <a:p>
            <a:pPr eaLnBrk="1" hangingPunct="1"/>
            <a:r>
              <a:rPr lang="lt-LT" altLang="lt-LT" sz="1100">
                <a:latin typeface="Arial" panose="020B0604020202020204" pitchFamily="34" charset="0"/>
                <a:cs typeface="Arial" panose="020B0604020202020204" pitchFamily="34" charset="0"/>
              </a:rPr>
              <a:t>2 – neypatingai rimta problema            4 – labai rimta problema</a:t>
            </a:r>
          </a:p>
          <a:p>
            <a:pPr eaLnBrk="1" hangingPunct="1"/>
            <a:endParaRPr lang="lt-LT" altLang="lt-LT" sz="11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4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48EC786-0147-4CC0-BEFC-1F1F505CDA59}" type="slidenum">
              <a:rPr lang="lt-LT" altLang="lt-LT" sz="1000" b="0">
                <a:latin typeface="Arial" panose="020B0604020202020204" pitchFamily="34" charset="0"/>
              </a:rPr>
              <a:pPr eaLnBrk="1" hangingPunct="1"/>
              <a:t>110</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81075"/>
            <a:ext cx="8064500" cy="1477963"/>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Lietuvos gyventojai yra kritiškiau nusiteikę įvairių institucijų atžvilgiu, lyginant su įmonių vadovais ir valstybės tarnautojais. Nors yra ir išimtis: valstybės tarnautojai blogiau (22%) vertina žiniasklaidą, lyginant su gyventojais (16%) ir įmonių atstovais (12%).</a:t>
            </a:r>
            <a:r>
              <a:rPr lang="lt-LT" sz="1800" dirty="0"/>
              <a:t> </a:t>
            </a:r>
          </a:p>
        </p:txBody>
      </p:sp>
      <p:sp>
        <p:nvSpPr>
          <p:cNvPr id="26419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5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2A45F45-9AEF-4FC7-AAE8-93A1A89B0CD3}" type="slidenum">
              <a:rPr lang="lt-LT" altLang="lt-LT" sz="1000" b="0">
                <a:latin typeface="Arial" panose="020B0604020202020204" pitchFamily="34" charset="0"/>
              </a:rPr>
              <a:pPr eaLnBrk="1" hangingPunct="1"/>
              <a:t>111</a:t>
            </a:fld>
            <a:endParaRPr lang="lt-LT" altLang="lt-LT" sz="1000" b="0">
              <a:latin typeface="Arial" panose="020B0604020202020204" pitchFamily="34" charset="0"/>
            </a:endParaRPr>
          </a:p>
        </p:txBody>
      </p:sp>
      <p:sp>
        <p:nvSpPr>
          <p:cNvPr id="265220"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Korupcijos paplitimas institucijose:</a:t>
            </a:r>
            <a:br>
              <a:rPr lang="lt-LT" altLang="lt-LT" sz="3600" smtClean="0"/>
            </a:br>
            <a:r>
              <a:rPr lang="lt-LT" altLang="lt-LT" sz="3600" smtClean="0"/>
              <a:t>gyventojų vertinimai</a:t>
            </a:r>
            <a:endParaRPr lang="en-US" altLang="lt-LT" sz="3600" smtClean="0"/>
          </a:p>
        </p:txBody>
      </p:sp>
      <p:sp>
        <p:nvSpPr>
          <p:cNvPr id="26522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222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7D3EA44-7AE3-4D54-8E53-0DC6C2C21059}" type="slidenum">
              <a:rPr lang="lt-LT" altLang="lt-LT" sz="1000" b="0">
                <a:latin typeface="Arial" panose="020B0604020202020204" pitchFamily="34" charset="0"/>
              </a:rPr>
              <a:pPr eaLnBrk="1" hangingPunct="1"/>
              <a:t>112</a:t>
            </a:fld>
            <a:endParaRPr lang="lt-LT" altLang="lt-LT" sz="1000" b="0">
              <a:latin typeface="Arial" panose="020B0604020202020204" pitchFamily="34" charset="0"/>
            </a:endParaRPr>
          </a:p>
        </p:txBody>
      </p:sp>
      <p:sp>
        <p:nvSpPr>
          <p:cNvPr id="52230"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Korupci</a:t>
            </a:r>
            <a:r>
              <a:rPr lang="lt-LT" altLang="lt-LT" smtClean="0"/>
              <a:t>jos paplitimas </a:t>
            </a:r>
            <a:r>
              <a:rPr lang="en-US" altLang="lt-LT" smtClean="0"/>
              <a:t>ministerijose</a:t>
            </a:r>
            <a:endParaRPr lang="lt-LT" altLang="lt-LT" i="1" smtClean="0"/>
          </a:p>
        </p:txBody>
      </p:sp>
      <p:graphicFrame>
        <p:nvGraphicFramePr>
          <p:cNvPr id="52226" name="Object 4"/>
          <p:cNvGraphicFramePr>
            <a:graphicFrameLocks noGrp="1" noChangeAspect="1"/>
          </p:cNvGraphicFramePr>
          <p:nvPr>
            <p:ph sz="half" idx="1"/>
          </p:nvPr>
        </p:nvGraphicFramePr>
        <p:xfrm>
          <a:off x="611188" y="1196975"/>
          <a:ext cx="5499100" cy="3973513"/>
        </p:xfrm>
        <a:graphic>
          <a:graphicData uri="http://schemas.openxmlformats.org/presentationml/2006/ole">
            <mc:AlternateContent xmlns:mc="http://schemas.openxmlformats.org/markup-compatibility/2006">
              <mc:Choice xmlns:v="urn:schemas-microsoft-com:vml" Requires="v">
                <p:oleObj spid="_x0000_s52237" name="Chart" r:id="rId3" imgW="5495830" imgH="3972068" progId="Excel.Chart.8">
                  <p:embed/>
                </p:oleObj>
              </mc:Choice>
              <mc:Fallback>
                <p:oleObj name="Chart" r:id="rId3" imgW="5495830" imgH="397206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96975"/>
                        <a:ext cx="5499100" cy="3973513"/>
                      </a:xfrm>
                      <a:prstGeom prst="rect">
                        <a:avLst/>
                      </a:prstGeom>
                    </p:spPr>
                  </p:pic>
                </p:oleObj>
              </mc:Fallback>
            </mc:AlternateContent>
          </a:graphicData>
        </a:graphic>
      </p:graphicFrame>
      <p:graphicFrame>
        <p:nvGraphicFramePr>
          <p:cNvPr id="52227" name="Object 5"/>
          <p:cNvGraphicFramePr>
            <a:graphicFrameLocks noGrp="1" noChangeAspect="1"/>
          </p:cNvGraphicFramePr>
          <p:nvPr>
            <p:ph sz="half" idx="2"/>
          </p:nvPr>
        </p:nvGraphicFramePr>
        <p:xfrm>
          <a:off x="6372225" y="1268413"/>
          <a:ext cx="2451100" cy="3571875"/>
        </p:xfrm>
        <a:graphic>
          <a:graphicData uri="http://schemas.openxmlformats.org/presentationml/2006/ole">
            <mc:AlternateContent xmlns:mc="http://schemas.openxmlformats.org/markup-compatibility/2006">
              <mc:Choice xmlns:v="urn:schemas-microsoft-com:vml" Requires="v">
                <p:oleObj spid="_x0000_s52238" name="Chart" r:id="rId5" imgW="2438448" imgH="3552873" progId="Excel.Chart.8">
                  <p:embed/>
                </p:oleObj>
              </mc:Choice>
              <mc:Fallback>
                <p:oleObj name="Chart" r:id="rId5" imgW="2438448" imgH="3552873"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1268413"/>
                        <a:ext cx="2451100" cy="3571875"/>
                      </a:xfrm>
                      <a:prstGeom prst="rect">
                        <a:avLst/>
                      </a:prstGeom>
                    </p:spPr>
                  </p:pic>
                </p:oleObj>
              </mc:Fallback>
            </mc:AlternateContent>
          </a:graphicData>
        </a:graphic>
      </p:graphicFrame>
      <p:sp>
        <p:nvSpPr>
          <p:cNvPr id="52231" name="Text Box 7"/>
          <p:cNvSpPr txBox="1">
            <a:spLocks noChangeArrowheads="1"/>
          </p:cNvSpPr>
          <p:nvPr/>
        </p:nvSpPr>
        <p:spPr bwMode="auto">
          <a:xfrm>
            <a:off x="971550" y="5805488"/>
            <a:ext cx="216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52232" name="Text Box 8"/>
          <p:cNvSpPr txBox="1">
            <a:spLocks noChangeArrowheads="1"/>
          </p:cNvSpPr>
          <p:nvPr/>
        </p:nvSpPr>
        <p:spPr bwMode="auto">
          <a:xfrm>
            <a:off x="6516688" y="90805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52233" name="Text Box 7"/>
          <p:cNvSpPr txBox="1">
            <a:spLocks noChangeArrowheads="1"/>
          </p:cNvSpPr>
          <p:nvPr/>
        </p:nvSpPr>
        <p:spPr bwMode="auto">
          <a:xfrm>
            <a:off x="574675" y="5300663"/>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522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32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7BBD9A6-CA65-4594-BBFA-A21D449BA0A1}" type="slidenum">
              <a:rPr lang="lt-LT" altLang="lt-LT" sz="1000" b="0">
                <a:latin typeface="Arial" panose="020B0604020202020204" pitchFamily="34" charset="0"/>
              </a:rPr>
              <a:pPr eaLnBrk="1" hangingPunct="1"/>
              <a:t>113</a:t>
            </a:fld>
            <a:endParaRPr lang="lt-LT" altLang="lt-LT" sz="1000" b="0">
              <a:latin typeface="Arial" panose="020B0604020202020204" pitchFamily="34" charset="0"/>
            </a:endParaRPr>
          </a:p>
        </p:txBody>
      </p:sp>
      <p:sp>
        <p:nvSpPr>
          <p:cNvPr id="53254"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Korupci</a:t>
            </a:r>
            <a:r>
              <a:rPr lang="lt-LT" altLang="lt-LT" smtClean="0"/>
              <a:t>jos paplitimas teismuose</a:t>
            </a:r>
            <a:endParaRPr lang="lt-LT" altLang="lt-LT" i="1" smtClean="0"/>
          </a:p>
        </p:txBody>
      </p:sp>
      <p:graphicFrame>
        <p:nvGraphicFramePr>
          <p:cNvPr id="53250" name="Object 4"/>
          <p:cNvGraphicFramePr>
            <a:graphicFrameLocks noGrp="1" noChangeAspect="1"/>
          </p:cNvGraphicFramePr>
          <p:nvPr>
            <p:ph sz="half" idx="1"/>
          </p:nvPr>
        </p:nvGraphicFramePr>
        <p:xfrm>
          <a:off x="685800" y="1052513"/>
          <a:ext cx="5499100" cy="4248150"/>
        </p:xfrm>
        <a:graphic>
          <a:graphicData uri="http://schemas.openxmlformats.org/presentationml/2006/ole">
            <mc:AlternateContent xmlns:mc="http://schemas.openxmlformats.org/markup-compatibility/2006">
              <mc:Choice xmlns:v="urn:schemas-microsoft-com:vml" Requires="v">
                <p:oleObj spid="_x0000_s53261" name="Chart" r:id="rId3" imgW="5495830" imgH="3972068" progId="Excel.Chart.8">
                  <p:embed/>
                </p:oleObj>
              </mc:Choice>
              <mc:Fallback>
                <p:oleObj name="Chart" r:id="rId3" imgW="5495830" imgH="397206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52513"/>
                        <a:ext cx="5499100" cy="4248150"/>
                      </a:xfrm>
                      <a:prstGeom prst="rect">
                        <a:avLst/>
                      </a:prstGeom>
                    </p:spPr>
                  </p:pic>
                </p:oleObj>
              </mc:Fallback>
            </mc:AlternateContent>
          </a:graphicData>
        </a:graphic>
      </p:graphicFrame>
      <p:graphicFrame>
        <p:nvGraphicFramePr>
          <p:cNvPr id="53251" name="Object 5"/>
          <p:cNvGraphicFramePr>
            <a:graphicFrameLocks noGrp="1" noChangeAspect="1"/>
          </p:cNvGraphicFramePr>
          <p:nvPr>
            <p:ph sz="half" idx="2"/>
          </p:nvPr>
        </p:nvGraphicFramePr>
        <p:xfrm>
          <a:off x="6438900" y="1052513"/>
          <a:ext cx="2451100" cy="3889375"/>
        </p:xfrm>
        <a:graphic>
          <a:graphicData uri="http://schemas.openxmlformats.org/presentationml/2006/ole">
            <mc:AlternateContent xmlns:mc="http://schemas.openxmlformats.org/markup-compatibility/2006">
              <mc:Choice xmlns:v="urn:schemas-microsoft-com:vml" Requires="v">
                <p:oleObj spid="_x0000_s53262" name="Chart" r:id="rId5" imgW="2438448" imgH="3552873" progId="Excel.Chart.8">
                  <p:embed/>
                </p:oleObj>
              </mc:Choice>
              <mc:Fallback>
                <p:oleObj name="Chart" r:id="rId5" imgW="2438448" imgH="3552873"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052513"/>
                        <a:ext cx="2451100" cy="3889375"/>
                      </a:xfrm>
                      <a:prstGeom prst="rect">
                        <a:avLst/>
                      </a:prstGeom>
                    </p:spPr>
                  </p:pic>
                </p:oleObj>
              </mc:Fallback>
            </mc:AlternateContent>
          </a:graphicData>
        </a:graphic>
      </p:graphicFrame>
      <p:sp>
        <p:nvSpPr>
          <p:cNvPr id="53255" name="Text Box 7"/>
          <p:cNvSpPr txBox="1">
            <a:spLocks noChangeArrowheads="1"/>
          </p:cNvSpPr>
          <p:nvPr/>
        </p:nvSpPr>
        <p:spPr bwMode="auto">
          <a:xfrm>
            <a:off x="971550" y="5805488"/>
            <a:ext cx="216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53256" name="Text Box 8"/>
          <p:cNvSpPr txBox="1">
            <a:spLocks noChangeArrowheads="1"/>
          </p:cNvSpPr>
          <p:nvPr/>
        </p:nvSpPr>
        <p:spPr bwMode="auto">
          <a:xfrm>
            <a:off x="6516688" y="836613"/>
            <a:ext cx="908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53257" name="Text Box 7"/>
          <p:cNvSpPr txBox="1">
            <a:spLocks noChangeArrowheads="1"/>
          </p:cNvSpPr>
          <p:nvPr/>
        </p:nvSpPr>
        <p:spPr bwMode="auto">
          <a:xfrm>
            <a:off x="574675" y="5300663"/>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53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427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B67FD2F-DD31-4FF1-8B35-F990B86E0B16}" type="slidenum">
              <a:rPr lang="lt-LT" altLang="lt-LT" sz="1000" b="0">
                <a:latin typeface="Arial" panose="020B0604020202020204" pitchFamily="34" charset="0"/>
              </a:rPr>
              <a:pPr eaLnBrk="1" hangingPunct="1"/>
              <a:t>114</a:t>
            </a:fld>
            <a:endParaRPr lang="lt-LT" altLang="lt-LT" sz="1000" b="0">
              <a:latin typeface="Arial" panose="020B0604020202020204" pitchFamily="34" charset="0"/>
            </a:endParaRPr>
          </a:p>
        </p:txBody>
      </p:sp>
      <p:sp>
        <p:nvSpPr>
          <p:cNvPr id="54278"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Korupci</a:t>
            </a:r>
            <a:r>
              <a:rPr lang="lt-LT" altLang="lt-LT" smtClean="0"/>
              <a:t>jos paplitimas prokuratūrose</a:t>
            </a:r>
            <a:endParaRPr lang="lt-LT" altLang="lt-LT" i="1" smtClean="0"/>
          </a:p>
        </p:txBody>
      </p:sp>
      <p:graphicFrame>
        <p:nvGraphicFramePr>
          <p:cNvPr id="54274" name="Object 4"/>
          <p:cNvGraphicFramePr>
            <a:graphicFrameLocks noGrp="1" noChangeAspect="1"/>
          </p:cNvGraphicFramePr>
          <p:nvPr>
            <p:ph sz="half" idx="1"/>
          </p:nvPr>
        </p:nvGraphicFramePr>
        <p:xfrm>
          <a:off x="549275" y="1092200"/>
          <a:ext cx="5491163" cy="4140200"/>
        </p:xfrm>
        <a:graphic>
          <a:graphicData uri="http://schemas.openxmlformats.org/presentationml/2006/ole">
            <mc:AlternateContent xmlns:mc="http://schemas.openxmlformats.org/markup-compatibility/2006">
              <mc:Choice xmlns:v="urn:schemas-microsoft-com:vml" Requires="v">
                <p:oleObj spid="_x0000_s54285" name="Chart" r:id="rId3" imgW="5495830" imgH="4143518" progId="Excel.Chart.8">
                  <p:embed/>
                </p:oleObj>
              </mc:Choice>
              <mc:Fallback>
                <p:oleObj name="Chart" r:id="rId3" imgW="5495830" imgH="414351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092200"/>
                        <a:ext cx="5491163" cy="4140200"/>
                      </a:xfrm>
                      <a:prstGeom prst="rect">
                        <a:avLst/>
                      </a:prstGeom>
                    </p:spPr>
                  </p:pic>
                </p:oleObj>
              </mc:Fallback>
            </mc:AlternateContent>
          </a:graphicData>
        </a:graphic>
      </p:graphicFrame>
      <p:graphicFrame>
        <p:nvGraphicFramePr>
          <p:cNvPr id="54275" name="Object 5"/>
          <p:cNvGraphicFramePr>
            <a:graphicFrameLocks noGrp="1" noChangeAspect="1"/>
          </p:cNvGraphicFramePr>
          <p:nvPr>
            <p:ph sz="half" idx="2"/>
          </p:nvPr>
        </p:nvGraphicFramePr>
        <p:xfrm>
          <a:off x="6299200" y="1230313"/>
          <a:ext cx="2451100" cy="3571875"/>
        </p:xfrm>
        <a:graphic>
          <a:graphicData uri="http://schemas.openxmlformats.org/presentationml/2006/ole">
            <mc:AlternateContent xmlns:mc="http://schemas.openxmlformats.org/markup-compatibility/2006">
              <mc:Choice xmlns:v="urn:schemas-microsoft-com:vml" Requires="v">
                <p:oleObj spid="_x0000_s54286" name="Chart" r:id="rId5" imgW="2438448" imgH="3552873" progId="Excel.Chart.8">
                  <p:embed/>
                </p:oleObj>
              </mc:Choice>
              <mc:Fallback>
                <p:oleObj name="Chart" r:id="rId5" imgW="2438448" imgH="3552873"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9200" y="1230313"/>
                        <a:ext cx="2451100" cy="3571875"/>
                      </a:xfrm>
                      <a:prstGeom prst="rect">
                        <a:avLst/>
                      </a:prstGeom>
                    </p:spPr>
                  </p:pic>
                </p:oleObj>
              </mc:Fallback>
            </mc:AlternateContent>
          </a:graphicData>
        </a:graphic>
      </p:graphicFrame>
      <p:sp>
        <p:nvSpPr>
          <p:cNvPr id="54279" name="Text Box 7"/>
          <p:cNvSpPr txBox="1">
            <a:spLocks noChangeArrowheads="1"/>
          </p:cNvSpPr>
          <p:nvPr/>
        </p:nvSpPr>
        <p:spPr bwMode="auto">
          <a:xfrm>
            <a:off x="971550" y="5876925"/>
            <a:ext cx="216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54280" name="Text Box 8"/>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54281" name="Text Box 7"/>
          <p:cNvSpPr txBox="1">
            <a:spLocks noChangeArrowheads="1"/>
          </p:cNvSpPr>
          <p:nvPr/>
        </p:nvSpPr>
        <p:spPr bwMode="auto">
          <a:xfrm>
            <a:off x="574675" y="5300663"/>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542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530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2839CCE-6D2F-4E8D-B258-E419C2A164BF}" type="slidenum">
              <a:rPr lang="lt-LT" altLang="lt-LT" sz="1000" b="0">
                <a:latin typeface="Arial" panose="020B0604020202020204" pitchFamily="34" charset="0"/>
              </a:rPr>
              <a:pPr eaLnBrk="1" hangingPunct="1"/>
              <a:t>115</a:t>
            </a:fld>
            <a:endParaRPr lang="lt-LT" altLang="lt-LT" sz="1000" b="0">
              <a:latin typeface="Arial" panose="020B0604020202020204" pitchFamily="34" charset="0"/>
            </a:endParaRPr>
          </a:p>
        </p:txBody>
      </p:sp>
      <p:sp>
        <p:nvSpPr>
          <p:cNvPr id="55302" name="Rectangle 2"/>
          <p:cNvSpPr>
            <a:spLocks noGrp="1" noChangeArrowheads="1"/>
          </p:cNvSpPr>
          <p:nvPr>
            <p:ph type="title"/>
          </p:nvPr>
        </p:nvSpPr>
        <p:spPr>
          <a:xfrm>
            <a:off x="457200" y="260350"/>
            <a:ext cx="8229600" cy="865188"/>
          </a:xfrm>
        </p:spPr>
        <p:txBody>
          <a:bodyPr/>
          <a:lstStyle/>
          <a:p>
            <a:pPr algn="ctr" eaLnBrk="1" hangingPunct="1"/>
            <a:r>
              <a:rPr lang="en-US" altLang="lt-LT" smtClean="0"/>
              <a:t>Korupci</a:t>
            </a:r>
            <a:r>
              <a:rPr lang="lt-LT" altLang="lt-LT" smtClean="0"/>
              <a:t>jos paplitimas Aplinkos ministerijos institucijose</a:t>
            </a:r>
            <a:endParaRPr lang="lt-LT" altLang="lt-LT" i="1" smtClean="0"/>
          </a:p>
        </p:txBody>
      </p:sp>
      <p:graphicFrame>
        <p:nvGraphicFramePr>
          <p:cNvPr id="55298" name="Object 3"/>
          <p:cNvGraphicFramePr>
            <a:graphicFrameLocks noGrp="1" noChangeAspect="1"/>
          </p:cNvGraphicFramePr>
          <p:nvPr>
            <p:ph sz="half" idx="1"/>
          </p:nvPr>
        </p:nvGraphicFramePr>
        <p:xfrm>
          <a:off x="393700" y="1117600"/>
          <a:ext cx="6108700" cy="3973513"/>
        </p:xfrm>
        <a:graphic>
          <a:graphicData uri="http://schemas.openxmlformats.org/presentationml/2006/ole">
            <mc:AlternateContent xmlns:mc="http://schemas.openxmlformats.org/markup-compatibility/2006">
              <mc:Choice xmlns:v="urn:schemas-microsoft-com:vml" Requires="v">
                <p:oleObj spid="_x0000_s55309" name="Chart" r:id="rId3" imgW="6105334" imgH="3972068" progId="Excel.Chart.8">
                  <p:embed/>
                </p:oleObj>
              </mc:Choice>
              <mc:Fallback>
                <p:oleObj name="Chart" r:id="rId3" imgW="6105334" imgH="397206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1117600"/>
                        <a:ext cx="6108700" cy="3973513"/>
                      </a:xfrm>
                      <a:prstGeom prst="rect">
                        <a:avLst/>
                      </a:prstGeom>
                    </p:spPr>
                  </p:pic>
                </p:oleObj>
              </mc:Fallback>
            </mc:AlternateContent>
          </a:graphicData>
        </a:graphic>
      </p:graphicFrame>
      <p:graphicFrame>
        <p:nvGraphicFramePr>
          <p:cNvPr id="55299" name="Object 5"/>
          <p:cNvGraphicFramePr>
            <a:graphicFrameLocks noGrp="1" noChangeAspect="1"/>
          </p:cNvGraphicFramePr>
          <p:nvPr>
            <p:ph sz="half" idx="2"/>
          </p:nvPr>
        </p:nvGraphicFramePr>
        <p:xfrm>
          <a:off x="6588125" y="1125538"/>
          <a:ext cx="1955800" cy="3744912"/>
        </p:xfrm>
        <a:graphic>
          <a:graphicData uri="http://schemas.openxmlformats.org/presentationml/2006/ole">
            <mc:AlternateContent xmlns:mc="http://schemas.openxmlformats.org/markup-compatibility/2006">
              <mc:Choice xmlns:v="urn:schemas-microsoft-com:vml" Requires="v">
                <p:oleObj spid="_x0000_s55310" name="Chart" r:id="rId5" imgW="1819084" imgH="3104959" progId="Excel.Chart.8">
                  <p:embed/>
                </p:oleObj>
              </mc:Choice>
              <mc:Fallback>
                <p:oleObj name="Chart" r:id="rId5" imgW="1819084" imgH="3104959"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1125538"/>
                        <a:ext cx="1955800" cy="3744912"/>
                      </a:xfrm>
                      <a:prstGeom prst="rect">
                        <a:avLst/>
                      </a:prstGeom>
                    </p:spPr>
                  </p:pic>
                </p:oleObj>
              </mc:Fallback>
            </mc:AlternateContent>
          </a:graphicData>
        </a:graphic>
      </p:graphicFrame>
      <p:sp>
        <p:nvSpPr>
          <p:cNvPr id="55303" name="Text Box 7"/>
          <p:cNvSpPr txBox="1">
            <a:spLocks noChangeArrowheads="1"/>
          </p:cNvSpPr>
          <p:nvPr/>
        </p:nvSpPr>
        <p:spPr bwMode="auto">
          <a:xfrm>
            <a:off x="6732588"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55304" name="Text Box 8"/>
          <p:cNvSpPr txBox="1">
            <a:spLocks noChangeArrowheads="1"/>
          </p:cNvSpPr>
          <p:nvPr/>
        </p:nvSpPr>
        <p:spPr bwMode="auto">
          <a:xfrm>
            <a:off x="1187450" y="5876925"/>
            <a:ext cx="2233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55305" name="Text Box 7"/>
          <p:cNvSpPr txBox="1">
            <a:spLocks noChangeArrowheads="1"/>
          </p:cNvSpPr>
          <p:nvPr/>
        </p:nvSpPr>
        <p:spPr bwMode="auto">
          <a:xfrm>
            <a:off x="574675" y="5300663"/>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553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632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4455046-E743-4F43-97E5-68EBD46D1E05}" type="slidenum">
              <a:rPr lang="lt-LT" altLang="lt-LT" sz="1000" b="0">
                <a:latin typeface="Arial" panose="020B0604020202020204" pitchFamily="34" charset="0"/>
              </a:rPr>
              <a:pPr eaLnBrk="1" hangingPunct="1"/>
              <a:t>116</a:t>
            </a:fld>
            <a:endParaRPr lang="lt-LT" altLang="lt-LT" sz="1000" b="0">
              <a:latin typeface="Arial" panose="020B0604020202020204" pitchFamily="34" charset="0"/>
            </a:endParaRPr>
          </a:p>
        </p:txBody>
      </p:sp>
      <p:sp>
        <p:nvSpPr>
          <p:cNvPr id="56326" name="Rectangle 2"/>
          <p:cNvSpPr>
            <a:spLocks noGrp="1" noChangeArrowheads="1"/>
          </p:cNvSpPr>
          <p:nvPr>
            <p:ph type="title"/>
          </p:nvPr>
        </p:nvSpPr>
        <p:spPr>
          <a:xfrm>
            <a:off x="468313" y="404813"/>
            <a:ext cx="8229600" cy="1143000"/>
          </a:xfrm>
        </p:spPr>
        <p:txBody>
          <a:bodyPr/>
          <a:lstStyle/>
          <a:p>
            <a:pPr algn="ctr" eaLnBrk="1" hangingPunct="1"/>
            <a:r>
              <a:rPr lang="en-US" altLang="lt-LT" smtClean="0"/>
              <a:t>Korupci</a:t>
            </a:r>
            <a:r>
              <a:rPr lang="lt-LT" altLang="lt-LT" smtClean="0"/>
              <a:t>jos paplitimas Energetikos ministerijos institucijose</a:t>
            </a:r>
            <a:endParaRPr lang="lt-LT" altLang="lt-LT" i="1" smtClean="0"/>
          </a:p>
        </p:txBody>
      </p:sp>
      <p:graphicFrame>
        <p:nvGraphicFramePr>
          <p:cNvPr id="56322" name="Object 4"/>
          <p:cNvGraphicFramePr>
            <a:graphicFrameLocks noGrp="1" noChangeAspect="1"/>
          </p:cNvGraphicFramePr>
          <p:nvPr>
            <p:ph sz="half" idx="1"/>
          </p:nvPr>
        </p:nvGraphicFramePr>
        <p:xfrm>
          <a:off x="473075" y="1447800"/>
          <a:ext cx="6100763" cy="3644900"/>
        </p:xfrm>
        <a:graphic>
          <a:graphicData uri="http://schemas.openxmlformats.org/presentationml/2006/ole">
            <mc:AlternateContent xmlns:mc="http://schemas.openxmlformats.org/markup-compatibility/2006">
              <mc:Choice xmlns:v="urn:schemas-microsoft-com:vml" Requires="v">
                <p:oleObj spid="_x0000_s56333" name="Chart" r:id="rId3" imgW="6105334" imgH="3648027" progId="Excel.Chart.8">
                  <p:embed/>
                </p:oleObj>
              </mc:Choice>
              <mc:Fallback>
                <p:oleObj name="Chart" r:id="rId3" imgW="6105334" imgH="3648027"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447800"/>
                        <a:ext cx="6100763" cy="3644900"/>
                      </a:xfrm>
                      <a:prstGeom prst="rect">
                        <a:avLst/>
                      </a:prstGeom>
                    </p:spPr>
                  </p:pic>
                </p:oleObj>
              </mc:Fallback>
            </mc:AlternateContent>
          </a:graphicData>
        </a:graphic>
      </p:graphicFrame>
      <p:graphicFrame>
        <p:nvGraphicFramePr>
          <p:cNvPr id="56323" name="Object 5"/>
          <p:cNvGraphicFramePr>
            <a:graphicFrameLocks noGrp="1" noChangeAspect="1"/>
          </p:cNvGraphicFramePr>
          <p:nvPr>
            <p:ph sz="half" idx="2"/>
          </p:nvPr>
        </p:nvGraphicFramePr>
        <p:xfrm>
          <a:off x="6591300" y="1484313"/>
          <a:ext cx="1878013" cy="3240087"/>
        </p:xfrm>
        <a:graphic>
          <a:graphicData uri="http://schemas.openxmlformats.org/presentationml/2006/ole">
            <mc:AlternateContent xmlns:mc="http://schemas.openxmlformats.org/markup-compatibility/2006">
              <mc:Choice xmlns:v="urn:schemas-microsoft-com:vml" Requires="v">
                <p:oleObj spid="_x0000_s56334" name="Chart" r:id="rId5" imgW="1828943" imgH="3228832" progId="Excel.Chart.8">
                  <p:embed/>
                </p:oleObj>
              </mc:Choice>
              <mc:Fallback>
                <p:oleObj name="Chart" r:id="rId5" imgW="1828943" imgH="3228832"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300" y="1484313"/>
                        <a:ext cx="1878013" cy="3240087"/>
                      </a:xfrm>
                      <a:prstGeom prst="rect">
                        <a:avLst/>
                      </a:prstGeom>
                    </p:spPr>
                  </p:pic>
                </p:oleObj>
              </mc:Fallback>
            </mc:AlternateContent>
          </a:graphicData>
        </a:graphic>
      </p:graphicFrame>
      <p:sp>
        <p:nvSpPr>
          <p:cNvPr id="56327" name="Text Box 7"/>
          <p:cNvSpPr txBox="1">
            <a:spLocks noChangeArrowheads="1"/>
          </p:cNvSpPr>
          <p:nvPr/>
        </p:nvSpPr>
        <p:spPr bwMode="auto">
          <a:xfrm>
            <a:off x="6588125" y="11969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56328" name="Text Box 8"/>
          <p:cNvSpPr txBox="1">
            <a:spLocks noChangeArrowheads="1"/>
          </p:cNvSpPr>
          <p:nvPr/>
        </p:nvSpPr>
        <p:spPr bwMode="auto">
          <a:xfrm>
            <a:off x="1116013" y="5805488"/>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56329" name="Text Box 7"/>
          <p:cNvSpPr txBox="1">
            <a:spLocks noChangeArrowheads="1"/>
          </p:cNvSpPr>
          <p:nvPr/>
        </p:nvSpPr>
        <p:spPr bwMode="auto">
          <a:xfrm>
            <a:off x="574675" y="5300663"/>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56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73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185631E-CC20-4603-80F2-2F413190BB64}" type="slidenum">
              <a:rPr lang="lt-LT" altLang="lt-LT" sz="1000" b="0">
                <a:latin typeface="Arial" panose="020B0604020202020204" pitchFamily="34" charset="0"/>
              </a:rPr>
              <a:pPr eaLnBrk="1" hangingPunct="1"/>
              <a:t>117</a:t>
            </a:fld>
            <a:endParaRPr lang="lt-LT" altLang="lt-LT" sz="1000" b="0">
              <a:latin typeface="Arial" panose="020B0604020202020204" pitchFamily="34" charset="0"/>
            </a:endParaRPr>
          </a:p>
        </p:txBody>
      </p:sp>
      <p:sp>
        <p:nvSpPr>
          <p:cNvPr id="57350"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Finansų </a:t>
            </a:r>
            <a:r>
              <a:rPr lang="en-US" altLang="lt-LT" smtClean="0"/>
              <a:t>ministerijos</a:t>
            </a:r>
            <a:r>
              <a:rPr lang="lt-LT" altLang="lt-LT" smtClean="0"/>
              <a:t> institucijose</a:t>
            </a:r>
            <a:endParaRPr lang="lt-LT" altLang="lt-LT" i="1" smtClean="0"/>
          </a:p>
        </p:txBody>
      </p:sp>
      <p:graphicFrame>
        <p:nvGraphicFramePr>
          <p:cNvPr id="57346" name="Object 3"/>
          <p:cNvGraphicFramePr>
            <a:graphicFrameLocks noGrp="1" noChangeAspect="1"/>
          </p:cNvGraphicFramePr>
          <p:nvPr>
            <p:ph sz="half" idx="1"/>
          </p:nvPr>
        </p:nvGraphicFramePr>
        <p:xfrm>
          <a:off x="395288" y="1341438"/>
          <a:ext cx="6105525" cy="3810000"/>
        </p:xfrm>
        <a:graphic>
          <a:graphicData uri="http://schemas.openxmlformats.org/presentationml/2006/ole">
            <mc:AlternateContent xmlns:mc="http://schemas.openxmlformats.org/markup-compatibility/2006">
              <mc:Choice xmlns:v="urn:schemas-microsoft-com:vml" Requires="v">
                <p:oleObj spid="_x0000_s57357" name="Chart" r:id="rId3" imgW="6105334" imgH="3810048" progId="Excel.Chart.8">
                  <p:embed/>
                </p:oleObj>
              </mc:Choice>
              <mc:Fallback>
                <p:oleObj name="Chart" r:id="rId3" imgW="6105334" imgH="381004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341438"/>
                        <a:ext cx="6105525" cy="3810000"/>
                      </a:xfrm>
                      <a:prstGeom prst="rect">
                        <a:avLst/>
                      </a:prstGeom>
                    </p:spPr>
                  </p:pic>
                </p:oleObj>
              </mc:Fallback>
            </mc:AlternateContent>
          </a:graphicData>
        </a:graphic>
      </p:graphicFrame>
      <p:graphicFrame>
        <p:nvGraphicFramePr>
          <p:cNvPr id="57347" name="Object 5"/>
          <p:cNvGraphicFramePr>
            <a:graphicFrameLocks noGrp="1" noChangeAspect="1"/>
          </p:cNvGraphicFramePr>
          <p:nvPr>
            <p:ph sz="half" idx="2"/>
          </p:nvPr>
        </p:nvGraphicFramePr>
        <p:xfrm>
          <a:off x="6659563" y="1341438"/>
          <a:ext cx="2146300" cy="3527425"/>
        </p:xfrm>
        <a:graphic>
          <a:graphicData uri="http://schemas.openxmlformats.org/presentationml/2006/ole">
            <mc:AlternateContent xmlns:mc="http://schemas.openxmlformats.org/markup-compatibility/2006">
              <mc:Choice xmlns:v="urn:schemas-microsoft-com:vml" Requires="v">
                <p:oleObj spid="_x0000_s57358" name="Chart" r:id="rId5" imgW="1828943" imgH="3095530" progId="Excel.Chart.8">
                  <p:embed/>
                </p:oleObj>
              </mc:Choice>
              <mc:Fallback>
                <p:oleObj name="Chart" r:id="rId5" imgW="1828943" imgH="3095530"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1341438"/>
                        <a:ext cx="2146300" cy="3527425"/>
                      </a:xfrm>
                      <a:prstGeom prst="rect">
                        <a:avLst/>
                      </a:prstGeom>
                    </p:spPr>
                  </p:pic>
                </p:oleObj>
              </mc:Fallback>
            </mc:AlternateContent>
          </a:graphicData>
        </a:graphic>
      </p:graphicFrame>
      <p:sp>
        <p:nvSpPr>
          <p:cNvPr id="57351" name="Text Box 7"/>
          <p:cNvSpPr txBox="1">
            <a:spLocks noChangeArrowheads="1"/>
          </p:cNvSpPr>
          <p:nvPr/>
        </p:nvSpPr>
        <p:spPr bwMode="auto">
          <a:xfrm>
            <a:off x="67325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57352" name="Text Box 8"/>
          <p:cNvSpPr txBox="1">
            <a:spLocks noChangeArrowheads="1"/>
          </p:cNvSpPr>
          <p:nvPr/>
        </p:nvSpPr>
        <p:spPr bwMode="auto">
          <a:xfrm>
            <a:off x="1187450" y="5876925"/>
            <a:ext cx="2233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57353" name="Text Box 7"/>
          <p:cNvSpPr txBox="1">
            <a:spLocks noChangeArrowheads="1"/>
          </p:cNvSpPr>
          <p:nvPr/>
        </p:nvSpPr>
        <p:spPr bwMode="auto">
          <a:xfrm>
            <a:off x="574675" y="5300663"/>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573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837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612A463-B117-4B16-9E38-FB5A973BB2C6}" type="slidenum">
              <a:rPr lang="lt-LT" altLang="lt-LT" sz="1000" b="0">
                <a:latin typeface="Arial" panose="020B0604020202020204" pitchFamily="34" charset="0"/>
              </a:rPr>
              <a:pPr eaLnBrk="1" hangingPunct="1"/>
              <a:t>118</a:t>
            </a:fld>
            <a:endParaRPr lang="lt-LT" altLang="lt-LT" sz="1000" b="0">
              <a:latin typeface="Arial" panose="020B0604020202020204" pitchFamily="34" charset="0"/>
            </a:endParaRPr>
          </a:p>
        </p:txBody>
      </p:sp>
      <p:sp>
        <p:nvSpPr>
          <p:cNvPr id="58374" name="Rectangle 2"/>
          <p:cNvSpPr>
            <a:spLocks noGrp="1" noChangeArrowheads="1"/>
          </p:cNvSpPr>
          <p:nvPr>
            <p:ph type="title"/>
          </p:nvPr>
        </p:nvSpPr>
        <p:spPr>
          <a:xfrm>
            <a:off x="468313" y="404813"/>
            <a:ext cx="8229600" cy="1143000"/>
          </a:xfrm>
        </p:spPr>
        <p:txBody>
          <a:bodyPr/>
          <a:lstStyle/>
          <a:p>
            <a:pPr algn="ctr" eaLnBrk="1" hangingPunct="1"/>
            <a:r>
              <a:rPr lang="en-US" altLang="lt-LT" smtClean="0"/>
              <a:t>Korupci</a:t>
            </a:r>
            <a:r>
              <a:rPr lang="lt-LT" altLang="lt-LT" smtClean="0"/>
              <a:t>jos paplitimas Krašto apsaugos ministerijos institucijose</a:t>
            </a:r>
            <a:endParaRPr lang="lt-LT" altLang="lt-LT" i="1" smtClean="0"/>
          </a:p>
        </p:txBody>
      </p:sp>
      <p:graphicFrame>
        <p:nvGraphicFramePr>
          <p:cNvPr id="58370" name="Object 5"/>
          <p:cNvGraphicFramePr>
            <a:graphicFrameLocks noGrp="1" noChangeAspect="1"/>
          </p:cNvGraphicFramePr>
          <p:nvPr>
            <p:ph sz="half" idx="2"/>
          </p:nvPr>
        </p:nvGraphicFramePr>
        <p:xfrm>
          <a:off x="6591300" y="1346200"/>
          <a:ext cx="2146300" cy="3522663"/>
        </p:xfrm>
        <a:graphic>
          <a:graphicData uri="http://schemas.openxmlformats.org/presentationml/2006/ole">
            <mc:AlternateContent xmlns:mc="http://schemas.openxmlformats.org/markup-compatibility/2006">
              <mc:Choice xmlns:v="urn:schemas-microsoft-com:vml" Requires="v">
                <p:oleObj spid="_x0000_s58381" name="Chart" r:id="rId3" imgW="1828943" imgH="3067240" progId="Excel.Chart.8">
                  <p:embed/>
                </p:oleObj>
              </mc:Choice>
              <mc:Fallback>
                <p:oleObj name="Chart" r:id="rId3" imgW="1828943" imgH="3067240"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300" y="1346200"/>
                        <a:ext cx="2146300" cy="3522663"/>
                      </a:xfrm>
                      <a:prstGeom prst="rect">
                        <a:avLst/>
                      </a:prstGeom>
                    </p:spPr>
                  </p:pic>
                </p:oleObj>
              </mc:Fallback>
            </mc:AlternateContent>
          </a:graphicData>
        </a:graphic>
      </p:graphicFrame>
      <p:sp>
        <p:nvSpPr>
          <p:cNvPr id="58375" name="Text Box 7"/>
          <p:cNvSpPr txBox="1">
            <a:spLocks noChangeArrowheads="1"/>
          </p:cNvSpPr>
          <p:nvPr/>
        </p:nvSpPr>
        <p:spPr bwMode="auto">
          <a:xfrm>
            <a:off x="6516688" y="10525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58376" name="Text Box 8"/>
          <p:cNvSpPr txBox="1">
            <a:spLocks noChangeArrowheads="1"/>
          </p:cNvSpPr>
          <p:nvPr/>
        </p:nvSpPr>
        <p:spPr bwMode="auto">
          <a:xfrm>
            <a:off x="971550" y="5876925"/>
            <a:ext cx="194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58377" name="Text Box 7"/>
          <p:cNvSpPr txBox="1">
            <a:spLocks noChangeArrowheads="1"/>
          </p:cNvSpPr>
          <p:nvPr/>
        </p:nvSpPr>
        <p:spPr bwMode="auto">
          <a:xfrm>
            <a:off x="574675" y="5300663"/>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583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58371" name="Object 3"/>
          <p:cNvGraphicFramePr>
            <a:graphicFrameLocks noGrp="1" noChangeAspect="1"/>
          </p:cNvGraphicFramePr>
          <p:nvPr/>
        </p:nvGraphicFramePr>
        <p:xfrm>
          <a:off x="395288" y="1341438"/>
          <a:ext cx="6105525" cy="3852862"/>
        </p:xfrm>
        <a:graphic>
          <a:graphicData uri="http://schemas.openxmlformats.org/presentationml/2006/ole">
            <mc:AlternateContent xmlns:mc="http://schemas.openxmlformats.org/markup-compatibility/2006">
              <mc:Choice xmlns:v="urn:schemas-microsoft-com:vml" Requires="v">
                <p:oleObj spid="_x0000_s58382" name="Chart" r:id="rId5" imgW="6105334" imgH="3810048" progId="Excel.Chart.8">
                  <p:embed/>
                </p:oleObj>
              </mc:Choice>
              <mc:Fallback>
                <p:oleObj name="Chart" r:id="rId5" imgW="6105334" imgH="381004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341438"/>
                        <a:ext cx="6105525" cy="3852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939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5946737-10D9-4025-8CE2-24B34B9C8F6C}" type="slidenum">
              <a:rPr lang="lt-LT" altLang="lt-LT" sz="1000" b="0">
                <a:latin typeface="Arial" panose="020B0604020202020204" pitchFamily="34" charset="0"/>
              </a:rPr>
              <a:pPr eaLnBrk="1" hangingPunct="1"/>
              <a:t>119</a:t>
            </a:fld>
            <a:endParaRPr lang="lt-LT" altLang="lt-LT" sz="1000" b="0">
              <a:latin typeface="Arial" panose="020B0604020202020204" pitchFamily="34" charset="0"/>
            </a:endParaRPr>
          </a:p>
        </p:txBody>
      </p:sp>
      <p:sp>
        <p:nvSpPr>
          <p:cNvPr id="59398" name="Rectangle 2"/>
          <p:cNvSpPr>
            <a:spLocks noGrp="1" noChangeArrowheads="1"/>
          </p:cNvSpPr>
          <p:nvPr>
            <p:ph type="title"/>
          </p:nvPr>
        </p:nvSpPr>
        <p:spPr>
          <a:xfrm>
            <a:off x="468313" y="404813"/>
            <a:ext cx="8229600" cy="1143000"/>
          </a:xfrm>
        </p:spPr>
        <p:txBody>
          <a:bodyPr/>
          <a:lstStyle/>
          <a:p>
            <a:pPr algn="ctr" eaLnBrk="1" hangingPunct="1"/>
            <a:r>
              <a:rPr lang="en-US" altLang="lt-LT" smtClean="0"/>
              <a:t>Korupci</a:t>
            </a:r>
            <a:r>
              <a:rPr lang="lt-LT" altLang="lt-LT" smtClean="0"/>
              <a:t>jos paplitimas savivaldybių institucijose</a:t>
            </a:r>
            <a:endParaRPr lang="lt-LT" altLang="lt-LT" i="1" smtClean="0"/>
          </a:p>
        </p:txBody>
      </p:sp>
      <p:graphicFrame>
        <p:nvGraphicFramePr>
          <p:cNvPr id="59394" name="Object 4"/>
          <p:cNvGraphicFramePr>
            <a:graphicFrameLocks noGrp="1" noChangeAspect="1"/>
          </p:cNvGraphicFramePr>
          <p:nvPr>
            <p:ph sz="half" idx="1"/>
          </p:nvPr>
        </p:nvGraphicFramePr>
        <p:xfrm>
          <a:off x="469900" y="1485900"/>
          <a:ext cx="6108700" cy="3733800"/>
        </p:xfrm>
        <a:graphic>
          <a:graphicData uri="http://schemas.openxmlformats.org/presentationml/2006/ole">
            <mc:AlternateContent xmlns:mc="http://schemas.openxmlformats.org/markup-compatibility/2006">
              <mc:Choice xmlns:v="urn:schemas-microsoft-com:vml" Requires="v">
                <p:oleObj spid="_x0000_s59405" name="Chart" r:id="rId3" imgW="6105334" imgH="3810048" progId="Excel.Chart.8">
                  <p:embed/>
                </p:oleObj>
              </mc:Choice>
              <mc:Fallback>
                <p:oleObj name="Chart" r:id="rId3" imgW="6105334" imgH="381004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485900"/>
                        <a:ext cx="6108700" cy="3733800"/>
                      </a:xfrm>
                      <a:prstGeom prst="rect">
                        <a:avLst/>
                      </a:prstGeom>
                    </p:spPr>
                  </p:pic>
                </p:oleObj>
              </mc:Fallback>
            </mc:AlternateContent>
          </a:graphicData>
        </a:graphic>
      </p:graphicFrame>
      <p:graphicFrame>
        <p:nvGraphicFramePr>
          <p:cNvPr id="59395" name="Object 5"/>
          <p:cNvGraphicFramePr>
            <a:graphicFrameLocks noGrp="1" noChangeAspect="1"/>
          </p:cNvGraphicFramePr>
          <p:nvPr>
            <p:ph sz="half" idx="2"/>
          </p:nvPr>
        </p:nvGraphicFramePr>
        <p:xfrm>
          <a:off x="6591300" y="1484313"/>
          <a:ext cx="2095500" cy="3595687"/>
        </p:xfrm>
        <a:graphic>
          <a:graphicData uri="http://schemas.openxmlformats.org/presentationml/2006/ole">
            <mc:AlternateContent xmlns:mc="http://schemas.openxmlformats.org/markup-compatibility/2006">
              <mc:Choice xmlns:v="urn:schemas-microsoft-com:vml" Requires="v">
                <p:oleObj spid="_x0000_s59406" name="Chart" r:id="rId5" imgW="1828943" imgH="3067240" progId="Excel.Chart.8">
                  <p:embed/>
                </p:oleObj>
              </mc:Choice>
              <mc:Fallback>
                <p:oleObj name="Chart" r:id="rId5" imgW="1828943" imgH="3067240"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300" y="1484313"/>
                        <a:ext cx="2095500" cy="3595687"/>
                      </a:xfrm>
                      <a:prstGeom prst="rect">
                        <a:avLst/>
                      </a:prstGeom>
                    </p:spPr>
                  </p:pic>
                </p:oleObj>
              </mc:Fallback>
            </mc:AlternateContent>
          </a:graphicData>
        </a:graphic>
      </p:graphicFrame>
      <p:sp>
        <p:nvSpPr>
          <p:cNvPr id="59399" name="Text Box 7"/>
          <p:cNvSpPr txBox="1">
            <a:spLocks noChangeArrowheads="1"/>
          </p:cNvSpPr>
          <p:nvPr/>
        </p:nvSpPr>
        <p:spPr bwMode="auto">
          <a:xfrm>
            <a:off x="6588125" y="11969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59400" name="Text Box 8"/>
          <p:cNvSpPr txBox="1">
            <a:spLocks noChangeArrowheads="1"/>
          </p:cNvSpPr>
          <p:nvPr/>
        </p:nvSpPr>
        <p:spPr bwMode="auto">
          <a:xfrm>
            <a:off x="1116013" y="5805488"/>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59401" name="Text Box 7"/>
          <p:cNvSpPr txBox="1">
            <a:spLocks noChangeArrowheads="1"/>
          </p:cNvSpPr>
          <p:nvPr/>
        </p:nvSpPr>
        <p:spPr bwMode="auto">
          <a:xfrm>
            <a:off x="574675" y="5300663"/>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594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7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4B38314-8470-4A92-95D8-A83BE2ADD16C}" type="slidenum">
              <a:rPr lang="lt-LT" altLang="lt-LT" sz="1000" b="0">
                <a:latin typeface="Arial" panose="020B0604020202020204" pitchFamily="34" charset="0"/>
              </a:rPr>
              <a:pPr eaLnBrk="1" hangingPunct="1"/>
              <a:t>12</a:t>
            </a:fld>
            <a:endParaRPr lang="lt-LT" altLang="lt-LT" sz="1000" b="0">
              <a:latin typeface="Arial" panose="020B0604020202020204" pitchFamily="34" charset="0"/>
            </a:endParaRPr>
          </a:p>
        </p:txBody>
      </p:sp>
      <p:graphicFrame>
        <p:nvGraphicFramePr>
          <p:cNvPr id="3074" name="Object 7"/>
          <p:cNvGraphicFramePr>
            <a:graphicFrameLocks noChangeAspect="1"/>
          </p:cNvGraphicFramePr>
          <p:nvPr/>
        </p:nvGraphicFramePr>
        <p:xfrm>
          <a:off x="250825" y="908050"/>
          <a:ext cx="4889500" cy="2159000"/>
        </p:xfrm>
        <a:graphic>
          <a:graphicData uri="http://schemas.openxmlformats.org/presentationml/2006/ole">
            <mc:AlternateContent xmlns:mc="http://schemas.openxmlformats.org/markup-compatibility/2006">
              <mc:Choice xmlns:v="urn:schemas-microsoft-com:vml" Requires="v">
                <p:oleObj spid="_x0000_s3093" name="Chart" r:id="rId3" imgW="4886325" imgH="2161984" progId="Excel.Chart.8">
                  <p:embed/>
                </p:oleObj>
              </mc:Choice>
              <mc:Fallback>
                <p:oleObj name="Chart" r:id="rId3" imgW="4886325" imgH="2161984" progId="Excel.Char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908050"/>
                        <a:ext cx="48895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Text Box 12"/>
          <p:cNvSpPr txBox="1">
            <a:spLocks noChangeArrowheads="1"/>
          </p:cNvSpPr>
          <p:nvPr/>
        </p:nvSpPr>
        <p:spPr bwMode="auto">
          <a:xfrm>
            <a:off x="5292725" y="765175"/>
            <a:ext cx="266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Išsimokslinimas</a:t>
            </a:r>
            <a:endParaRPr lang="lt-LT" altLang="lt-LT" sz="1400"/>
          </a:p>
        </p:txBody>
      </p:sp>
      <p:sp>
        <p:nvSpPr>
          <p:cNvPr id="3081" name="Text Box 5"/>
          <p:cNvSpPr txBox="1">
            <a:spLocks noChangeArrowheads="1"/>
          </p:cNvSpPr>
          <p:nvPr/>
        </p:nvSpPr>
        <p:spPr bwMode="auto">
          <a:xfrm>
            <a:off x="900113" y="594995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a:t>
            </a:r>
            <a:r>
              <a:rPr lang="en-US" altLang="lt-LT" sz="1800" i="1">
                <a:latin typeface="Times New Roman" panose="02020603050405020304" pitchFamily="18" charset="0"/>
              </a:rPr>
              <a:t>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graphicFrame>
        <p:nvGraphicFramePr>
          <p:cNvPr id="3075" name="Object 4"/>
          <p:cNvGraphicFramePr>
            <a:graphicFrameLocks noChangeAspect="1"/>
          </p:cNvGraphicFramePr>
          <p:nvPr/>
        </p:nvGraphicFramePr>
        <p:xfrm>
          <a:off x="5003800" y="765175"/>
          <a:ext cx="3670300" cy="2159000"/>
        </p:xfrm>
        <a:graphic>
          <a:graphicData uri="http://schemas.openxmlformats.org/presentationml/2006/ole">
            <mc:AlternateContent xmlns:mc="http://schemas.openxmlformats.org/markup-compatibility/2006">
              <mc:Choice xmlns:v="urn:schemas-microsoft-com:vml" Requires="v">
                <p:oleObj spid="_x0000_s3094" name="Chart" r:id="rId5" imgW="3667316" imgH="2161984" progId="Excel.Chart.8">
                  <p:embed/>
                </p:oleObj>
              </mc:Choice>
              <mc:Fallback>
                <p:oleObj name="Chart" r:id="rId5" imgW="3667316" imgH="2161984"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765175"/>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Text Box 8"/>
          <p:cNvSpPr txBox="1">
            <a:spLocks noChangeArrowheads="1"/>
          </p:cNvSpPr>
          <p:nvPr/>
        </p:nvSpPr>
        <p:spPr bwMode="auto">
          <a:xfrm>
            <a:off x="971550" y="836613"/>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Amžius</a:t>
            </a:r>
          </a:p>
        </p:txBody>
      </p:sp>
      <p:sp>
        <p:nvSpPr>
          <p:cNvPr id="3083" name="Text Box 12"/>
          <p:cNvSpPr txBox="1">
            <a:spLocks noChangeArrowheads="1"/>
          </p:cNvSpPr>
          <p:nvPr/>
        </p:nvSpPr>
        <p:spPr bwMode="auto">
          <a:xfrm>
            <a:off x="5292725" y="26368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Apskritis</a:t>
            </a:r>
            <a:endParaRPr lang="lt-LT" altLang="lt-LT" sz="1400"/>
          </a:p>
        </p:txBody>
      </p:sp>
      <p:graphicFrame>
        <p:nvGraphicFramePr>
          <p:cNvPr id="3076" name="Object 10"/>
          <p:cNvGraphicFramePr>
            <a:graphicFrameLocks noChangeAspect="1"/>
          </p:cNvGraphicFramePr>
          <p:nvPr/>
        </p:nvGraphicFramePr>
        <p:xfrm>
          <a:off x="4279900" y="2870200"/>
          <a:ext cx="4279900" cy="2819400"/>
        </p:xfrm>
        <a:graphic>
          <a:graphicData uri="http://schemas.openxmlformats.org/presentationml/2006/ole">
            <mc:AlternateContent xmlns:mc="http://schemas.openxmlformats.org/markup-compatibility/2006">
              <mc:Choice xmlns:v="urn:schemas-microsoft-com:vml" Requires="v">
                <p:oleObj spid="_x0000_s3095" name="Chart" r:id="rId7" imgW="4276820" imgH="2819495" progId="Excel.Chart.8">
                  <p:embed/>
                </p:oleObj>
              </mc:Choice>
              <mc:Fallback>
                <p:oleObj name="Chart" r:id="rId7" imgW="4276820" imgH="2819495" progId="Excel.Chart.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9900" y="2870200"/>
                        <a:ext cx="427990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12"/>
          <p:cNvGraphicFramePr>
            <a:graphicFrameLocks noChangeAspect="1"/>
          </p:cNvGraphicFramePr>
          <p:nvPr/>
        </p:nvGraphicFramePr>
        <p:xfrm>
          <a:off x="609600" y="3073400"/>
          <a:ext cx="3670300" cy="2159000"/>
        </p:xfrm>
        <a:graphic>
          <a:graphicData uri="http://schemas.openxmlformats.org/presentationml/2006/ole">
            <mc:AlternateContent xmlns:mc="http://schemas.openxmlformats.org/markup-compatibility/2006">
              <mc:Choice xmlns:v="urn:schemas-microsoft-com:vml" Requires="v">
                <p:oleObj spid="_x0000_s3096" name="Chart" r:id="rId9" imgW="3667316" imgH="2161984" progId="Excel.Chart.8">
                  <p:embed/>
                </p:oleObj>
              </mc:Choice>
              <mc:Fallback>
                <p:oleObj name="Chart" r:id="rId9" imgW="3667316" imgH="2161984" progId="Excel.Chart.8">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073400"/>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4" name="Text Box 12"/>
          <p:cNvSpPr txBox="1">
            <a:spLocks noChangeArrowheads="1"/>
          </p:cNvSpPr>
          <p:nvPr/>
        </p:nvSpPr>
        <p:spPr bwMode="auto">
          <a:xfrm>
            <a:off x="1042988" y="2997200"/>
            <a:ext cx="266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Miestas</a:t>
            </a:r>
            <a:endParaRPr lang="lt-LT" altLang="lt-LT" sz="1400"/>
          </a:p>
        </p:txBody>
      </p:sp>
      <p:sp>
        <p:nvSpPr>
          <p:cNvPr id="3085" name="TextBox 8"/>
          <p:cNvSpPr txBox="1">
            <a:spLocks noChangeArrowheads="1"/>
          </p:cNvSpPr>
          <p:nvPr/>
        </p:nvSpPr>
        <p:spPr bwMode="auto">
          <a:xfrm>
            <a:off x="611188" y="5157788"/>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a:latin typeface="Arial" panose="020B0604020202020204" pitchFamily="34" charset="0"/>
                <a:cs typeface="Arial" panose="020B0604020202020204" pitchFamily="34" charset="0"/>
              </a:rPr>
              <a:t>Atsakymai: “Labai rimta problema”</a:t>
            </a:r>
          </a:p>
        </p:txBody>
      </p:sp>
      <p:sp>
        <p:nvSpPr>
          <p:cNvPr id="3086" name="Text Box 7"/>
          <p:cNvSpPr txBox="1">
            <a:spLocks noChangeArrowheads="1"/>
          </p:cNvSpPr>
          <p:nvPr/>
        </p:nvSpPr>
        <p:spPr bwMode="auto">
          <a:xfrm>
            <a:off x="323850" y="551656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 Pradedant mūsų pokalbį aš Jums perskaitysiu keletą probleminių reiškinių, o Jūs pasakykite, kiek rimta Jūs laikote kiekvieną iš šių problemų šiuo metu Lietuvoje? </a:t>
            </a:r>
          </a:p>
        </p:txBody>
      </p:sp>
      <p:sp>
        <p:nvSpPr>
          <p:cNvPr id="3087" name="Rectangle 2"/>
          <p:cNvSpPr>
            <a:spLocks noGrp="1" noChangeArrowheads="1"/>
          </p:cNvSpPr>
          <p:nvPr>
            <p:ph type="title"/>
          </p:nvPr>
        </p:nvSpPr>
        <p:spPr>
          <a:xfrm>
            <a:off x="0" y="0"/>
            <a:ext cx="8229600" cy="836613"/>
          </a:xfrm>
        </p:spPr>
        <p:txBody>
          <a:bodyPr/>
          <a:lstStyle/>
          <a:p>
            <a:pPr algn="ctr"/>
            <a:r>
              <a:rPr lang="lt-LT" altLang="lt-LT" smtClean="0"/>
              <a:t>Korupcija </a:t>
            </a:r>
            <a:r>
              <a:rPr lang="lt-LT" altLang="lt-LT" sz="2000" smtClean="0"/>
              <a:t>“labai rimta problema socialinėse</a:t>
            </a:r>
            <a:br>
              <a:rPr lang="lt-LT" altLang="lt-LT" sz="2000" smtClean="0"/>
            </a:br>
            <a:r>
              <a:rPr lang="lt-LT" altLang="lt-LT" sz="2000" smtClean="0"/>
              <a:t> demografinėse grupėse</a:t>
            </a:r>
          </a:p>
        </p:txBody>
      </p:sp>
      <p:sp>
        <p:nvSpPr>
          <p:cNvPr id="30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04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155439D-0B8D-412D-8B79-932CB1D07B7D}" type="slidenum">
              <a:rPr lang="lt-LT" altLang="lt-LT" sz="1000" b="0">
                <a:latin typeface="Arial" panose="020B0604020202020204" pitchFamily="34" charset="0"/>
              </a:rPr>
              <a:pPr eaLnBrk="1" hangingPunct="1"/>
              <a:t>120</a:t>
            </a:fld>
            <a:endParaRPr lang="lt-LT" altLang="lt-LT" sz="1000" b="0">
              <a:latin typeface="Arial" panose="020B0604020202020204" pitchFamily="34" charset="0"/>
            </a:endParaRPr>
          </a:p>
        </p:txBody>
      </p:sp>
      <p:sp>
        <p:nvSpPr>
          <p:cNvPr id="60422" name="Rectangle 2"/>
          <p:cNvSpPr>
            <a:spLocks noGrp="1" noChangeArrowheads="1"/>
          </p:cNvSpPr>
          <p:nvPr>
            <p:ph type="title"/>
          </p:nvPr>
        </p:nvSpPr>
        <p:spPr>
          <a:xfrm>
            <a:off x="457200" y="476250"/>
            <a:ext cx="8229600" cy="649288"/>
          </a:xfrm>
        </p:spPr>
        <p:txBody>
          <a:bodyPr/>
          <a:lstStyle/>
          <a:p>
            <a:pPr algn="ctr" eaLnBrk="1" hangingPunct="1"/>
            <a:r>
              <a:rPr lang="en-US" altLang="lt-LT" smtClean="0"/>
              <a:t>Korupci</a:t>
            </a:r>
            <a:r>
              <a:rPr lang="lt-LT" altLang="lt-LT" smtClean="0"/>
              <a:t>jos paplitimas Socialinės apsaugos ir darbo </a:t>
            </a:r>
            <a:r>
              <a:rPr lang="en-US" altLang="lt-LT" smtClean="0"/>
              <a:t>ministerijos</a:t>
            </a:r>
            <a:r>
              <a:rPr lang="lt-LT" altLang="lt-LT" smtClean="0"/>
              <a:t> institucijose</a:t>
            </a:r>
            <a:endParaRPr lang="lt-LT" altLang="lt-LT" i="1" smtClean="0"/>
          </a:p>
        </p:txBody>
      </p:sp>
      <p:graphicFrame>
        <p:nvGraphicFramePr>
          <p:cNvPr id="60418" name="Object 4"/>
          <p:cNvGraphicFramePr>
            <a:graphicFrameLocks noGrp="1" noChangeAspect="1"/>
          </p:cNvGraphicFramePr>
          <p:nvPr>
            <p:ph sz="half" idx="1"/>
          </p:nvPr>
        </p:nvGraphicFramePr>
        <p:xfrm>
          <a:off x="257175" y="1231900"/>
          <a:ext cx="6100763" cy="4140200"/>
        </p:xfrm>
        <a:graphic>
          <a:graphicData uri="http://schemas.openxmlformats.org/presentationml/2006/ole">
            <mc:AlternateContent xmlns:mc="http://schemas.openxmlformats.org/markup-compatibility/2006">
              <mc:Choice xmlns:v="urn:schemas-microsoft-com:vml" Requires="v">
                <p:oleObj spid="_x0000_s60429" name="Chart" r:id="rId3" imgW="6105334" imgH="4143518" progId="Excel.Chart.8">
                  <p:embed/>
                </p:oleObj>
              </mc:Choice>
              <mc:Fallback>
                <p:oleObj name="Chart" r:id="rId3" imgW="6105334" imgH="414351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231900"/>
                        <a:ext cx="6100763" cy="4140200"/>
                      </a:xfrm>
                      <a:prstGeom prst="rect">
                        <a:avLst/>
                      </a:prstGeom>
                    </p:spPr>
                  </p:pic>
                </p:oleObj>
              </mc:Fallback>
            </mc:AlternateContent>
          </a:graphicData>
        </a:graphic>
      </p:graphicFrame>
      <p:graphicFrame>
        <p:nvGraphicFramePr>
          <p:cNvPr id="60419" name="Object 5"/>
          <p:cNvGraphicFramePr>
            <a:graphicFrameLocks noGrp="1" noChangeAspect="1"/>
          </p:cNvGraphicFramePr>
          <p:nvPr>
            <p:ph sz="half" idx="2"/>
          </p:nvPr>
        </p:nvGraphicFramePr>
        <p:xfrm>
          <a:off x="6438900" y="1268413"/>
          <a:ext cx="2451100" cy="3735387"/>
        </p:xfrm>
        <a:graphic>
          <a:graphicData uri="http://schemas.openxmlformats.org/presentationml/2006/ole">
            <mc:AlternateContent xmlns:mc="http://schemas.openxmlformats.org/markup-compatibility/2006">
              <mc:Choice xmlns:v="urn:schemas-microsoft-com:vml" Requires="v">
                <p:oleObj spid="_x0000_s60430" name="Chart" r:id="rId5" imgW="2438448" imgH="3714893" progId="Excel.Chart.8">
                  <p:embed/>
                </p:oleObj>
              </mc:Choice>
              <mc:Fallback>
                <p:oleObj name="Chart" r:id="rId5" imgW="2438448" imgH="3714893"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268413"/>
                        <a:ext cx="2451100" cy="3735387"/>
                      </a:xfrm>
                      <a:prstGeom prst="rect">
                        <a:avLst/>
                      </a:prstGeom>
                    </p:spPr>
                  </p:pic>
                </p:oleObj>
              </mc:Fallback>
            </mc:AlternateContent>
          </a:graphicData>
        </a:graphic>
      </p:graphicFrame>
      <p:sp>
        <p:nvSpPr>
          <p:cNvPr id="60423" name="Text Box 7"/>
          <p:cNvSpPr txBox="1">
            <a:spLocks noChangeArrowheads="1"/>
          </p:cNvSpPr>
          <p:nvPr/>
        </p:nvSpPr>
        <p:spPr bwMode="auto">
          <a:xfrm>
            <a:off x="971550" y="5876925"/>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60424" name="Text Box 8"/>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60425" name="Text Box 7"/>
          <p:cNvSpPr txBox="1">
            <a:spLocks noChangeArrowheads="1"/>
          </p:cNvSpPr>
          <p:nvPr/>
        </p:nvSpPr>
        <p:spPr bwMode="auto">
          <a:xfrm>
            <a:off x="611188" y="5373688"/>
            <a:ext cx="83899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604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144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EB86C3A-92BC-4D6F-918B-773A320E9FA7}" type="slidenum">
              <a:rPr lang="lt-LT" altLang="lt-LT" sz="1000" b="0">
                <a:latin typeface="Arial" panose="020B0604020202020204" pitchFamily="34" charset="0"/>
              </a:rPr>
              <a:pPr eaLnBrk="1" hangingPunct="1"/>
              <a:t>121</a:t>
            </a:fld>
            <a:endParaRPr lang="lt-LT" altLang="lt-LT" sz="1000" b="0">
              <a:latin typeface="Arial" panose="020B0604020202020204" pitchFamily="34" charset="0"/>
            </a:endParaRPr>
          </a:p>
        </p:txBody>
      </p:sp>
      <p:sp>
        <p:nvSpPr>
          <p:cNvPr id="61446"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Kultūros ministerijos institucijose</a:t>
            </a:r>
            <a:endParaRPr lang="lt-LT" altLang="lt-LT" i="1" smtClean="0"/>
          </a:p>
        </p:txBody>
      </p:sp>
      <p:graphicFrame>
        <p:nvGraphicFramePr>
          <p:cNvPr id="61442" name="Object 4"/>
          <p:cNvGraphicFramePr>
            <a:graphicFrameLocks noGrp="1" noChangeAspect="1"/>
          </p:cNvGraphicFramePr>
          <p:nvPr>
            <p:ph sz="half" idx="1"/>
          </p:nvPr>
        </p:nvGraphicFramePr>
        <p:xfrm>
          <a:off x="331788" y="1270000"/>
          <a:ext cx="6105525" cy="3810000"/>
        </p:xfrm>
        <a:graphic>
          <a:graphicData uri="http://schemas.openxmlformats.org/presentationml/2006/ole">
            <mc:AlternateContent xmlns:mc="http://schemas.openxmlformats.org/markup-compatibility/2006">
              <mc:Choice xmlns:v="urn:schemas-microsoft-com:vml" Requires="v">
                <p:oleObj spid="_x0000_s61453" name="Chart" r:id="rId3" imgW="6105334" imgH="3810048" progId="Excel.Chart.8">
                  <p:embed/>
                </p:oleObj>
              </mc:Choice>
              <mc:Fallback>
                <p:oleObj name="Chart" r:id="rId3" imgW="6105334" imgH="381004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1270000"/>
                        <a:ext cx="6105525" cy="3810000"/>
                      </a:xfrm>
                      <a:prstGeom prst="rect">
                        <a:avLst/>
                      </a:prstGeom>
                    </p:spPr>
                  </p:pic>
                </p:oleObj>
              </mc:Fallback>
            </mc:AlternateContent>
          </a:graphicData>
        </a:graphic>
      </p:graphicFrame>
      <p:graphicFrame>
        <p:nvGraphicFramePr>
          <p:cNvPr id="61443" name="Object 8"/>
          <p:cNvGraphicFramePr>
            <a:graphicFrameLocks noGrp="1" noChangeAspect="1"/>
          </p:cNvGraphicFramePr>
          <p:nvPr>
            <p:ph sz="half" idx="2"/>
          </p:nvPr>
        </p:nvGraphicFramePr>
        <p:xfrm>
          <a:off x="6372225" y="1268413"/>
          <a:ext cx="1841500" cy="4032250"/>
        </p:xfrm>
        <a:graphic>
          <a:graphicData uri="http://schemas.openxmlformats.org/presentationml/2006/ole">
            <mc:AlternateContent xmlns:mc="http://schemas.openxmlformats.org/markup-compatibility/2006">
              <mc:Choice xmlns:v="urn:schemas-microsoft-com:vml" Requires="v">
                <p:oleObj spid="_x0000_s61454" name="Chart" r:id="rId5" imgW="1828943" imgH="4353116" progId="Excel.Chart.8">
                  <p:embed/>
                </p:oleObj>
              </mc:Choice>
              <mc:Fallback>
                <p:oleObj name="Chart" r:id="rId5" imgW="1828943" imgH="4353116" progId="Excel.Chart.8">
                  <p:embed/>
                  <p:pic>
                    <p:nvPicPr>
                      <p:cNvPr id="0" name="Object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1268413"/>
                        <a:ext cx="1841500" cy="4032250"/>
                      </a:xfrm>
                      <a:prstGeom prst="rect">
                        <a:avLst/>
                      </a:prstGeom>
                    </p:spPr>
                  </p:pic>
                </p:oleObj>
              </mc:Fallback>
            </mc:AlternateContent>
          </a:graphicData>
        </a:graphic>
      </p:graphicFrame>
      <p:sp>
        <p:nvSpPr>
          <p:cNvPr id="61447" name="Text Box 9"/>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61448" name="Text Box 10"/>
          <p:cNvSpPr txBox="1">
            <a:spLocks noChangeArrowheads="1"/>
          </p:cNvSpPr>
          <p:nvPr/>
        </p:nvSpPr>
        <p:spPr bwMode="auto">
          <a:xfrm>
            <a:off x="827088" y="580548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61449" name="Text Box 7"/>
          <p:cNvSpPr txBox="1">
            <a:spLocks noChangeArrowheads="1"/>
          </p:cNvSpPr>
          <p:nvPr/>
        </p:nvSpPr>
        <p:spPr bwMode="auto">
          <a:xfrm>
            <a:off x="574675" y="5300663"/>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614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246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98ACB52-0EE6-4AD3-9A55-0664C62B4177}" type="slidenum">
              <a:rPr lang="lt-LT" altLang="lt-LT" sz="1000" b="0">
                <a:latin typeface="Arial" panose="020B0604020202020204" pitchFamily="34" charset="0"/>
              </a:rPr>
              <a:pPr eaLnBrk="1" hangingPunct="1"/>
              <a:t>122</a:t>
            </a:fld>
            <a:endParaRPr lang="lt-LT" altLang="lt-LT" sz="1000" b="0">
              <a:latin typeface="Arial" panose="020B0604020202020204" pitchFamily="34" charset="0"/>
            </a:endParaRPr>
          </a:p>
        </p:txBody>
      </p:sp>
      <p:graphicFrame>
        <p:nvGraphicFramePr>
          <p:cNvPr id="62466" name="Object 3"/>
          <p:cNvGraphicFramePr>
            <a:graphicFrameLocks noGrp="1" noChangeAspect="1"/>
          </p:cNvGraphicFramePr>
          <p:nvPr>
            <p:ph sz="half" idx="1"/>
          </p:nvPr>
        </p:nvGraphicFramePr>
        <p:xfrm>
          <a:off x="333375" y="1346200"/>
          <a:ext cx="6100763" cy="4140200"/>
        </p:xfrm>
        <a:graphic>
          <a:graphicData uri="http://schemas.openxmlformats.org/presentationml/2006/ole">
            <mc:AlternateContent xmlns:mc="http://schemas.openxmlformats.org/markup-compatibility/2006">
              <mc:Choice xmlns:v="urn:schemas-microsoft-com:vml" Requires="v">
                <p:oleObj spid="_x0000_s62477" name="Chart" r:id="rId3" imgW="6105334" imgH="4143518" progId="Excel.Chart.8">
                  <p:embed/>
                </p:oleObj>
              </mc:Choice>
              <mc:Fallback>
                <p:oleObj name="Chart" r:id="rId3" imgW="6105334" imgH="414351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346200"/>
                        <a:ext cx="6100763" cy="4140200"/>
                      </a:xfrm>
                      <a:prstGeom prst="rect">
                        <a:avLst/>
                      </a:prstGeom>
                    </p:spPr>
                  </p:pic>
                </p:oleObj>
              </mc:Fallback>
            </mc:AlternateContent>
          </a:graphicData>
        </a:graphic>
      </p:graphicFrame>
      <p:sp>
        <p:nvSpPr>
          <p:cNvPr id="62470"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Susisiekimo ministerijos institucijose</a:t>
            </a:r>
            <a:endParaRPr lang="lt-LT" altLang="lt-LT" i="1" smtClean="0"/>
          </a:p>
        </p:txBody>
      </p:sp>
      <p:graphicFrame>
        <p:nvGraphicFramePr>
          <p:cNvPr id="62467" name="Object 5"/>
          <p:cNvGraphicFramePr>
            <a:graphicFrameLocks noGrp="1" noChangeAspect="1"/>
          </p:cNvGraphicFramePr>
          <p:nvPr>
            <p:ph sz="half" idx="2"/>
          </p:nvPr>
        </p:nvGraphicFramePr>
        <p:xfrm>
          <a:off x="6515100" y="1379538"/>
          <a:ext cx="1841500" cy="3705225"/>
        </p:xfrm>
        <a:graphic>
          <a:graphicData uri="http://schemas.openxmlformats.org/presentationml/2006/ole">
            <mc:AlternateContent xmlns:mc="http://schemas.openxmlformats.org/markup-compatibility/2006">
              <mc:Choice xmlns:v="urn:schemas-microsoft-com:vml" Requires="v">
                <p:oleObj spid="_x0000_s62478" name="Chart" r:id="rId5" imgW="1828943" imgH="3552873" progId="Excel.Chart.8">
                  <p:embed/>
                </p:oleObj>
              </mc:Choice>
              <mc:Fallback>
                <p:oleObj name="Chart" r:id="rId5" imgW="1828943" imgH="3552873"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1379538"/>
                        <a:ext cx="1841500" cy="3705225"/>
                      </a:xfrm>
                      <a:prstGeom prst="rect">
                        <a:avLst/>
                      </a:prstGeom>
                    </p:spPr>
                  </p:pic>
                </p:oleObj>
              </mc:Fallback>
            </mc:AlternateContent>
          </a:graphicData>
        </a:graphic>
      </p:graphicFrame>
      <p:sp>
        <p:nvSpPr>
          <p:cNvPr id="62471" name="Text Box 7"/>
          <p:cNvSpPr txBox="1">
            <a:spLocks noChangeArrowheads="1"/>
          </p:cNvSpPr>
          <p:nvPr/>
        </p:nvSpPr>
        <p:spPr bwMode="auto">
          <a:xfrm>
            <a:off x="6732588" y="10525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62472" name="Text Box 8"/>
          <p:cNvSpPr txBox="1">
            <a:spLocks noChangeArrowheads="1"/>
          </p:cNvSpPr>
          <p:nvPr/>
        </p:nvSpPr>
        <p:spPr bwMode="auto">
          <a:xfrm>
            <a:off x="971550" y="5876925"/>
            <a:ext cx="201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62473" name="Text Box 7"/>
          <p:cNvSpPr txBox="1">
            <a:spLocks noChangeArrowheads="1"/>
          </p:cNvSpPr>
          <p:nvPr/>
        </p:nvSpPr>
        <p:spPr bwMode="auto">
          <a:xfrm>
            <a:off x="539750" y="5373688"/>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624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349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13F7F91-6806-4D45-8169-804B646031EE}" type="slidenum">
              <a:rPr lang="lt-LT" altLang="lt-LT" sz="1000" b="0">
                <a:latin typeface="Arial" panose="020B0604020202020204" pitchFamily="34" charset="0"/>
              </a:rPr>
              <a:pPr eaLnBrk="1" hangingPunct="1"/>
              <a:t>123</a:t>
            </a:fld>
            <a:endParaRPr lang="lt-LT" altLang="lt-LT" sz="1000" b="0">
              <a:latin typeface="Arial" panose="020B0604020202020204" pitchFamily="34" charset="0"/>
            </a:endParaRPr>
          </a:p>
        </p:txBody>
      </p:sp>
      <p:graphicFrame>
        <p:nvGraphicFramePr>
          <p:cNvPr id="63490" name="Object 3"/>
          <p:cNvGraphicFramePr>
            <a:graphicFrameLocks noGrp="1" noChangeAspect="1"/>
          </p:cNvGraphicFramePr>
          <p:nvPr>
            <p:ph sz="half" idx="1"/>
          </p:nvPr>
        </p:nvGraphicFramePr>
        <p:xfrm>
          <a:off x="333375" y="1346200"/>
          <a:ext cx="6100763" cy="4140200"/>
        </p:xfrm>
        <a:graphic>
          <a:graphicData uri="http://schemas.openxmlformats.org/presentationml/2006/ole">
            <mc:AlternateContent xmlns:mc="http://schemas.openxmlformats.org/markup-compatibility/2006">
              <mc:Choice xmlns:v="urn:schemas-microsoft-com:vml" Requires="v">
                <p:oleObj spid="_x0000_s63501" name="Chart" r:id="rId3" imgW="6105334" imgH="4143518" progId="Excel.Chart.8">
                  <p:embed/>
                </p:oleObj>
              </mc:Choice>
              <mc:Fallback>
                <p:oleObj name="Chart" r:id="rId3" imgW="6105334" imgH="414351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346200"/>
                        <a:ext cx="6100763" cy="4140200"/>
                      </a:xfrm>
                      <a:prstGeom prst="rect">
                        <a:avLst/>
                      </a:prstGeom>
                    </p:spPr>
                  </p:pic>
                </p:oleObj>
              </mc:Fallback>
            </mc:AlternateContent>
          </a:graphicData>
        </a:graphic>
      </p:graphicFrame>
      <p:sp>
        <p:nvSpPr>
          <p:cNvPr id="63494"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Susisiekimo ministerijos</a:t>
            </a:r>
            <a:br>
              <a:rPr lang="lt-LT" altLang="lt-LT" smtClean="0"/>
            </a:br>
            <a:r>
              <a:rPr lang="lt-LT" altLang="lt-LT" smtClean="0"/>
              <a:t> institucijose </a:t>
            </a:r>
            <a:r>
              <a:rPr lang="lt-LT" altLang="lt-LT" i="1" smtClean="0"/>
              <a:t>(tęsinys)</a:t>
            </a:r>
          </a:p>
        </p:txBody>
      </p:sp>
      <p:graphicFrame>
        <p:nvGraphicFramePr>
          <p:cNvPr id="63491" name="Object 5"/>
          <p:cNvGraphicFramePr>
            <a:graphicFrameLocks noGrp="1" noChangeAspect="1"/>
          </p:cNvGraphicFramePr>
          <p:nvPr>
            <p:ph sz="half" idx="2"/>
          </p:nvPr>
        </p:nvGraphicFramePr>
        <p:xfrm>
          <a:off x="6732588" y="1346200"/>
          <a:ext cx="2003425" cy="3810000"/>
        </p:xfrm>
        <a:graphic>
          <a:graphicData uri="http://schemas.openxmlformats.org/presentationml/2006/ole">
            <mc:AlternateContent xmlns:mc="http://schemas.openxmlformats.org/markup-compatibility/2006">
              <mc:Choice xmlns:v="urn:schemas-microsoft-com:vml" Requires="v">
                <p:oleObj spid="_x0000_s63502" name="Chart" r:id="rId5" imgW="1952816" imgH="3714893" progId="Excel.Chart.8">
                  <p:embed/>
                </p:oleObj>
              </mc:Choice>
              <mc:Fallback>
                <p:oleObj name="Chart" r:id="rId5" imgW="1952816" imgH="3714893"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1346200"/>
                        <a:ext cx="2003425" cy="3810000"/>
                      </a:xfrm>
                      <a:prstGeom prst="rect">
                        <a:avLst/>
                      </a:prstGeom>
                    </p:spPr>
                  </p:pic>
                </p:oleObj>
              </mc:Fallback>
            </mc:AlternateContent>
          </a:graphicData>
        </a:graphic>
      </p:graphicFrame>
      <p:sp>
        <p:nvSpPr>
          <p:cNvPr id="63495" name="Text Box 7"/>
          <p:cNvSpPr txBox="1">
            <a:spLocks noChangeArrowheads="1"/>
          </p:cNvSpPr>
          <p:nvPr/>
        </p:nvSpPr>
        <p:spPr bwMode="auto">
          <a:xfrm>
            <a:off x="6732588" y="10525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63496" name="Text Box 8"/>
          <p:cNvSpPr txBox="1">
            <a:spLocks noChangeArrowheads="1"/>
          </p:cNvSpPr>
          <p:nvPr/>
        </p:nvSpPr>
        <p:spPr bwMode="auto">
          <a:xfrm>
            <a:off x="971550" y="5876925"/>
            <a:ext cx="201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63497" name="Text Box 7"/>
          <p:cNvSpPr txBox="1">
            <a:spLocks noChangeArrowheads="1"/>
          </p:cNvSpPr>
          <p:nvPr/>
        </p:nvSpPr>
        <p:spPr bwMode="auto">
          <a:xfrm>
            <a:off x="611188" y="5445125"/>
            <a:ext cx="83899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634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451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632EADF-5139-4554-926F-F3BD00942A93}" type="slidenum">
              <a:rPr lang="lt-LT" altLang="lt-LT" sz="1000" b="0">
                <a:latin typeface="Arial" panose="020B0604020202020204" pitchFamily="34" charset="0"/>
              </a:rPr>
              <a:pPr eaLnBrk="1" hangingPunct="1"/>
              <a:t>124</a:t>
            </a:fld>
            <a:endParaRPr lang="lt-LT" altLang="lt-LT" sz="1000" b="0">
              <a:latin typeface="Arial" panose="020B0604020202020204" pitchFamily="34" charset="0"/>
            </a:endParaRPr>
          </a:p>
        </p:txBody>
      </p:sp>
      <p:sp>
        <p:nvSpPr>
          <p:cNvPr id="64518"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Sveikatos apsaugos ministerijos institucijose </a:t>
            </a:r>
            <a:endParaRPr lang="lt-LT" altLang="lt-LT" i="1" smtClean="0"/>
          </a:p>
        </p:txBody>
      </p:sp>
      <p:graphicFrame>
        <p:nvGraphicFramePr>
          <p:cNvPr id="64514" name="Object 3"/>
          <p:cNvGraphicFramePr>
            <a:graphicFrameLocks noGrp="1" noChangeAspect="1"/>
          </p:cNvGraphicFramePr>
          <p:nvPr>
            <p:ph sz="half" idx="1"/>
          </p:nvPr>
        </p:nvGraphicFramePr>
        <p:xfrm>
          <a:off x="323850" y="1052513"/>
          <a:ext cx="6100763" cy="4635500"/>
        </p:xfrm>
        <a:graphic>
          <a:graphicData uri="http://schemas.openxmlformats.org/presentationml/2006/ole">
            <mc:AlternateContent xmlns:mc="http://schemas.openxmlformats.org/markup-compatibility/2006">
              <mc:Choice xmlns:v="urn:schemas-microsoft-com:vml" Requires="v">
                <p:oleObj spid="_x0000_s64525"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52513"/>
                        <a:ext cx="6100763" cy="4635500"/>
                      </a:xfrm>
                      <a:prstGeom prst="rect">
                        <a:avLst/>
                      </a:prstGeom>
                    </p:spPr>
                  </p:pic>
                </p:oleObj>
              </mc:Fallback>
            </mc:AlternateContent>
          </a:graphicData>
        </a:graphic>
      </p:graphicFrame>
      <p:sp>
        <p:nvSpPr>
          <p:cNvPr id="64519" name="Text Box 4"/>
          <p:cNvSpPr txBox="1">
            <a:spLocks noChangeArrowheads="1"/>
          </p:cNvSpPr>
          <p:nvPr/>
        </p:nvSpPr>
        <p:spPr bwMode="auto">
          <a:xfrm>
            <a:off x="971550" y="602138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64515" name="Object 5"/>
          <p:cNvGraphicFramePr>
            <a:graphicFrameLocks noGrp="1" noChangeAspect="1"/>
          </p:cNvGraphicFramePr>
          <p:nvPr>
            <p:ph sz="half" idx="2"/>
          </p:nvPr>
        </p:nvGraphicFramePr>
        <p:xfrm>
          <a:off x="6515100" y="1130300"/>
          <a:ext cx="1917700" cy="4305300"/>
        </p:xfrm>
        <a:graphic>
          <a:graphicData uri="http://schemas.openxmlformats.org/presentationml/2006/ole">
            <mc:AlternateContent xmlns:mc="http://schemas.openxmlformats.org/markup-compatibility/2006">
              <mc:Choice xmlns:v="urn:schemas-microsoft-com:vml" Requires="v">
                <p:oleObj spid="_x0000_s64526" name="Chart" r:id="rId5" imgW="1828943" imgH="4191095" progId="Excel.Chart.8">
                  <p:embed/>
                </p:oleObj>
              </mc:Choice>
              <mc:Fallback>
                <p:oleObj name="Chart" r:id="rId5" imgW="1828943" imgH="419109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1130300"/>
                        <a:ext cx="1917700" cy="4305300"/>
                      </a:xfrm>
                      <a:prstGeom prst="rect">
                        <a:avLst/>
                      </a:prstGeom>
                    </p:spPr>
                  </p:pic>
                </p:oleObj>
              </mc:Fallback>
            </mc:AlternateContent>
          </a:graphicData>
        </a:graphic>
      </p:graphicFrame>
      <p:sp>
        <p:nvSpPr>
          <p:cNvPr id="64520" name="Text Box 6"/>
          <p:cNvSpPr txBox="1">
            <a:spLocks noChangeArrowheads="1"/>
          </p:cNvSpPr>
          <p:nvPr/>
        </p:nvSpPr>
        <p:spPr bwMode="auto">
          <a:xfrm>
            <a:off x="6659563" y="836613"/>
            <a:ext cx="908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64521" name="Text Box 7"/>
          <p:cNvSpPr txBox="1">
            <a:spLocks noChangeArrowheads="1"/>
          </p:cNvSpPr>
          <p:nvPr/>
        </p:nvSpPr>
        <p:spPr bwMode="auto">
          <a:xfrm>
            <a:off x="539750" y="5589588"/>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645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554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64C97A5-2C10-46BA-851C-ADC194959010}" type="slidenum">
              <a:rPr lang="lt-LT" altLang="lt-LT" sz="1000" b="0">
                <a:latin typeface="Arial" panose="020B0604020202020204" pitchFamily="34" charset="0"/>
              </a:rPr>
              <a:pPr eaLnBrk="1" hangingPunct="1"/>
              <a:t>125</a:t>
            </a:fld>
            <a:endParaRPr lang="lt-LT" altLang="lt-LT" sz="1000" b="0">
              <a:latin typeface="Arial" panose="020B0604020202020204" pitchFamily="34" charset="0"/>
            </a:endParaRPr>
          </a:p>
        </p:txBody>
      </p:sp>
      <p:sp>
        <p:nvSpPr>
          <p:cNvPr id="65542"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Sveikatos apsaugos ministerijos institucijose  </a:t>
            </a:r>
            <a:r>
              <a:rPr lang="lt-LT" altLang="lt-LT" i="1" smtClean="0"/>
              <a:t>(tęsinys)</a:t>
            </a:r>
          </a:p>
        </p:txBody>
      </p:sp>
      <p:graphicFrame>
        <p:nvGraphicFramePr>
          <p:cNvPr id="65538" name="Object 3"/>
          <p:cNvGraphicFramePr>
            <a:graphicFrameLocks noGrp="1" noChangeAspect="1"/>
          </p:cNvGraphicFramePr>
          <p:nvPr>
            <p:ph sz="half" idx="1"/>
          </p:nvPr>
        </p:nvGraphicFramePr>
        <p:xfrm>
          <a:off x="395288" y="1052513"/>
          <a:ext cx="6100762" cy="4629150"/>
        </p:xfrm>
        <a:graphic>
          <a:graphicData uri="http://schemas.openxmlformats.org/presentationml/2006/ole">
            <mc:AlternateContent xmlns:mc="http://schemas.openxmlformats.org/markup-compatibility/2006">
              <mc:Choice xmlns:v="urn:schemas-microsoft-com:vml" Requires="v">
                <p:oleObj spid="_x0000_s65549"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52513"/>
                        <a:ext cx="6100762" cy="4629150"/>
                      </a:xfrm>
                      <a:prstGeom prst="rect">
                        <a:avLst/>
                      </a:prstGeom>
                    </p:spPr>
                  </p:pic>
                </p:oleObj>
              </mc:Fallback>
            </mc:AlternateContent>
          </a:graphicData>
        </a:graphic>
      </p:graphicFrame>
      <p:sp>
        <p:nvSpPr>
          <p:cNvPr id="65543" name="Text Box 4"/>
          <p:cNvSpPr txBox="1">
            <a:spLocks noChangeArrowheads="1"/>
          </p:cNvSpPr>
          <p:nvPr/>
        </p:nvSpPr>
        <p:spPr bwMode="auto">
          <a:xfrm>
            <a:off x="971550" y="602138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65539" name="Object 5"/>
          <p:cNvGraphicFramePr>
            <a:graphicFrameLocks noGrp="1" noChangeAspect="1"/>
          </p:cNvGraphicFramePr>
          <p:nvPr>
            <p:ph sz="half" idx="2"/>
          </p:nvPr>
        </p:nvGraphicFramePr>
        <p:xfrm>
          <a:off x="6515100" y="1125538"/>
          <a:ext cx="1841500" cy="4267200"/>
        </p:xfrm>
        <a:graphic>
          <a:graphicData uri="http://schemas.openxmlformats.org/presentationml/2006/ole">
            <mc:AlternateContent xmlns:mc="http://schemas.openxmlformats.org/markup-compatibility/2006">
              <mc:Choice xmlns:v="urn:schemas-microsoft-com:vml" Requires="v">
                <p:oleObj spid="_x0000_s65550" name="Chart" r:id="rId5" imgW="1828943" imgH="4191095" progId="Excel.Chart.8">
                  <p:embed/>
                </p:oleObj>
              </mc:Choice>
              <mc:Fallback>
                <p:oleObj name="Chart" r:id="rId5" imgW="1828943" imgH="419109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1125538"/>
                        <a:ext cx="1841500" cy="4267200"/>
                      </a:xfrm>
                      <a:prstGeom prst="rect">
                        <a:avLst/>
                      </a:prstGeom>
                    </p:spPr>
                  </p:pic>
                </p:oleObj>
              </mc:Fallback>
            </mc:AlternateContent>
          </a:graphicData>
        </a:graphic>
      </p:graphicFrame>
      <p:sp>
        <p:nvSpPr>
          <p:cNvPr id="65544" name="Text Box 6"/>
          <p:cNvSpPr txBox="1">
            <a:spLocks noChangeArrowheads="1"/>
          </p:cNvSpPr>
          <p:nvPr/>
        </p:nvSpPr>
        <p:spPr bwMode="auto">
          <a:xfrm>
            <a:off x="6659563" y="836613"/>
            <a:ext cx="908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65545" name="Text Box 7"/>
          <p:cNvSpPr txBox="1">
            <a:spLocks noChangeArrowheads="1"/>
          </p:cNvSpPr>
          <p:nvPr/>
        </p:nvSpPr>
        <p:spPr bwMode="auto">
          <a:xfrm>
            <a:off x="539750" y="5589588"/>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655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656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7EDF8AE-47F0-42E4-831A-B8DFFDBE81F9}" type="slidenum">
              <a:rPr lang="lt-LT" altLang="lt-LT" sz="1000" b="0">
                <a:latin typeface="Arial" panose="020B0604020202020204" pitchFamily="34" charset="0"/>
              </a:rPr>
              <a:pPr eaLnBrk="1" hangingPunct="1"/>
              <a:t>126</a:t>
            </a:fld>
            <a:endParaRPr lang="lt-LT" altLang="lt-LT" sz="1000" b="0">
              <a:latin typeface="Arial" panose="020B0604020202020204" pitchFamily="34" charset="0"/>
            </a:endParaRPr>
          </a:p>
        </p:txBody>
      </p:sp>
      <p:sp>
        <p:nvSpPr>
          <p:cNvPr id="66566"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Švietimo ir mokslo ministerijos institucijose </a:t>
            </a:r>
            <a:endParaRPr lang="lt-LT" altLang="lt-LT" i="1" smtClean="0"/>
          </a:p>
        </p:txBody>
      </p:sp>
      <p:graphicFrame>
        <p:nvGraphicFramePr>
          <p:cNvPr id="66562" name="Object 3"/>
          <p:cNvGraphicFramePr>
            <a:graphicFrameLocks noGrp="1" noChangeAspect="1"/>
          </p:cNvGraphicFramePr>
          <p:nvPr>
            <p:ph sz="half" idx="1"/>
          </p:nvPr>
        </p:nvGraphicFramePr>
        <p:xfrm>
          <a:off x="395288" y="1052513"/>
          <a:ext cx="6100762" cy="4635500"/>
        </p:xfrm>
        <a:graphic>
          <a:graphicData uri="http://schemas.openxmlformats.org/presentationml/2006/ole">
            <mc:AlternateContent xmlns:mc="http://schemas.openxmlformats.org/markup-compatibility/2006">
              <mc:Choice xmlns:v="urn:schemas-microsoft-com:vml" Requires="v">
                <p:oleObj spid="_x0000_s66573"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52513"/>
                        <a:ext cx="6100762" cy="4635500"/>
                      </a:xfrm>
                      <a:prstGeom prst="rect">
                        <a:avLst/>
                      </a:prstGeom>
                    </p:spPr>
                  </p:pic>
                </p:oleObj>
              </mc:Fallback>
            </mc:AlternateContent>
          </a:graphicData>
        </a:graphic>
      </p:graphicFrame>
      <p:sp>
        <p:nvSpPr>
          <p:cNvPr id="66567" name="Text Box 4"/>
          <p:cNvSpPr txBox="1">
            <a:spLocks noChangeArrowheads="1"/>
          </p:cNvSpPr>
          <p:nvPr/>
        </p:nvSpPr>
        <p:spPr bwMode="auto">
          <a:xfrm>
            <a:off x="971550" y="59499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66563" name="Object 5"/>
          <p:cNvGraphicFramePr>
            <a:graphicFrameLocks noGrp="1" noChangeAspect="1"/>
          </p:cNvGraphicFramePr>
          <p:nvPr>
            <p:ph sz="half" idx="2"/>
          </p:nvPr>
        </p:nvGraphicFramePr>
        <p:xfrm>
          <a:off x="6591300" y="1173163"/>
          <a:ext cx="1841500" cy="4271962"/>
        </p:xfrm>
        <a:graphic>
          <a:graphicData uri="http://schemas.openxmlformats.org/presentationml/2006/ole">
            <mc:AlternateContent xmlns:mc="http://schemas.openxmlformats.org/markup-compatibility/2006">
              <mc:Choice xmlns:v="urn:schemas-microsoft-com:vml" Requires="v">
                <p:oleObj spid="_x0000_s66574" name="Chart" r:id="rId5" imgW="1828943" imgH="4191095" progId="Excel.Chart.8">
                  <p:embed/>
                </p:oleObj>
              </mc:Choice>
              <mc:Fallback>
                <p:oleObj name="Chart" r:id="rId5" imgW="1828943" imgH="419109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300" y="1173163"/>
                        <a:ext cx="1841500" cy="4271962"/>
                      </a:xfrm>
                      <a:prstGeom prst="rect">
                        <a:avLst/>
                      </a:prstGeom>
                    </p:spPr>
                  </p:pic>
                </p:oleObj>
              </mc:Fallback>
            </mc:AlternateContent>
          </a:graphicData>
        </a:graphic>
      </p:graphicFrame>
      <p:sp>
        <p:nvSpPr>
          <p:cNvPr id="66568" name="Text Box 6"/>
          <p:cNvSpPr txBox="1">
            <a:spLocks noChangeArrowheads="1"/>
          </p:cNvSpPr>
          <p:nvPr/>
        </p:nvSpPr>
        <p:spPr bwMode="auto">
          <a:xfrm>
            <a:off x="6588125"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66569" name="Text Box 7"/>
          <p:cNvSpPr txBox="1">
            <a:spLocks noChangeArrowheads="1"/>
          </p:cNvSpPr>
          <p:nvPr/>
        </p:nvSpPr>
        <p:spPr bwMode="auto">
          <a:xfrm>
            <a:off x="539750" y="5516563"/>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665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758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A56510F-CB96-418C-A008-501E613F5BCE}" type="slidenum">
              <a:rPr lang="lt-LT" altLang="lt-LT" sz="1000" b="0">
                <a:latin typeface="Arial" panose="020B0604020202020204" pitchFamily="34" charset="0"/>
              </a:rPr>
              <a:pPr eaLnBrk="1" hangingPunct="1"/>
              <a:t>127</a:t>
            </a:fld>
            <a:endParaRPr lang="lt-LT" altLang="lt-LT" sz="1000" b="0">
              <a:latin typeface="Arial" panose="020B0604020202020204" pitchFamily="34" charset="0"/>
            </a:endParaRPr>
          </a:p>
        </p:txBody>
      </p:sp>
      <p:sp>
        <p:nvSpPr>
          <p:cNvPr id="67590"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Švietimo ir mokslo ministerijos institucijose </a:t>
            </a:r>
            <a:r>
              <a:rPr lang="lt-LT" altLang="lt-LT" i="1" smtClean="0"/>
              <a:t>(tęsinys)</a:t>
            </a:r>
          </a:p>
        </p:txBody>
      </p:sp>
      <p:graphicFrame>
        <p:nvGraphicFramePr>
          <p:cNvPr id="67586" name="Object 3"/>
          <p:cNvGraphicFramePr>
            <a:graphicFrameLocks noGrp="1" noChangeAspect="1"/>
          </p:cNvGraphicFramePr>
          <p:nvPr>
            <p:ph sz="half" idx="1"/>
          </p:nvPr>
        </p:nvGraphicFramePr>
        <p:xfrm>
          <a:off x="323850" y="1196975"/>
          <a:ext cx="6105525" cy="4392613"/>
        </p:xfrm>
        <a:graphic>
          <a:graphicData uri="http://schemas.openxmlformats.org/presentationml/2006/ole">
            <mc:AlternateContent xmlns:mc="http://schemas.openxmlformats.org/markup-compatibility/2006">
              <mc:Choice xmlns:v="urn:schemas-microsoft-com:vml" Requires="v">
                <p:oleObj spid="_x0000_s67597"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96975"/>
                        <a:ext cx="6105525" cy="4392613"/>
                      </a:xfrm>
                      <a:prstGeom prst="rect">
                        <a:avLst/>
                      </a:prstGeom>
                    </p:spPr>
                  </p:pic>
                </p:oleObj>
              </mc:Fallback>
            </mc:AlternateContent>
          </a:graphicData>
        </a:graphic>
      </p:graphicFrame>
      <p:sp>
        <p:nvSpPr>
          <p:cNvPr id="67591" name="Text Box 4"/>
          <p:cNvSpPr txBox="1">
            <a:spLocks noChangeArrowheads="1"/>
          </p:cNvSpPr>
          <p:nvPr/>
        </p:nvSpPr>
        <p:spPr bwMode="auto">
          <a:xfrm>
            <a:off x="971550" y="59499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67587" name="Object 5"/>
          <p:cNvGraphicFramePr>
            <a:graphicFrameLocks noGrp="1" noChangeAspect="1"/>
          </p:cNvGraphicFramePr>
          <p:nvPr>
            <p:ph sz="half" idx="2"/>
          </p:nvPr>
        </p:nvGraphicFramePr>
        <p:xfrm>
          <a:off x="6608763" y="1341438"/>
          <a:ext cx="1730375" cy="3959225"/>
        </p:xfrm>
        <a:graphic>
          <a:graphicData uri="http://schemas.openxmlformats.org/presentationml/2006/ole">
            <mc:AlternateContent xmlns:mc="http://schemas.openxmlformats.org/markup-compatibility/2006">
              <mc:Choice xmlns:v="urn:schemas-microsoft-com:vml" Requires="v">
                <p:oleObj spid="_x0000_s67598" name="Chart" r:id="rId5" imgW="1828943" imgH="4200525" progId="Excel.Chart.8">
                  <p:embed/>
                </p:oleObj>
              </mc:Choice>
              <mc:Fallback>
                <p:oleObj name="Chart" r:id="rId5" imgW="1828943" imgH="420052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763" y="1341438"/>
                        <a:ext cx="1730375" cy="3959225"/>
                      </a:xfrm>
                      <a:prstGeom prst="rect">
                        <a:avLst/>
                      </a:prstGeom>
                    </p:spPr>
                  </p:pic>
                </p:oleObj>
              </mc:Fallback>
            </mc:AlternateContent>
          </a:graphicData>
        </a:graphic>
      </p:graphicFrame>
      <p:sp>
        <p:nvSpPr>
          <p:cNvPr id="67592" name="Text Box 6"/>
          <p:cNvSpPr txBox="1">
            <a:spLocks noChangeArrowheads="1"/>
          </p:cNvSpPr>
          <p:nvPr/>
        </p:nvSpPr>
        <p:spPr bwMode="auto">
          <a:xfrm>
            <a:off x="6588125" y="90805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67593" name="Text Box 7"/>
          <p:cNvSpPr txBox="1">
            <a:spLocks noChangeArrowheads="1"/>
          </p:cNvSpPr>
          <p:nvPr/>
        </p:nvSpPr>
        <p:spPr bwMode="auto">
          <a:xfrm>
            <a:off x="468313" y="5516563"/>
            <a:ext cx="8388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67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861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C636185-189E-4E6C-A30B-FA21560267EB}" type="slidenum">
              <a:rPr lang="lt-LT" altLang="lt-LT" sz="1000" b="0">
                <a:latin typeface="Arial" panose="020B0604020202020204" pitchFamily="34" charset="0"/>
              </a:rPr>
              <a:pPr eaLnBrk="1" hangingPunct="1"/>
              <a:t>128</a:t>
            </a:fld>
            <a:endParaRPr lang="lt-LT" altLang="lt-LT" sz="1000" b="0">
              <a:latin typeface="Arial" panose="020B0604020202020204" pitchFamily="34" charset="0"/>
            </a:endParaRPr>
          </a:p>
        </p:txBody>
      </p:sp>
      <p:sp>
        <p:nvSpPr>
          <p:cNvPr id="68614" name="Rectangle 2"/>
          <p:cNvSpPr>
            <a:spLocks noGrp="1" noChangeArrowheads="1"/>
          </p:cNvSpPr>
          <p:nvPr>
            <p:ph type="title"/>
          </p:nvPr>
        </p:nvSpPr>
        <p:spPr>
          <a:xfrm>
            <a:off x="539750" y="765175"/>
            <a:ext cx="8229600" cy="58738"/>
          </a:xfrm>
        </p:spPr>
        <p:txBody>
          <a:bodyPr/>
          <a:lstStyle/>
          <a:p>
            <a:pPr algn="ctr" eaLnBrk="1" hangingPunct="1"/>
            <a:r>
              <a:rPr lang="en-US" altLang="lt-LT" smtClean="0"/>
              <a:t>Korupci</a:t>
            </a:r>
            <a:r>
              <a:rPr lang="lt-LT" altLang="lt-LT" smtClean="0"/>
              <a:t>jos paplitimas Vidaus reikalų ministerijos institucijose </a:t>
            </a:r>
            <a:endParaRPr lang="lt-LT" altLang="lt-LT" i="1" smtClean="0"/>
          </a:p>
        </p:txBody>
      </p:sp>
      <p:graphicFrame>
        <p:nvGraphicFramePr>
          <p:cNvPr id="68610" name="Object 3"/>
          <p:cNvGraphicFramePr>
            <a:graphicFrameLocks noGrp="1" noChangeAspect="1"/>
          </p:cNvGraphicFramePr>
          <p:nvPr>
            <p:ph sz="half" idx="1"/>
          </p:nvPr>
        </p:nvGraphicFramePr>
        <p:xfrm>
          <a:off x="323850" y="981075"/>
          <a:ext cx="6100763" cy="4635500"/>
        </p:xfrm>
        <a:graphic>
          <a:graphicData uri="http://schemas.openxmlformats.org/presentationml/2006/ole">
            <mc:AlternateContent xmlns:mc="http://schemas.openxmlformats.org/markup-compatibility/2006">
              <mc:Choice xmlns:v="urn:schemas-microsoft-com:vml" Requires="v">
                <p:oleObj spid="_x0000_s68621"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981075"/>
                        <a:ext cx="6100763" cy="4635500"/>
                      </a:xfrm>
                      <a:prstGeom prst="rect">
                        <a:avLst/>
                      </a:prstGeom>
                    </p:spPr>
                  </p:pic>
                </p:oleObj>
              </mc:Fallback>
            </mc:AlternateContent>
          </a:graphicData>
        </a:graphic>
      </p:graphicFrame>
      <p:sp>
        <p:nvSpPr>
          <p:cNvPr id="68615" name="Text Box 4"/>
          <p:cNvSpPr txBox="1">
            <a:spLocks noChangeArrowheads="1"/>
          </p:cNvSpPr>
          <p:nvPr/>
        </p:nvSpPr>
        <p:spPr bwMode="auto">
          <a:xfrm>
            <a:off x="971550" y="59499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68611" name="Object 5"/>
          <p:cNvGraphicFramePr>
            <a:graphicFrameLocks noGrp="1" noChangeAspect="1"/>
          </p:cNvGraphicFramePr>
          <p:nvPr>
            <p:ph sz="half" idx="2"/>
          </p:nvPr>
        </p:nvGraphicFramePr>
        <p:xfrm>
          <a:off x="6515100" y="1052513"/>
          <a:ext cx="1841500" cy="4392612"/>
        </p:xfrm>
        <a:graphic>
          <a:graphicData uri="http://schemas.openxmlformats.org/presentationml/2006/ole">
            <mc:AlternateContent xmlns:mc="http://schemas.openxmlformats.org/markup-compatibility/2006">
              <mc:Choice xmlns:v="urn:schemas-microsoft-com:vml" Requires="v">
                <p:oleObj spid="_x0000_s68622" name="Chart" r:id="rId5" imgW="1828943" imgH="4191095" progId="Excel.Chart.8">
                  <p:embed/>
                </p:oleObj>
              </mc:Choice>
              <mc:Fallback>
                <p:oleObj name="Chart" r:id="rId5" imgW="1828943" imgH="419109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1052513"/>
                        <a:ext cx="1841500" cy="4392612"/>
                      </a:xfrm>
                      <a:prstGeom prst="rect">
                        <a:avLst/>
                      </a:prstGeom>
                    </p:spPr>
                  </p:pic>
                </p:oleObj>
              </mc:Fallback>
            </mc:AlternateContent>
          </a:graphicData>
        </a:graphic>
      </p:graphicFrame>
      <p:sp>
        <p:nvSpPr>
          <p:cNvPr id="68616" name="Text Box 6"/>
          <p:cNvSpPr txBox="1">
            <a:spLocks noChangeArrowheads="1"/>
          </p:cNvSpPr>
          <p:nvPr/>
        </p:nvSpPr>
        <p:spPr bwMode="auto">
          <a:xfrm>
            <a:off x="6659563"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68617" name="Text Box 7"/>
          <p:cNvSpPr txBox="1">
            <a:spLocks noChangeArrowheads="1"/>
          </p:cNvSpPr>
          <p:nvPr/>
        </p:nvSpPr>
        <p:spPr bwMode="auto">
          <a:xfrm>
            <a:off x="539750" y="5516563"/>
            <a:ext cx="835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686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963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5199E0A-5C57-40BB-9BEC-9562B32F8D6D}" type="slidenum">
              <a:rPr lang="lt-LT" altLang="lt-LT" sz="1000" b="0">
                <a:latin typeface="Arial" panose="020B0604020202020204" pitchFamily="34" charset="0"/>
              </a:rPr>
              <a:pPr eaLnBrk="1" hangingPunct="1"/>
              <a:t>129</a:t>
            </a:fld>
            <a:endParaRPr lang="lt-LT" altLang="lt-LT" sz="1000" b="0">
              <a:latin typeface="Arial" panose="020B0604020202020204" pitchFamily="34" charset="0"/>
            </a:endParaRPr>
          </a:p>
        </p:txBody>
      </p:sp>
      <p:sp>
        <p:nvSpPr>
          <p:cNvPr id="69638" name="Rectangle 2"/>
          <p:cNvSpPr>
            <a:spLocks noGrp="1" noChangeArrowheads="1"/>
          </p:cNvSpPr>
          <p:nvPr>
            <p:ph type="title"/>
          </p:nvPr>
        </p:nvSpPr>
        <p:spPr>
          <a:xfrm>
            <a:off x="468313" y="765175"/>
            <a:ext cx="8229600" cy="58738"/>
          </a:xfrm>
        </p:spPr>
        <p:txBody>
          <a:bodyPr/>
          <a:lstStyle/>
          <a:p>
            <a:pPr algn="ctr" eaLnBrk="1" hangingPunct="1"/>
            <a:r>
              <a:rPr lang="en-US" altLang="lt-LT" smtClean="0"/>
              <a:t>Korupci</a:t>
            </a:r>
            <a:r>
              <a:rPr lang="lt-LT" altLang="lt-LT" smtClean="0"/>
              <a:t>jos paplitimas Vidaus reikalų ministerijos institucijose </a:t>
            </a:r>
            <a:r>
              <a:rPr lang="lt-LT" altLang="lt-LT" i="1" smtClean="0"/>
              <a:t>(tęsinys)</a:t>
            </a:r>
          </a:p>
        </p:txBody>
      </p:sp>
      <p:sp>
        <p:nvSpPr>
          <p:cNvPr id="69639" name="Text Box 4"/>
          <p:cNvSpPr txBox="1">
            <a:spLocks noChangeArrowheads="1"/>
          </p:cNvSpPr>
          <p:nvPr/>
        </p:nvSpPr>
        <p:spPr bwMode="auto">
          <a:xfrm>
            <a:off x="971550" y="59499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69634" name="Object 5"/>
          <p:cNvGraphicFramePr>
            <a:graphicFrameLocks noGrp="1" noChangeAspect="1"/>
          </p:cNvGraphicFramePr>
          <p:nvPr>
            <p:ph sz="half" idx="2"/>
          </p:nvPr>
        </p:nvGraphicFramePr>
        <p:xfrm>
          <a:off x="6591300" y="1052513"/>
          <a:ext cx="1841500" cy="4340225"/>
        </p:xfrm>
        <a:graphic>
          <a:graphicData uri="http://schemas.openxmlformats.org/presentationml/2006/ole">
            <mc:AlternateContent xmlns:mc="http://schemas.openxmlformats.org/markup-compatibility/2006">
              <mc:Choice xmlns:v="urn:schemas-microsoft-com:vml" Requires="v">
                <p:oleObj spid="_x0000_s69645" name="Chart" r:id="rId3" imgW="1828943" imgH="4191095" progId="Excel.Chart.8">
                  <p:embed/>
                </p:oleObj>
              </mc:Choice>
              <mc:Fallback>
                <p:oleObj name="Chart" r:id="rId3" imgW="1828943" imgH="4191095"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300" y="1052513"/>
                        <a:ext cx="1841500" cy="4340225"/>
                      </a:xfrm>
                      <a:prstGeom prst="rect">
                        <a:avLst/>
                      </a:prstGeom>
                    </p:spPr>
                  </p:pic>
                </p:oleObj>
              </mc:Fallback>
            </mc:AlternateContent>
          </a:graphicData>
        </a:graphic>
      </p:graphicFrame>
      <p:sp>
        <p:nvSpPr>
          <p:cNvPr id="69640" name="Text Box 6"/>
          <p:cNvSpPr txBox="1">
            <a:spLocks noChangeArrowheads="1"/>
          </p:cNvSpPr>
          <p:nvPr/>
        </p:nvSpPr>
        <p:spPr bwMode="auto">
          <a:xfrm>
            <a:off x="6588125"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69641" name="Text Box 7"/>
          <p:cNvSpPr txBox="1">
            <a:spLocks noChangeArrowheads="1"/>
          </p:cNvSpPr>
          <p:nvPr/>
        </p:nvSpPr>
        <p:spPr bwMode="auto">
          <a:xfrm>
            <a:off x="539750" y="5516563"/>
            <a:ext cx="835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696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69635" name="Object 3"/>
          <p:cNvGraphicFramePr>
            <a:graphicFrameLocks noGrp="1" noChangeAspect="1"/>
          </p:cNvGraphicFramePr>
          <p:nvPr/>
        </p:nvGraphicFramePr>
        <p:xfrm>
          <a:off x="179388" y="981075"/>
          <a:ext cx="6100762" cy="4635500"/>
        </p:xfrm>
        <a:graphic>
          <a:graphicData uri="http://schemas.openxmlformats.org/presentationml/2006/ole">
            <mc:AlternateContent xmlns:mc="http://schemas.openxmlformats.org/markup-compatibility/2006">
              <mc:Choice xmlns:v="urn:schemas-microsoft-com:vml" Requires="v">
                <p:oleObj spid="_x0000_s69646"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981075"/>
                        <a:ext cx="6100762"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410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0D15387-79E2-474C-AD04-A79EDDE01DDD}" type="slidenum">
              <a:rPr lang="lt-LT" altLang="lt-LT" sz="1000" b="0">
                <a:latin typeface="Arial" panose="020B0604020202020204" pitchFamily="34" charset="0"/>
              </a:rPr>
              <a:pPr eaLnBrk="1" hangingPunct="1"/>
              <a:t>13</a:t>
            </a:fld>
            <a:endParaRPr lang="lt-LT" altLang="lt-LT" sz="1000" b="0">
              <a:latin typeface="Arial" panose="020B0604020202020204" pitchFamily="34" charset="0"/>
            </a:endParaRPr>
          </a:p>
        </p:txBody>
      </p:sp>
      <p:sp>
        <p:nvSpPr>
          <p:cNvPr id="4102" name="Rectangle 5"/>
          <p:cNvSpPr>
            <a:spLocks noGrp="1" noChangeArrowheads="1"/>
          </p:cNvSpPr>
          <p:nvPr>
            <p:ph type="title"/>
          </p:nvPr>
        </p:nvSpPr>
        <p:spPr/>
        <p:txBody>
          <a:bodyPr/>
          <a:lstStyle/>
          <a:p>
            <a:pPr algn="ctr" eaLnBrk="1" hangingPunct="1"/>
            <a:r>
              <a:rPr lang="en-US" altLang="lt-LT" smtClean="0"/>
              <a:t>Aktualiausios Lietuvos problemos: korupcija</a:t>
            </a:r>
          </a:p>
        </p:txBody>
      </p:sp>
      <p:graphicFrame>
        <p:nvGraphicFramePr>
          <p:cNvPr id="4098" name="Object 4"/>
          <p:cNvGraphicFramePr>
            <a:graphicFrameLocks noGrp="1" noChangeAspect="1"/>
          </p:cNvGraphicFramePr>
          <p:nvPr>
            <p:ph sz="half" idx="1"/>
          </p:nvPr>
        </p:nvGraphicFramePr>
        <p:xfrm>
          <a:off x="977900" y="1485900"/>
          <a:ext cx="4279900" cy="2982913"/>
        </p:xfrm>
        <a:graphic>
          <a:graphicData uri="http://schemas.openxmlformats.org/presentationml/2006/ole">
            <mc:AlternateContent xmlns:mc="http://schemas.openxmlformats.org/markup-compatibility/2006">
              <mc:Choice xmlns:v="urn:schemas-microsoft-com:vml" Requires="v">
                <p:oleObj spid="_x0000_s4108" name="Chart" r:id="rId3" imgW="4276820" imgH="2981516" progId="Excel.Chart.8">
                  <p:embed/>
                </p:oleObj>
              </mc:Choice>
              <mc:Fallback>
                <p:oleObj name="Chart" r:id="rId3" imgW="4276820" imgH="2981516"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1485900"/>
                        <a:ext cx="4279900" cy="2982913"/>
                      </a:xfrm>
                      <a:prstGeom prst="rect">
                        <a:avLst/>
                      </a:prstGeom>
                    </p:spPr>
                  </p:pic>
                </p:oleObj>
              </mc:Fallback>
            </mc:AlternateContent>
          </a:graphicData>
        </a:graphic>
      </p:graphicFrame>
      <p:sp>
        <p:nvSpPr>
          <p:cNvPr id="4103" name="Text Box 7"/>
          <p:cNvSpPr txBox="1">
            <a:spLocks noChangeArrowheads="1"/>
          </p:cNvSpPr>
          <p:nvPr/>
        </p:nvSpPr>
        <p:spPr bwMode="auto">
          <a:xfrm>
            <a:off x="1187450" y="5724525"/>
            <a:ext cx="230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en-US" altLang="lt-LT" sz="1800" i="1">
                <a:latin typeface="Times New Roman" panose="02020603050405020304" pitchFamily="18" charset="0"/>
              </a:rPr>
              <a:t>Gyventojai </a:t>
            </a:r>
            <a:r>
              <a:rPr lang="lt-LT" altLang="lt-LT" sz="1800" i="1">
                <a:latin typeface="Times New Roman" panose="02020603050405020304" pitchFamily="18" charset="0"/>
              </a:rPr>
              <a:t>2005-</a:t>
            </a:r>
            <a:r>
              <a:rPr lang="en-US" altLang="lt-LT" sz="1800" i="1">
                <a:latin typeface="Times New Roman" panose="02020603050405020304" pitchFamily="18" charset="0"/>
              </a:rPr>
              <a:t>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graphicFrame>
        <p:nvGraphicFramePr>
          <p:cNvPr id="4099" name="Object 11"/>
          <p:cNvGraphicFramePr>
            <a:graphicFrameLocks noGrp="1" noChangeAspect="1"/>
          </p:cNvGraphicFramePr>
          <p:nvPr>
            <p:ph sz="half" idx="2"/>
          </p:nvPr>
        </p:nvGraphicFramePr>
        <p:xfrm>
          <a:off x="5219700" y="1557338"/>
          <a:ext cx="4878388" cy="2159000"/>
        </p:xfrm>
        <a:graphic>
          <a:graphicData uri="http://schemas.openxmlformats.org/presentationml/2006/ole">
            <mc:AlternateContent xmlns:mc="http://schemas.openxmlformats.org/markup-compatibility/2006">
              <mc:Choice xmlns:v="urn:schemas-microsoft-com:vml" Requires="v">
                <p:oleObj spid="_x0000_s4109" name="Chart" r:id="rId5" imgW="4886325" imgH="2161984" progId="Excel.Chart.8">
                  <p:embed/>
                </p:oleObj>
              </mc:Choice>
              <mc:Fallback>
                <p:oleObj name="Chart" r:id="rId5" imgW="4886325" imgH="2161984" progId="Excel.Chart.8">
                  <p:embed/>
                  <p:pic>
                    <p:nvPicPr>
                      <p:cNvPr id="0" name="Object 1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1557338"/>
                        <a:ext cx="4878388" cy="2159000"/>
                      </a:xfrm>
                      <a:prstGeom prst="rect">
                        <a:avLst/>
                      </a:prstGeom>
                    </p:spPr>
                  </p:pic>
                </p:oleObj>
              </mc:Fallback>
            </mc:AlternateContent>
          </a:graphicData>
        </a:graphic>
      </p:graphicFrame>
      <p:sp>
        <p:nvSpPr>
          <p:cNvPr id="4104" name="Text Box 13"/>
          <p:cNvSpPr txBox="1">
            <a:spLocks noChangeArrowheads="1"/>
          </p:cNvSpPr>
          <p:nvPr/>
        </p:nvSpPr>
        <p:spPr bwMode="auto">
          <a:xfrm>
            <a:off x="5724525" y="1196975"/>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a:latin typeface="Times New Roman" panose="02020603050405020304" pitchFamily="18" charset="0"/>
              </a:rPr>
              <a:t>Vidurkis</a:t>
            </a:r>
            <a:endParaRPr lang="en-US" altLang="lt-LT" sz="1800">
              <a:latin typeface="Times New Roman" panose="02020603050405020304" pitchFamily="18" charset="0"/>
            </a:endParaRPr>
          </a:p>
        </p:txBody>
      </p:sp>
      <p:sp>
        <p:nvSpPr>
          <p:cNvPr id="41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066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8F88763-1AAD-4F56-92DF-2CDDB064F9EC}" type="slidenum">
              <a:rPr lang="lt-LT" altLang="lt-LT" sz="1000" b="0">
                <a:latin typeface="Arial" panose="020B0604020202020204" pitchFamily="34" charset="0"/>
              </a:rPr>
              <a:pPr eaLnBrk="1" hangingPunct="1"/>
              <a:t>130</a:t>
            </a:fld>
            <a:endParaRPr lang="lt-LT" altLang="lt-LT" sz="1000" b="0">
              <a:latin typeface="Arial" panose="020B0604020202020204" pitchFamily="34" charset="0"/>
            </a:endParaRPr>
          </a:p>
        </p:txBody>
      </p:sp>
      <p:sp>
        <p:nvSpPr>
          <p:cNvPr id="70662" name="Rectangle 2"/>
          <p:cNvSpPr>
            <a:spLocks noGrp="1" noChangeArrowheads="1"/>
          </p:cNvSpPr>
          <p:nvPr>
            <p:ph type="title"/>
          </p:nvPr>
        </p:nvSpPr>
        <p:spPr>
          <a:xfrm>
            <a:off x="468313" y="260350"/>
            <a:ext cx="8229600" cy="1287463"/>
          </a:xfrm>
        </p:spPr>
        <p:txBody>
          <a:bodyPr/>
          <a:lstStyle/>
          <a:p>
            <a:pPr algn="ctr" eaLnBrk="1" hangingPunct="1"/>
            <a:r>
              <a:rPr lang="en-US" altLang="lt-LT" smtClean="0"/>
              <a:t>Korupci</a:t>
            </a:r>
            <a:r>
              <a:rPr lang="lt-LT" altLang="lt-LT" smtClean="0"/>
              <a:t>jos paplitimas Ūkio ministerijos institucijose</a:t>
            </a:r>
            <a:endParaRPr lang="lt-LT" altLang="lt-LT" i="1" smtClean="0"/>
          </a:p>
        </p:txBody>
      </p:sp>
      <p:graphicFrame>
        <p:nvGraphicFramePr>
          <p:cNvPr id="70658" name="Object 4"/>
          <p:cNvGraphicFramePr>
            <a:graphicFrameLocks noGrp="1" noChangeAspect="1"/>
          </p:cNvGraphicFramePr>
          <p:nvPr>
            <p:ph sz="half" idx="1"/>
          </p:nvPr>
        </p:nvGraphicFramePr>
        <p:xfrm>
          <a:off x="469900" y="1409700"/>
          <a:ext cx="6108700" cy="3644900"/>
        </p:xfrm>
        <a:graphic>
          <a:graphicData uri="http://schemas.openxmlformats.org/presentationml/2006/ole">
            <mc:AlternateContent xmlns:mc="http://schemas.openxmlformats.org/markup-compatibility/2006">
              <mc:Choice xmlns:v="urn:schemas-microsoft-com:vml" Requires="v">
                <p:oleObj spid="_x0000_s70669" name="Chart" r:id="rId3" imgW="6105334" imgH="3648027" progId="Excel.Chart.8">
                  <p:embed/>
                </p:oleObj>
              </mc:Choice>
              <mc:Fallback>
                <p:oleObj name="Chart" r:id="rId3" imgW="6105334" imgH="3648027"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409700"/>
                        <a:ext cx="6108700" cy="3644900"/>
                      </a:xfrm>
                      <a:prstGeom prst="rect">
                        <a:avLst/>
                      </a:prstGeom>
                    </p:spPr>
                  </p:pic>
                </p:oleObj>
              </mc:Fallback>
            </mc:AlternateContent>
          </a:graphicData>
        </a:graphic>
      </p:graphicFrame>
      <p:sp>
        <p:nvSpPr>
          <p:cNvPr id="70663" name="Text Box 7"/>
          <p:cNvSpPr txBox="1">
            <a:spLocks noChangeArrowheads="1"/>
          </p:cNvSpPr>
          <p:nvPr/>
        </p:nvSpPr>
        <p:spPr bwMode="auto">
          <a:xfrm>
            <a:off x="6588125" y="1052513"/>
            <a:ext cx="908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70664" name="Text Box 8"/>
          <p:cNvSpPr txBox="1">
            <a:spLocks noChangeArrowheads="1"/>
          </p:cNvSpPr>
          <p:nvPr/>
        </p:nvSpPr>
        <p:spPr bwMode="auto">
          <a:xfrm>
            <a:off x="1042988" y="5876925"/>
            <a:ext cx="1944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70665" name="Text Box 7"/>
          <p:cNvSpPr txBox="1">
            <a:spLocks noChangeArrowheads="1"/>
          </p:cNvSpPr>
          <p:nvPr/>
        </p:nvSpPr>
        <p:spPr bwMode="auto">
          <a:xfrm>
            <a:off x="468313" y="5300663"/>
            <a:ext cx="83518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706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70659" name="Object 5"/>
          <p:cNvGraphicFramePr>
            <a:graphicFrameLocks noGrp="1" noChangeAspect="1"/>
          </p:cNvGraphicFramePr>
          <p:nvPr>
            <p:ph sz="half" idx="2"/>
          </p:nvPr>
        </p:nvGraphicFramePr>
        <p:xfrm>
          <a:off x="6516688" y="1412875"/>
          <a:ext cx="1841500" cy="3384550"/>
        </p:xfrm>
        <a:graphic>
          <a:graphicData uri="http://schemas.openxmlformats.org/presentationml/2006/ole">
            <mc:AlternateContent xmlns:mc="http://schemas.openxmlformats.org/markup-compatibility/2006">
              <mc:Choice xmlns:v="urn:schemas-microsoft-com:vml" Requires="v">
                <p:oleObj spid="_x0000_s70670" name="Chart" r:id="rId5" imgW="1828943" imgH="4029075" progId="Excel.Chart.8">
                  <p:embed/>
                </p:oleObj>
              </mc:Choice>
              <mc:Fallback>
                <p:oleObj name="Chart" r:id="rId5" imgW="1828943" imgH="402907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1412875"/>
                        <a:ext cx="1841500" cy="33845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168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2B69429-70AB-48EB-BF50-3FCD13178D2B}" type="slidenum">
              <a:rPr lang="lt-LT" altLang="lt-LT" sz="1000" b="0">
                <a:latin typeface="Arial" panose="020B0604020202020204" pitchFamily="34" charset="0"/>
              </a:rPr>
              <a:pPr eaLnBrk="1" hangingPunct="1"/>
              <a:t>131</a:t>
            </a:fld>
            <a:endParaRPr lang="lt-LT" altLang="lt-LT" sz="1000" b="0">
              <a:latin typeface="Arial" panose="020B0604020202020204" pitchFamily="34" charset="0"/>
            </a:endParaRPr>
          </a:p>
        </p:txBody>
      </p:sp>
      <p:sp>
        <p:nvSpPr>
          <p:cNvPr id="71686" name="Rectangle 2"/>
          <p:cNvSpPr>
            <a:spLocks noGrp="1" noChangeArrowheads="1"/>
          </p:cNvSpPr>
          <p:nvPr>
            <p:ph type="title"/>
          </p:nvPr>
        </p:nvSpPr>
        <p:spPr>
          <a:xfrm>
            <a:off x="457200" y="620713"/>
            <a:ext cx="8229600" cy="504825"/>
          </a:xfrm>
        </p:spPr>
        <p:txBody>
          <a:bodyPr/>
          <a:lstStyle/>
          <a:p>
            <a:pPr algn="ctr" eaLnBrk="1" hangingPunct="1"/>
            <a:r>
              <a:rPr lang="en-US" altLang="lt-LT" smtClean="0"/>
              <a:t>Korupci</a:t>
            </a:r>
            <a:r>
              <a:rPr lang="lt-LT" altLang="lt-LT" smtClean="0"/>
              <a:t>jos paplitimas Užsienio reikalų ministerijos institucijose</a:t>
            </a:r>
            <a:endParaRPr lang="lt-LT" altLang="lt-LT" i="1" smtClean="0"/>
          </a:p>
        </p:txBody>
      </p:sp>
      <p:graphicFrame>
        <p:nvGraphicFramePr>
          <p:cNvPr id="71682" name="Object 4"/>
          <p:cNvGraphicFramePr>
            <a:graphicFrameLocks noGrp="1" noChangeAspect="1"/>
          </p:cNvGraphicFramePr>
          <p:nvPr>
            <p:ph sz="half" idx="1"/>
          </p:nvPr>
        </p:nvGraphicFramePr>
        <p:xfrm>
          <a:off x="609600" y="1346200"/>
          <a:ext cx="5499100" cy="3973513"/>
        </p:xfrm>
        <a:graphic>
          <a:graphicData uri="http://schemas.openxmlformats.org/presentationml/2006/ole">
            <mc:AlternateContent xmlns:mc="http://schemas.openxmlformats.org/markup-compatibility/2006">
              <mc:Choice xmlns:v="urn:schemas-microsoft-com:vml" Requires="v">
                <p:oleObj spid="_x0000_s71693" name="Chart" r:id="rId3" imgW="5495830" imgH="3972068" progId="Excel.Chart.8">
                  <p:embed/>
                </p:oleObj>
              </mc:Choice>
              <mc:Fallback>
                <p:oleObj name="Chart" r:id="rId3" imgW="5495830" imgH="397206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46200"/>
                        <a:ext cx="5499100" cy="3973513"/>
                      </a:xfrm>
                      <a:prstGeom prst="rect">
                        <a:avLst/>
                      </a:prstGeom>
                    </p:spPr>
                  </p:pic>
                </p:oleObj>
              </mc:Fallback>
            </mc:AlternateContent>
          </a:graphicData>
        </a:graphic>
      </p:graphicFrame>
      <p:graphicFrame>
        <p:nvGraphicFramePr>
          <p:cNvPr id="71683" name="Object 5"/>
          <p:cNvGraphicFramePr>
            <a:graphicFrameLocks noGrp="1" noChangeAspect="1"/>
          </p:cNvGraphicFramePr>
          <p:nvPr>
            <p:ph sz="half" idx="2"/>
          </p:nvPr>
        </p:nvGraphicFramePr>
        <p:xfrm>
          <a:off x="6438900" y="1357313"/>
          <a:ext cx="2451100" cy="3571875"/>
        </p:xfrm>
        <a:graphic>
          <a:graphicData uri="http://schemas.openxmlformats.org/presentationml/2006/ole">
            <mc:AlternateContent xmlns:mc="http://schemas.openxmlformats.org/markup-compatibility/2006">
              <mc:Choice xmlns:v="urn:schemas-microsoft-com:vml" Requires="v">
                <p:oleObj spid="_x0000_s71694" name="Chart" r:id="rId5" imgW="2438448" imgH="3552873" progId="Excel.Chart.8">
                  <p:embed/>
                </p:oleObj>
              </mc:Choice>
              <mc:Fallback>
                <p:oleObj name="Chart" r:id="rId5" imgW="2438448" imgH="3552873"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357313"/>
                        <a:ext cx="2451100" cy="3571875"/>
                      </a:xfrm>
                      <a:prstGeom prst="rect">
                        <a:avLst/>
                      </a:prstGeom>
                    </p:spPr>
                  </p:pic>
                </p:oleObj>
              </mc:Fallback>
            </mc:AlternateContent>
          </a:graphicData>
        </a:graphic>
      </p:graphicFrame>
      <p:sp>
        <p:nvSpPr>
          <p:cNvPr id="71687" name="Text Box 7"/>
          <p:cNvSpPr txBox="1">
            <a:spLocks noChangeArrowheads="1"/>
          </p:cNvSpPr>
          <p:nvPr/>
        </p:nvSpPr>
        <p:spPr bwMode="auto">
          <a:xfrm>
            <a:off x="971550" y="5805488"/>
            <a:ext cx="216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71688" name="Text Box 8"/>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71689" name="Text Box 7"/>
          <p:cNvSpPr txBox="1">
            <a:spLocks noChangeArrowheads="1"/>
          </p:cNvSpPr>
          <p:nvPr/>
        </p:nvSpPr>
        <p:spPr bwMode="auto">
          <a:xfrm>
            <a:off x="468313" y="5300663"/>
            <a:ext cx="83518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716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270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909C6CB-91CA-43D2-8249-FCF941FE96E4}" type="slidenum">
              <a:rPr lang="lt-LT" altLang="lt-LT" sz="1000" b="0">
                <a:latin typeface="Arial" panose="020B0604020202020204" pitchFamily="34" charset="0"/>
              </a:rPr>
              <a:pPr eaLnBrk="1" hangingPunct="1"/>
              <a:t>132</a:t>
            </a:fld>
            <a:endParaRPr lang="lt-LT" altLang="lt-LT" sz="1000" b="0">
              <a:latin typeface="Arial" panose="020B0604020202020204" pitchFamily="34" charset="0"/>
            </a:endParaRPr>
          </a:p>
        </p:txBody>
      </p:sp>
      <p:sp>
        <p:nvSpPr>
          <p:cNvPr id="72710" name="Rectangle 2"/>
          <p:cNvSpPr>
            <a:spLocks noGrp="1" noChangeArrowheads="1"/>
          </p:cNvSpPr>
          <p:nvPr>
            <p:ph type="title"/>
          </p:nvPr>
        </p:nvSpPr>
        <p:spPr>
          <a:xfrm>
            <a:off x="468313" y="404813"/>
            <a:ext cx="8229600" cy="490537"/>
          </a:xfrm>
        </p:spPr>
        <p:txBody>
          <a:bodyPr/>
          <a:lstStyle/>
          <a:p>
            <a:pPr algn="ctr" eaLnBrk="1" hangingPunct="1"/>
            <a:r>
              <a:rPr lang="en-US" altLang="lt-LT" smtClean="0"/>
              <a:t>Korupci</a:t>
            </a:r>
            <a:r>
              <a:rPr lang="lt-LT" altLang="lt-LT" smtClean="0"/>
              <a:t>jos paplitimas Vyriausybės institucijose </a:t>
            </a:r>
            <a:endParaRPr lang="lt-LT" altLang="lt-LT" i="1" smtClean="0"/>
          </a:p>
        </p:txBody>
      </p:sp>
      <p:graphicFrame>
        <p:nvGraphicFramePr>
          <p:cNvPr id="72706" name="Object 3"/>
          <p:cNvGraphicFramePr>
            <a:graphicFrameLocks noGrp="1" noChangeAspect="1"/>
          </p:cNvGraphicFramePr>
          <p:nvPr>
            <p:ph sz="half" idx="1"/>
          </p:nvPr>
        </p:nvGraphicFramePr>
        <p:xfrm>
          <a:off x="549275" y="914400"/>
          <a:ext cx="6100763" cy="4635500"/>
        </p:xfrm>
        <a:graphic>
          <a:graphicData uri="http://schemas.openxmlformats.org/presentationml/2006/ole">
            <mc:AlternateContent xmlns:mc="http://schemas.openxmlformats.org/markup-compatibility/2006">
              <mc:Choice xmlns:v="urn:schemas-microsoft-com:vml" Requires="v">
                <p:oleObj spid="_x0000_s72717"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914400"/>
                        <a:ext cx="6100763" cy="4635500"/>
                      </a:xfrm>
                      <a:prstGeom prst="rect">
                        <a:avLst/>
                      </a:prstGeom>
                    </p:spPr>
                  </p:pic>
                </p:oleObj>
              </mc:Fallback>
            </mc:AlternateContent>
          </a:graphicData>
        </a:graphic>
      </p:graphicFrame>
      <p:sp>
        <p:nvSpPr>
          <p:cNvPr id="72711" name="Text Box 4"/>
          <p:cNvSpPr txBox="1">
            <a:spLocks noChangeArrowheads="1"/>
          </p:cNvSpPr>
          <p:nvPr/>
        </p:nvSpPr>
        <p:spPr bwMode="auto">
          <a:xfrm>
            <a:off x="971550" y="59499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72707" name="Object 5"/>
          <p:cNvGraphicFramePr>
            <a:graphicFrameLocks noGrp="1" noChangeAspect="1"/>
          </p:cNvGraphicFramePr>
          <p:nvPr>
            <p:ph sz="half" idx="2"/>
          </p:nvPr>
        </p:nvGraphicFramePr>
        <p:xfrm>
          <a:off x="6659563" y="981075"/>
          <a:ext cx="1841500" cy="4319588"/>
        </p:xfrm>
        <a:graphic>
          <a:graphicData uri="http://schemas.openxmlformats.org/presentationml/2006/ole">
            <mc:AlternateContent xmlns:mc="http://schemas.openxmlformats.org/markup-compatibility/2006">
              <mc:Choice xmlns:v="urn:schemas-microsoft-com:vml" Requires="v">
                <p:oleObj spid="_x0000_s72718" name="Chart" r:id="rId5" imgW="1828943" imgH="4191095" progId="Excel.Chart.8">
                  <p:embed/>
                </p:oleObj>
              </mc:Choice>
              <mc:Fallback>
                <p:oleObj name="Chart" r:id="rId5" imgW="1828943" imgH="419109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981075"/>
                        <a:ext cx="1841500" cy="4319588"/>
                      </a:xfrm>
                      <a:prstGeom prst="rect">
                        <a:avLst/>
                      </a:prstGeom>
                    </p:spPr>
                  </p:pic>
                </p:oleObj>
              </mc:Fallback>
            </mc:AlternateContent>
          </a:graphicData>
        </a:graphic>
      </p:graphicFrame>
      <p:sp>
        <p:nvSpPr>
          <p:cNvPr id="72712" name="Text Box 6"/>
          <p:cNvSpPr txBox="1">
            <a:spLocks noChangeArrowheads="1"/>
          </p:cNvSpPr>
          <p:nvPr/>
        </p:nvSpPr>
        <p:spPr bwMode="auto">
          <a:xfrm>
            <a:off x="6588125" y="7651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72713" name="Text Box 7"/>
          <p:cNvSpPr txBox="1">
            <a:spLocks noChangeArrowheads="1"/>
          </p:cNvSpPr>
          <p:nvPr/>
        </p:nvSpPr>
        <p:spPr bwMode="auto">
          <a:xfrm>
            <a:off x="539750" y="5445125"/>
            <a:ext cx="835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727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373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E7EB05B-14B4-41D3-9E92-31910A117E82}" type="slidenum">
              <a:rPr lang="lt-LT" altLang="lt-LT" sz="1000" b="0">
                <a:latin typeface="Arial" panose="020B0604020202020204" pitchFamily="34" charset="0"/>
              </a:rPr>
              <a:pPr eaLnBrk="1" hangingPunct="1"/>
              <a:t>133</a:t>
            </a:fld>
            <a:endParaRPr lang="lt-LT" altLang="lt-LT" sz="1000" b="0">
              <a:latin typeface="Arial" panose="020B0604020202020204" pitchFamily="34" charset="0"/>
            </a:endParaRPr>
          </a:p>
        </p:txBody>
      </p:sp>
      <p:sp>
        <p:nvSpPr>
          <p:cNvPr id="73734" name="Rectangle 2"/>
          <p:cNvSpPr>
            <a:spLocks noGrp="1" noChangeArrowheads="1"/>
          </p:cNvSpPr>
          <p:nvPr>
            <p:ph type="title"/>
          </p:nvPr>
        </p:nvSpPr>
        <p:spPr>
          <a:xfrm>
            <a:off x="468313" y="549275"/>
            <a:ext cx="8229600" cy="346075"/>
          </a:xfrm>
        </p:spPr>
        <p:txBody>
          <a:bodyPr/>
          <a:lstStyle/>
          <a:p>
            <a:pPr algn="ctr" eaLnBrk="1" hangingPunct="1"/>
            <a:r>
              <a:rPr lang="en-US" altLang="lt-LT" smtClean="0"/>
              <a:t>Korupci</a:t>
            </a:r>
            <a:r>
              <a:rPr lang="lt-LT" altLang="lt-LT" smtClean="0"/>
              <a:t>jos paplitimas Žemės ūkio ministerijos institucijose </a:t>
            </a:r>
            <a:endParaRPr lang="lt-LT" altLang="lt-LT" i="1" smtClean="0"/>
          </a:p>
        </p:txBody>
      </p:sp>
      <p:sp>
        <p:nvSpPr>
          <p:cNvPr id="73735" name="Text Box 4"/>
          <p:cNvSpPr txBox="1">
            <a:spLocks noChangeArrowheads="1"/>
          </p:cNvSpPr>
          <p:nvPr/>
        </p:nvSpPr>
        <p:spPr bwMode="auto">
          <a:xfrm>
            <a:off x="971550" y="59499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73730" name="Object 5"/>
          <p:cNvGraphicFramePr>
            <a:graphicFrameLocks noGrp="1" noChangeAspect="1"/>
          </p:cNvGraphicFramePr>
          <p:nvPr>
            <p:ph sz="half" idx="2"/>
          </p:nvPr>
        </p:nvGraphicFramePr>
        <p:xfrm>
          <a:off x="6516688" y="1052513"/>
          <a:ext cx="1803400" cy="4321175"/>
        </p:xfrm>
        <a:graphic>
          <a:graphicData uri="http://schemas.openxmlformats.org/presentationml/2006/ole">
            <mc:AlternateContent xmlns:mc="http://schemas.openxmlformats.org/markup-compatibility/2006">
              <mc:Choice xmlns:v="urn:schemas-microsoft-com:vml" Requires="v">
                <p:oleObj spid="_x0000_s73741" name="Chart" r:id="rId3" imgW="1828943" imgH="4191095" progId="Excel.Chart.8">
                  <p:embed/>
                </p:oleObj>
              </mc:Choice>
              <mc:Fallback>
                <p:oleObj name="Chart" r:id="rId3" imgW="1828943" imgH="4191095"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052513"/>
                        <a:ext cx="1803400" cy="4321175"/>
                      </a:xfrm>
                      <a:prstGeom prst="rect">
                        <a:avLst/>
                      </a:prstGeom>
                    </p:spPr>
                  </p:pic>
                </p:oleObj>
              </mc:Fallback>
            </mc:AlternateContent>
          </a:graphicData>
        </a:graphic>
      </p:graphicFrame>
      <p:sp>
        <p:nvSpPr>
          <p:cNvPr id="73736" name="Text Box 6"/>
          <p:cNvSpPr txBox="1">
            <a:spLocks noChangeArrowheads="1"/>
          </p:cNvSpPr>
          <p:nvPr/>
        </p:nvSpPr>
        <p:spPr bwMode="auto">
          <a:xfrm>
            <a:off x="6659563"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73737" name="Text Box 7"/>
          <p:cNvSpPr txBox="1">
            <a:spLocks noChangeArrowheads="1"/>
          </p:cNvSpPr>
          <p:nvPr/>
        </p:nvSpPr>
        <p:spPr bwMode="auto">
          <a:xfrm>
            <a:off x="539750" y="5516563"/>
            <a:ext cx="835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737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73731" name="Object 3"/>
          <p:cNvGraphicFramePr>
            <a:graphicFrameLocks noGrp="1" noChangeAspect="1"/>
          </p:cNvGraphicFramePr>
          <p:nvPr/>
        </p:nvGraphicFramePr>
        <p:xfrm>
          <a:off x="395288" y="908050"/>
          <a:ext cx="6100762" cy="4635500"/>
        </p:xfrm>
        <a:graphic>
          <a:graphicData uri="http://schemas.openxmlformats.org/presentationml/2006/ole">
            <mc:AlternateContent xmlns:mc="http://schemas.openxmlformats.org/markup-compatibility/2006">
              <mc:Choice xmlns:v="urn:schemas-microsoft-com:vml" Requires="v">
                <p:oleObj spid="_x0000_s73742"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908050"/>
                        <a:ext cx="6100762"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475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BC4E287-6F3E-4CE3-BADF-F9A3AA114B5E}" type="slidenum">
              <a:rPr lang="lt-LT" altLang="lt-LT" sz="1000" b="0">
                <a:latin typeface="Arial" panose="020B0604020202020204" pitchFamily="34" charset="0"/>
              </a:rPr>
              <a:pPr eaLnBrk="1" hangingPunct="1"/>
              <a:t>134</a:t>
            </a:fld>
            <a:endParaRPr lang="lt-LT" altLang="lt-LT" sz="1000" b="0">
              <a:latin typeface="Arial" panose="020B0604020202020204" pitchFamily="34" charset="0"/>
            </a:endParaRPr>
          </a:p>
        </p:txBody>
      </p:sp>
      <p:sp>
        <p:nvSpPr>
          <p:cNvPr id="74758"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Žemės ūkio ministerijos institucijose </a:t>
            </a:r>
            <a:r>
              <a:rPr lang="lt-LT" altLang="lt-LT" sz="2000" i="1" smtClean="0"/>
              <a:t>(tęsinys) </a:t>
            </a:r>
          </a:p>
        </p:txBody>
      </p:sp>
      <p:graphicFrame>
        <p:nvGraphicFramePr>
          <p:cNvPr id="74754" name="Object 3"/>
          <p:cNvGraphicFramePr>
            <a:graphicFrameLocks noGrp="1" noChangeAspect="1"/>
          </p:cNvGraphicFramePr>
          <p:nvPr>
            <p:ph sz="half" idx="1"/>
          </p:nvPr>
        </p:nvGraphicFramePr>
        <p:xfrm>
          <a:off x="546100" y="977900"/>
          <a:ext cx="6108700" cy="4635500"/>
        </p:xfrm>
        <a:graphic>
          <a:graphicData uri="http://schemas.openxmlformats.org/presentationml/2006/ole">
            <mc:AlternateContent xmlns:mc="http://schemas.openxmlformats.org/markup-compatibility/2006">
              <mc:Choice xmlns:v="urn:schemas-microsoft-com:vml" Requires="v">
                <p:oleObj spid="_x0000_s74765"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977900"/>
                        <a:ext cx="6108700" cy="4635500"/>
                      </a:xfrm>
                      <a:prstGeom prst="rect">
                        <a:avLst/>
                      </a:prstGeom>
                    </p:spPr>
                  </p:pic>
                </p:oleObj>
              </mc:Fallback>
            </mc:AlternateContent>
          </a:graphicData>
        </a:graphic>
      </p:graphicFrame>
      <p:sp>
        <p:nvSpPr>
          <p:cNvPr id="74759" name="Text Box 4"/>
          <p:cNvSpPr txBox="1">
            <a:spLocks noChangeArrowheads="1"/>
          </p:cNvSpPr>
          <p:nvPr/>
        </p:nvSpPr>
        <p:spPr bwMode="auto">
          <a:xfrm>
            <a:off x="971550" y="59499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74755" name="Object 5"/>
          <p:cNvGraphicFramePr>
            <a:graphicFrameLocks noGrp="1" noChangeAspect="1"/>
          </p:cNvGraphicFramePr>
          <p:nvPr>
            <p:ph sz="half" idx="2"/>
          </p:nvPr>
        </p:nvGraphicFramePr>
        <p:xfrm>
          <a:off x="6588125" y="1125538"/>
          <a:ext cx="1841500" cy="4270375"/>
        </p:xfrm>
        <a:graphic>
          <a:graphicData uri="http://schemas.openxmlformats.org/presentationml/2006/ole">
            <mc:AlternateContent xmlns:mc="http://schemas.openxmlformats.org/markup-compatibility/2006">
              <mc:Choice xmlns:v="urn:schemas-microsoft-com:vml" Requires="v">
                <p:oleObj spid="_x0000_s74766" name="Chart" r:id="rId5" imgW="1828943" imgH="4191095" progId="Excel.Chart.8">
                  <p:embed/>
                </p:oleObj>
              </mc:Choice>
              <mc:Fallback>
                <p:oleObj name="Chart" r:id="rId5" imgW="1828943" imgH="419109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1125538"/>
                        <a:ext cx="1841500" cy="4270375"/>
                      </a:xfrm>
                      <a:prstGeom prst="rect">
                        <a:avLst/>
                      </a:prstGeom>
                    </p:spPr>
                  </p:pic>
                </p:oleObj>
              </mc:Fallback>
            </mc:AlternateContent>
          </a:graphicData>
        </a:graphic>
      </p:graphicFrame>
      <p:sp>
        <p:nvSpPr>
          <p:cNvPr id="74760" name="Text Box 6"/>
          <p:cNvSpPr txBox="1">
            <a:spLocks noChangeArrowheads="1"/>
          </p:cNvSpPr>
          <p:nvPr/>
        </p:nvSpPr>
        <p:spPr bwMode="auto">
          <a:xfrm>
            <a:off x="6659563"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74761" name="Text Box 7"/>
          <p:cNvSpPr txBox="1">
            <a:spLocks noChangeArrowheads="1"/>
          </p:cNvSpPr>
          <p:nvPr/>
        </p:nvSpPr>
        <p:spPr bwMode="auto">
          <a:xfrm>
            <a:off x="539750" y="5516563"/>
            <a:ext cx="835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747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578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84F48DC-544D-44CB-93CA-A786EF96D9F7}" type="slidenum">
              <a:rPr lang="lt-LT" altLang="lt-LT" sz="1000" b="0">
                <a:latin typeface="Arial" panose="020B0604020202020204" pitchFamily="34" charset="0"/>
              </a:rPr>
              <a:pPr eaLnBrk="1" hangingPunct="1"/>
              <a:t>135</a:t>
            </a:fld>
            <a:endParaRPr lang="lt-LT" altLang="lt-LT" sz="1000" b="0">
              <a:latin typeface="Arial" panose="020B0604020202020204" pitchFamily="34" charset="0"/>
            </a:endParaRPr>
          </a:p>
        </p:txBody>
      </p:sp>
      <p:sp>
        <p:nvSpPr>
          <p:cNvPr id="75782" name="Rectangle 2"/>
          <p:cNvSpPr>
            <a:spLocks noGrp="1" noChangeArrowheads="1"/>
          </p:cNvSpPr>
          <p:nvPr>
            <p:ph type="title"/>
          </p:nvPr>
        </p:nvSpPr>
        <p:spPr>
          <a:xfrm>
            <a:off x="468313" y="549275"/>
            <a:ext cx="8229600" cy="346075"/>
          </a:xfrm>
        </p:spPr>
        <p:txBody>
          <a:bodyPr/>
          <a:lstStyle/>
          <a:p>
            <a:pPr algn="ctr" eaLnBrk="1" hangingPunct="1"/>
            <a:r>
              <a:rPr lang="en-US" altLang="lt-LT" smtClean="0"/>
              <a:t>Korupci</a:t>
            </a:r>
            <a:r>
              <a:rPr lang="lt-LT" altLang="lt-LT" smtClean="0"/>
              <a:t>jos paplitimas Teisingumo ministerijos institucijose</a:t>
            </a:r>
            <a:endParaRPr lang="lt-LT" altLang="lt-LT" i="1" smtClean="0"/>
          </a:p>
        </p:txBody>
      </p:sp>
      <p:graphicFrame>
        <p:nvGraphicFramePr>
          <p:cNvPr id="75778" name="Object 3"/>
          <p:cNvGraphicFramePr>
            <a:graphicFrameLocks noGrp="1" noChangeAspect="1"/>
          </p:cNvGraphicFramePr>
          <p:nvPr>
            <p:ph sz="half" idx="1"/>
          </p:nvPr>
        </p:nvGraphicFramePr>
        <p:xfrm>
          <a:off x="469900" y="977900"/>
          <a:ext cx="6108700" cy="4635500"/>
        </p:xfrm>
        <a:graphic>
          <a:graphicData uri="http://schemas.openxmlformats.org/presentationml/2006/ole">
            <mc:AlternateContent xmlns:mc="http://schemas.openxmlformats.org/markup-compatibility/2006">
              <mc:Choice xmlns:v="urn:schemas-microsoft-com:vml" Requires="v">
                <p:oleObj spid="_x0000_s75789"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977900"/>
                        <a:ext cx="6108700" cy="4635500"/>
                      </a:xfrm>
                      <a:prstGeom prst="rect">
                        <a:avLst/>
                      </a:prstGeom>
                    </p:spPr>
                  </p:pic>
                </p:oleObj>
              </mc:Fallback>
            </mc:AlternateContent>
          </a:graphicData>
        </a:graphic>
      </p:graphicFrame>
      <p:sp>
        <p:nvSpPr>
          <p:cNvPr id="75783" name="Text Box 4"/>
          <p:cNvSpPr txBox="1">
            <a:spLocks noChangeArrowheads="1"/>
          </p:cNvSpPr>
          <p:nvPr/>
        </p:nvSpPr>
        <p:spPr bwMode="auto">
          <a:xfrm>
            <a:off x="971550" y="59499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75779" name="Object 5"/>
          <p:cNvGraphicFramePr>
            <a:graphicFrameLocks noGrp="1" noChangeAspect="1"/>
          </p:cNvGraphicFramePr>
          <p:nvPr>
            <p:ph sz="half" idx="2"/>
          </p:nvPr>
        </p:nvGraphicFramePr>
        <p:xfrm>
          <a:off x="6659563" y="1052513"/>
          <a:ext cx="1841500" cy="4340225"/>
        </p:xfrm>
        <a:graphic>
          <a:graphicData uri="http://schemas.openxmlformats.org/presentationml/2006/ole">
            <mc:AlternateContent xmlns:mc="http://schemas.openxmlformats.org/markup-compatibility/2006">
              <mc:Choice xmlns:v="urn:schemas-microsoft-com:vml" Requires="v">
                <p:oleObj spid="_x0000_s75790" name="Chart" r:id="rId5" imgW="1828943" imgH="4191095" progId="Excel.Chart.8">
                  <p:embed/>
                </p:oleObj>
              </mc:Choice>
              <mc:Fallback>
                <p:oleObj name="Chart" r:id="rId5" imgW="1828943" imgH="419109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1052513"/>
                        <a:ext cx="1841500" cy="4340225"/>
                      </a:xfrm>
                      <a:prstGeom prst="rect">
                        <a:avLst/>
                      </a:prstGeom>
                    </p:spPr>
                  </p:pic>
                </p:oleObj>
              </mc:Fallback>
            </mc:AlternateContent>
          </a:graphicData>
        </a:graphic>
      </p:graphicFrame>
      <p:sp>
        <p:nvSpPr>
          <p:cNvPr id="75784" name="Text Box 6"/>
          <p:cNvSpPr txBox="1">
            <a:spLocks noChangeArrowheads="1"/>
          </p:cNvSpPr>
          <p:nvPr/>
        </p:nvSpPr>
        <p:spPr bwMode="auto">
          <a:xfrm>
            <a:off x="6804025"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75785" name="Text Box 7"/>
          <p:cNvSpPr txBox="1">
            <a:spLocks noChangeArrowheads="1"/>
          </p:cNvSpPr>
          <p:nvPr/>
        </p:nvSpPr>
        <p:spPr bwMode="auto">
          <a:xfrm>
            <a:off x="539750" y="5516563"/>
            <a:ext cx="835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757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6805" name="Slide Number Placeholder 6"/>
          <p:cNvSpPr>
            <a:spLocks noGrp="1"/>
          </p:cNvSpPr>
          <p:nvPr>
            <p:ph type="sldNum" sz="quarter" idx="12"/>
          </p:nvPr>
        </p:nvSpPr>
        <p:spPr>
          <a:xfrm>
            <a:off x="3419475" y="61658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61E4D73-D51E-4464-8E0C-C0582CF094DB}" type="slidenum">
              <a:rPr lang="lt-LT" altLang="lt-LT" sz="1000" b="0">
                <a:latin typeface="Arial" panose="020B0604020202020204" pitchFamily="34" charset="0"/>
              </a:rPr>
              <a:pPr eaLnBrk="1" hangingPunct="1"/>
              <a:t>136</a:t>
            </a:fld>
            <a:endParaRPr lang="lt-LT" altLang="lt-LT" sz="1000" b="0">
              <a:latin typeface="Arial" panose="020B0604020202020204" pitchFamily="34" charset="0"/>
            </a:endParaRPr>
          </a:p>
        </p:txBody>
      </p:sp>
      <p:sp>
        <p:nvSpPr>
          <p:cNvPr id="76806" name="Rectangle 2"/>
          <p:cNvSpPr>
            <a:spLocks noGrp="1" noChangeArrowheads="1"/>
          </p:cNvSpPr>
          <p:nvPr>
            <p:ph type="title"/>
          </p:nvPr>
        </p:nvSpPr>
        <p:spPr>
          <a:xfrm>
            <a:off x="323850" y="0"/>
            <a:ext cx="8229600" cy="1143000"/>
          </a:xfrm>
        </p:spPr>
        <p:txBody>
          <a:bodyPr/>
          <a:lstStyle/>
          <a:p>
            <a:pPr algn="ctr" eaLnBrk="1" hangingPunct="1"/>
            <a:r>
              <a:rPr lang="en-US" altLang="lt-LT" smtClean="0"/>
              <a:t>Korupci</a:t>
            </a:r>
            <a:r>
              <a:rPr lang="lt-LT" altLang="lt-LT" smtClean="0"/>
              <a:t>jos paplitimas privataus sektoriaus įmonėse</a:t>
            </a:r>
            <a:endParaRPr lang="lt-LT" altLang="lt-LT" i="1" smtClean="0"/>
          </a:p>
        </p:txBody>
      </p:sp>
      <p:graphicFrame>
        <p:nvGraphicFramePr>
          <p:cNvPr id="76802" name="Object 5"/>
          <p:cNvGraphicFramePr>
            <a:graphicFrameLocks noGrp="1" noChangeAspect="1"/>
          </p:cNvGraphicFramePr>
          <p:nvPr>
            <p:ph sz="half" idx="2"/>
          </p:nvPr>
        </p:nvGraphicFramePr>
        <p:xfrm>
          <a:off x="6605588" y="836613"/>
          <a:ext cx="1876425" cy="4321175"/>
        </p:xfrm>
        <a:graphic>
          <a:graphicData uri="http://schemas.openxmlformats.org/presentationml/2006/ole">
            <mc:AlternateContent xmlns:mc="http://schemas.openxmlformats.org/markup-compatibility/2006">
              <mc:Choice xmlns:v="urn:schemas-microsoft-com:vml" Requires="v">
                <p:oleObj spid="_x0000_s76813" name="Chart" r:id="rId3" imgW="1828943" imgH="3972068" progId="Excel.Chart.8">
                  <p:embed/>
                </p:oleObj>
              </mc:Choice>
              <mc:Fallback>
                <p:oleObj name="Chart" r:id="rId3" imgW="1828943" imgH="3972068"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588" y="836613"/>
                        <a:ext cx="1876425" cy="4321175"/>
                      </a:xfrm>
                      <a:prstGeom prst="rect">
                        <a:avLst/>
                      </a:prstGeom>
                    </p:spPr>
                  </p:pic>
                </p:oleObj>
              </mc:Fallback>
            </mc:AlternateContent>
          </a:graphicData>
        </a:graphic>
      </p:graphicFrame>
      <p:sp>
        <p:nvSpPr>
          <p:cNvPr id="76807" name="Text Box 7"/>
          <p:cNvSpPr txBox="1">
            <a:spLocks noChangeArrowheads="1"/>
          </p:cNvSpPr>
          <p:nvPr/>
        </p:nvSpPr>
        <p:spPr bwMode="auto">
          <a:xfrm>
            <a:off x="6804025" y="6207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76808" name="Text Box 8"/>
          <p:cNvSpPr txBox="1">
            <a:spLocks noChangeArrowheads="1"/>
          </p:cNvSpPr>
          <p:nvPr/>
        </p:nvSpPr>
        <p:spPr bwMode="auto">
          <a:xfrm>
            <a:off x="900113" y="5949950"/>
            <a:ext cx="1944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76809" name="Text Box 7"/>
          <p:cNvSpPr txBox="1">
            <a:spLocks noChangeArrowheads="1"/>
          </p:cNvSpPr>
          <p:nvPr/>
        </p:nvSpPr>
        <p:spPr bwMode="auto">
          <a:xfrm>
            <a:off x="250825" y="5516563"/>
            <a:ext cx="835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768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76803" name="Object 3"/>
          <p:cNvGraphicFramePr>
            <a:graphicFrameLocks noGrp="1" noChangeAspect="1"/>
          </p:cNvGraphicFramePr>
          <p:nvPr/>
        </p:nvGraphicFramePr>
        <p:xfrm>
          <a:off x="546100" y="762000"/>
          <a:ext cx="6108700" cy="4635500"/>
        </p:xfrm>
        <a:graphic>
          <a:graphicData uri="http://schemas.openxmlformats.org/presentationml/2006/ole">
            <mc:AlternateContent xmlns:mc="http://schemas.openxmlformats.org/markup-compatibility/2006">
              <mc:Choice xmlns:v="urn:schemas-microsoft-com:vml" Requires="v">
                <p:oleObj spid="_x0000_s76814"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 y="762000"/>
                        <a:ext cx="6108700"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6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915112C-8EDB-493B-A03B-C4E01B55514B}" type="slidenum">
              <a:rPr lang="lt-LT" altLang="lt-LT" sz="1000" b="0">
                <a:latin typeface="Arial" panose="020B0604020202020204" pitchFamily="34" charset="0"/>
              </a:rPr>
              <a:pPr eaLnBrk="1" hangingPunct="1"/>
              <a:t>137</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81075"/>
            <a:ext cx="8064500" cy="6186488"/>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Gyventojai vertino konkrečių ministerijų ar įstaigų korumpuotumo lygį. Daugiausia vertinimų “labai korumpuota” surinko šios institucijos (virš 20%): Sveikatos apsaugos ministerija – 29%, Krašto apsaugos ministerija – 22%, Apylinkių teismai – 21%, Valstybinė teritorijų planavimo ir statybos inspekcija – 33%,  Ignalinos atominė elektrinė – 28%, Valstybinė energetikos inspekcija – 22%, Lietuvos naftos produktų agentūra – 22%, Muitinės departamentas – 32%, Lietuvos energija – 29%, Lošimų priežiūros tarnyba – 23%, Krašto apsaugos ministerijos Įsigijimų departamentas – 28%, Viešųjų pirkimų skyriai savivaldybėse – 25%, Neįgalumo ir darbingumo nustatymo tarnyba – 47%, Neįgaliųjų reikalų departamentas – 21%, Valstybinė vaistų kontrolės tarnyba – 36%, Respublikinės ligoninės – 35%, miestų ir rajonų ligoninės – 31%, poliklinikos – 23%, Valstybinė ligonių kasa ir jos teritoriniai padaliniai – 22%, kelių policija - 24%, Viešųjų pirkimų tarnyba – 37%, Valstybinė maisto ir veterinarijos tarnyba – 25%, Nacionalinė žemės tarnyba – 31%, Nacionalinė mokėjimo agentūra – 24%, farmacijos srities įmonės – 24%, antstoliai – 21%.</a:t>
            </a: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662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7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430DDBD-94DD-439E-8DE8-AA5B16EF8CF2}" type="slidenum">
              <a:rPr lang="lt-LT" altLang="lt-LT" sz="1000" b="0">
                <a:latin typeface="Arial" panose="020B0604020202020204" pitchFamily="34" charset="0"/>
              </a:rPr>
              <a:pPr eaLnBrk="1" hangingPunct="1"/>
              <a:t>138</a:t>
            </a:fld>
            <a:endParaRPr lang="lt-LT" altLang="lt-LT" sz="1000" b="0">
              <a:latin typeface="Arial" panose="020B0604020202020204" pitchFamily="34" charset="0"/>
            </a:endParaRPr>
          </a:p>
        </p:txBody>
      </p:sp>
      <p:sp>
        <p:nvSpPr>
          <p:cNvPr id="267268"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Korupcijos paplitimas institucijose:</a:t>
            </a:r>
            <a:br>
              <a:rPr lang="lt-LT" altLang="lt-LT" sz="3600" smtClean="0"/>
            </a:br>
            <a:r>
              <a:rPr lang="lt-LT" altLang="lt-LT" sz="3600" smtClean="0"/>
              <a:t>įmonių vadovų vertinimai</a:t>
            </a:r>
            <a:endParaRPr lang="en-US" altLang="lt-LT" sz="3600" smtClean="0"/>
          </a:p>
        </p:txBody>
      </p:sp>
      <p:sp>
        <p:nvSpPr>
          <p:cNvPr id="26726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782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951B050-0726-403B-A1F5-4B834AA2E119}" type="slidenum">
              <a:rPr lang="lt-LT" altLang="lt-LT" sz="1000" b="0">
                <a:latin typeface="Arial" panose="020B0604020202020204" pitchFamily="34" charset="0"/>
              </a:rPr>
              <a:pPr eaLnBrk="1" hangingPunct="1"/>
              <a:t>139</a:t>
            </a:fld>
            <a:endParaRPr lang="lt-LT" altLang="lt-LT" sz="1000" b="0">
              <a:latin typeface="Arial" panose="020B0604020202020204" pitchFamily="34" charset="0"/>
            </a:endParaRPr>
          </a:p>
        </p:txBody>
      </p:sp>
      <p:sp>
        <p:nvSpPr>
          <p:cNvPr id="77830"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Korupci</a:t>
            </a:r>
            <a:r>
              <a:rPr lang="lt-LT" altLang="lt-LT" smtClean="0"/>
              <a:t>jos paplitimas </a:t>
            </a:r>
            <a:r>
              <a:rPr lang="en-US" altLang="lt-LT" smtClean="0"/>
              <a:t>ministerijose</a:t>
            </a:r>
            <a:endParaRPr lang="lt-LT" altLang="lt-LT" i="1" smtClean="0"/>
          </a:p>
        </p:txBody>
      </p:sp>
      <p:graphicFrame>
        <p:nvGraphicFramePr>
          <p:cNvPr id="77826" name="Object 4"/>
          <p:cNvGraphicFramePr>
            <a:graphicFrameLocks noGrp="1" noChangeAspect="1"/>
          </p:cNvGraphicFramePr>
          <p:nvPr>
            <p:ph sz="half" idx="1"/>
          </p:nvPr>
        </p:nvGraphicFramePr>
        <p:xfrm>
          <a:off x="609600" y="1346200"/>
          <a:ext cx="5499100" cy="3973513"/>
        </p:xfrm>
        <a:graphic>
          <a:graphicData uri="http://schemas.openxmlformats.org/presentationml/2006/ole">
            <mc:AlternateContent xmlns:mc="http://schemas.openxmlformats.org/markup-compatibility/2006">
              <mc:Choice xmlns:v="urn:schemas-microsoft-com:vml" Requires="v">
                <p:oleObj spid="_x0000_s77837" name="Chart" r:id="rId3" imgW="5495830" imgH="3972068" progId="Excel.Chart.8">
                  <p:embed/>
                </p:oleObj>
              </mc:Choice>
              <mc:Fallback>
                <p:oleObj name="Chart" r:id="rId3" imgW="5495830" imgH="397206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46200"/>
                        <a:ext cx="5499100" cy="3973513"/>
                      </a:xfrm>
                      <a:prstGeom prst="rect">
                        <a:avLst/>
                      </a:prstGeom>
                    </p:spPr>
                  </p:pic>
                </p:oleObj>
              </mc:Fallback>
            </mc:AlternateContent>
          </a:graphicData>
        </a:graphic>
      </p:graphicFrame>
      <p:graphicFrame>
        <p:nvGraphicFramePr>
          <p:cNvPr id="77827" name="Object 5"/>
          <p:cNvGraphicFramePr>
            <a:graphicFrameLocks noGrp="1" noChangeAspect="1"/>
          </p:cNvGraphicFramePr>
          <p:nvPr>
            <p:ph sz="half" idx="2"/>
          </p:nvPr>
        </p:nvGraphicFramePr>
        <p:xfrm>
          <a:off x="6438900" y="1357313"/>
          <a:ext cx="2451100" cy="3656012"/>
        </p:xfrm>
        <a:graphic>
          <a:graphicData uri="http://schemas.openxmlformats.org/presentationml/2006/ole">
            <mc:AlternateContent xmlns:mc="http://schemas.openxmlformats.org/markup-compatibility/2006">
              <mc:Choice xmlns:v="urn:schemas-microsoft-com:vml" Requires="v">
                <p:oleObj spid="_x0000_s77838" name="Chart" r:id="rId5" imgW="2438448" imgH="3552873" progId="Excel.Chart.8">
                  <p:embed/>
                </p:oleObj>
              </mc:Choice>
              <mc:Fallback>
                <p:oleObj name="Chart" r:id="rId5" imgW="2438448" imgH="3552873"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357313"/>
                        <a:ext cx="2451100" cy="3656012"/>
                      </a:xfrm>
                      <a:prstGeom prst="rect">
                        <a:avLst/>
                      </a:prstGeom>
                    </p:spPr>
                  </p:pic>
                </p:oleObj>
              </mc:Fallback>
            </mc:AlternateContent>
          </a:graphicData>
        </a:graphic>
      </p:graphicFrame>
      <p:sp>
        <p:nvSpPr>
          <p:cNvPr id="77831" name="Text Box 7"/>
          <p:cNvSpPr txBox="1">
            <a:spLocks noChangeArrowheads="1"/>
          </p:cNvSpPr>
          <p:nvPr/>
        </p:nvSpPr>
        <p:spPr bwMode="auto">
          <a:xfrm>
            <a:off x="971550" y="5805488"/>
            <a:ext cx="1512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77832" name="Text Box 8"/>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77833" name="Text Box 7"/>
          <p:cNvSpPr txBox="1">
            <a:spLocks noChangeArrowheads="1"/>
          </p:cNvSpPr>
          <p:nvPr/>
        </p:nvSpPr>
        <p:spPr bwMode="auto">
          <a:xfrm>
            <a:off x="250825" y="5300663"/>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sp>
        <p:nvSpPr>
          <p:cNvPr id="77834"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129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E0190D7-7F52-48F0-8A2B-07994B3CD9F6}" type="slidenum">
              <a:rPr lang="lt-LT" altLang="lt-LT" sz="1000" b="0">
                <a:latin typeface="Arial" panose="020B0604020202020204" pitchFamily="34" charset="0"/>
              </a:rPr>
              <a:pPr eaLnBrk="1" hangingPunct="1"/>
              <a:t>14</a:t>
            </a:fld>
            <a:endParaRPr lang="lt-LT" altLang="lt-LT" sz="1000" b="0">
              <a:latin typeface="Arial" panose="020B0604020202020204" pitchFamily="34" charset="0"/>
            </a:endParaRPr>
          </a:p>
        </p:txBody>
      </p:sp>
      <p:sp>
        <p:nvSpPr>
          <p:cNvPr id="212996" name="Text Box 5"/>
          <p:cNvSpPr txBox="1">
            <a:spLocks noChangeArrowheads="1"/>
          </p:cNvSpPr>
          <p:nvPr/>
        </p:nvSpPr>
        <p:spPr bwMode="auto">
          <a:xfrm>
            <a:off x="539750" y="765175"/>
            <a:ext cx="80645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800">
                <a:latin typeface="Times New Roman" panose="02020603050405020304" pitchFamily="18" charset="0"/>
              </a:rPr>
              <a:t>	</a:t>
            </a:r>
            <a:r>
              <a:rPr lang="en-US" altLang="lt-LT" sz="1800">
                <a:latin typeface="Times New Roman" panose="02020603050405020304" pitchFamily="18" charset="0"/>
              </a:rPr>
              <a:t>Gyventojams buvo pateikta</a:t>
            </a:r>
            <a:r>
              <a:rPr lang="lt-LT" altLang="lt-LT" sz="1800">
                <a:latin typeface="Times New Roman" panose="02020603050405020304" pitchFamily="18" charset="0"/>
              </a:rPr>
              <a:t>s</a:t>
            </a:r>
            <a:r>
              <a:rPr lang="en-US" altLang="lt-LT" sz="1800">
                <a:latin typeface="Times New Roman" panose="02020603050405020304" pitchFamily="18" charset="0"/>
              </a:rPr>
              <a:t> 1</a:t>
            </a:r>
            <a:r>
              <a:rPr lang="lt-LT" altLang="lt-LT" sz="1800">
                <a:latin typeface="Times New Roman" panose="02020603050405020304" pitchFamily="18" charset="0"/>
              </a:rPr>
              <a:t>8 problemų Lietuvoje sąrašas</a:t>
            </a:r>
            <a:r>
              <a:rPr lang="en-US" altLang="lt-LT" sz="1800">
                <a:latin typeface="Times New Roman" panose="02020603050405020304" pitchFamily="18" charset="0"/>
              </a:rPr>
              <a:t>. </a:t>
            </a:r>
            <a:r>
              <a:rPr lang="lt-LT" altLang="lt-LT" sz="1800">
                <a:latin typeface="Times New Roman" panose="02020603050405020304" pitchFamily="18" charset="0"/>
              </a:rPr>
              <a:t>B</a:t>
            </a:r>
            <a:r>
              <a:rPr lang="en-US" altLang="lt-LT" sz="1800">
                <a:latin typeface="Times New Roman" panose="02020603050405020304" pitchFamily="18" charset="0"/>
              </a:rPr>
              <a:t>uvo</a:t>
            </a:r>
            <a:r>
              <a:rPr lang="lt-LT" altLang="lt-LT" sz="1800">
                <a:latin typeface="Times New Roman" panose="02020603050405020304" pitchFamily="18" charset="0"/>
              </a:rPr>
              <a:t> prašoma nurodyti, ar kiekviena iš jų yra labai rimta, pakankamai rimta, neypatingai rimta problema ar tai visai ne problema. </a:t>
            </a:r>
          </a:p>
          <a:p>
            <a:pPr algn="just" eaLnBrk="1" hangingPunct="1"/>
            <a:endParaRPr lang="lt-LT" altLang="lt-LT" sz="1800">
              <a:latin typeface="Times New Roman" panose="02020603050405020304" pitchFamily="18" charset="0"/>
            </a:endParaRPr>
          </a:p>
          <a:p>
            <a:pPr algn="just" eaLnBrk="1" hangingPunct="1">
              <a:spcBef>
                <a:spcPct val="20000"/>
              </a:spcBef>
            </a:pPr>
            <a:r>
              <a:rPr lang="lt-LT" altLang="lt-LT" sz="1800">
                <a:latin typeface="Times New Roman" panose="02020603050405020304" pitchFamily="18" charset="0"/>
              </a:rPr>
              <a:t>	Pagal dalį nurodžiusių, kad tai yra “labai rimta problema”, korupcija buvo minima 5-oje vietoje (56%) - po mažų atlyginimų, didelių kainų, emigracijos, alkoholizmo. Lyginant su 2014 m., nurodžiusių, kad tai rimta problema, padaugėjo (2014 m. – 48%). </a:t>
            </a:r>
          </a:p>
          <a:p>
            <a:pPr algn="just" eaLnBrk="1" hangingPunct="1"/>
            <a:endParaRPr lang="lt-LT" altLang="lt-LT" sz="1800">
              <a:latin typeface="Times New Roman" panose="02020603050405020304" pitchFamily="18" charset="0"/>
            </a:endParaRPr>
          </a:p>
          <a:p>
            <a:pPr algn="just" eaLnBrk="1" hangingPunct="1"/>
            <a:r>
              <a:rPr lang="lt-LT" altLang="lt-LT" sz="1800">
                <a:latin typeface="Times New Roman" panose="02020603050405020304" pitchFamily="18" charset="0"/>
              </a:rPr>
              <a:t>	Galima spėti, kad nurodančių šios problemos didelę svarbą padaugėjo dėl rezonansinių, korupcinių skandalų, į kuriuos 2016 m. buvo patekę kai kurie Lietuvos politikai (pvz., E. Masiulis, P. Gražulis).</a:t>
            </a:r>
          </a:p>
          <a:p>
            <a:pPr algn="just" eaLnBrk="1" hangingPunct="1"/>
            <a:endParaRPr lang="lt-LT" altLang="lt-LT" sz="1800">
              <a:latin typeface="Times New Roman" panose="02020603050405020304" pitchFamily="18" charset="0"/>
            </a:endParaRPr>
          </a:p>
          <a:p>
            <a:pPr algn="just" eaLnBrk="1" hangingPunct="1"/>
            <a:r>
              <a:rPr lang="lt-LT" altLang="lt-LT" sz="1800">
                <a:latin typeface="Times New Roman" panose="02020603050405020304" pitchFamily="18" charset="0"/>
              </a:rPr>
              <a:t>	Taip pat padaugėjo nurodžiusių, kad labai rimta problema yra kainų kilimas (nuo 52% iki 67%), emigracija (nuo 54% iki 63%), biurokratizmas (nuo 36% iki 41%).</a:t>
            </a:r>
          </a:p>
          <a:p>
            <a:pPr algn="just" eaLnBrk="1" hangingPunct="1"/>
            <a:endParaRPr lang="lt-LT" altLang="lt-LT" sz="1800">
              <a:latin typeface="Times New Roman" panose="02020603050405020304" pitchFamily="18" charset="0"/>
            </a:endParaRPr>
          </a:p>
          <a:p>
            <a:pPr algn="just" eaLnBrk="1" hangingPunct="1"/>
            <a:r>
              <a:rPr lang="lt-LT" altLang="lt-LT" sz="1800">
                <a:latin typeface="Times New Roman" panose="02020603050405020304" pitchFamily="18" charset="0"/>
              </a:rPr>
              <a:t>	Sumažėjo bedarbystės svarba (nuo 63% iki 53%).</a:t>
            </a:r>
            <a:endParaRPr lang="en-US" altLang="lt-LT" sz="1800">
              <a:latin typeface="Times New Roman" panose="02020603050405020304" pitchFamily="18" charset="0"/>
            </a:endParaRPr>
          </a:p>
          <a:p>
            <a:pPr algn="just" eaLnBrk="1" hangingPunct="1"/>
            <a:endParaRPr lang="lt-LT" altLang="lt-LT" sz="1800">
              <a:solidFill>
                <a:srgbClr val="FF0000"/>
              </a:solidFill>
              <a:latin typeface="Times New Roman" panose="02020603050405020304" pitchFamily="18" charset="0"/>
            </a:endParaRPr>
          </a:p>
          <a:p>
            <a:pPr algn="just" eaLnBrk="1" hangingPunct="1"/>
            <a:r>
              <a:rPr lang="lt-LT" altLang="lt-LT" sz="1800">
                <a:solidFill>
                  <a:srgbClr val="FF0000"/>
                </a:solidFill>
                <a:latin typeface="Times New Roman" panose="02020603050405020304" pitchFamily="18" charset="0"/>
              </a:rPr>
              <a:t>    </a:t>
            </a:r>
            <a:endParaRPr lang="en-US" altLang="lt-LT" sz="1800">
              <a:solidFill>
                <a:srgbClr val="FF0000"/>
              </a:solidFill>
              <a:latin typeface="Times New Roman" panose="02020603050405020304" pitchFamily="18" charset="0"/>
            </a:endParaRPr>
          </a:p>
        </p:txBody>
      </p:sp>
      <p:sp>
        <p:nvSpPr>
          <p:cNvPr id="21299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88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42312BC-B1C7-4422-B362-3689D077831D}" type="slidenum">
              <a:rPr lang="lt-LT" altLang="lt-LT" sz="1000" b="0">
                <a:latin typeface="Arial" panose="020B0604020202020204" pitchFamily="34" charset="0"/>
              </a:rPr>
              <a:pPr eaLnBrk="1" hangingPunct="1"/>
              <a:t>140</a:t>
            </a:fld>
            <a:endParaRPr lang="lt-LT" altLang="lt-LT" sz="1000" b="0">
              <a:latin typeface="Arial" panose="020B0604020202020204" pitchFamily="34" charset="0"/>
            </a:endParaRPr>
          </a:p>
        </p:txBody>
      </p:sp>
      <p:sp>
        <p:nvSpPr>
          <p:cNvPr id="78854"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Korupci</a:t>
            </a:r>
            <a:r>
              <a:rPr lang="lt-LT" altLang="lt-LT" smtClean="0"/>
              <a:t>jos paplitimas teismuose</a:t>
            </a:r>
            <a:endParaRPr lang="lt-LT" altLang="lt-LT" i="1" smtClean="0"/>
          </a:p>
        </p:txBody>
      </p:sp>
      <p:graphicFrame>
        <p:nvGraphicFramePr>
          <p:cNvPr id="78850" name="Object 5"/>
          <p:cNvGraphicFramePr>
            <a:graphicFrameLocks noGrp="1" noChangeAspect="1"/>
          </p:cNvGraphicFramePr>
          <p:nvPr>
            <p:ph sz="half" idx="2"/>
          </p:nvPr>
        </p:nvGraphicFramePr>
        <p:xfrm>
          <a:off x="6696075" y="1196975"/>
          <a:ext cx="2447925" cy="3671888"/>
        </p:xfrm>
        <a:graphic>
          <a:graphicData uri="http://schemas.openxmlformats.org/presentationml/2006/ole">
            <mc:AlternateContent xmlns:mc="http://schemas.openxmlformats.org/markup-compatibility/2006">
              <mc:Choice xmlns:v="urn:schemas-microsoft-com:vml" Requires="v">
                <p:oleObj spid="_x0000_s78861" name="Chart" r:id="rId3" imgW="2447877" imgH="3314557" progId="Excel.Chart.8">
                  <p:embed/>
                </p:oleObj>
              </mc:Choice>
              <mc:Fallback>
                <p:oleObj name="Chart" r:id="rId3" imgW="2447877" imgH="3314557"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1196975"/>
                        <a:ext cx="2447925" cy="3671888"/>
                      </a:xfrm>
                      <a:prstGeom prst="rect">
                        <a:avLst/>
                      </a:prstGeom>
                    </p:spPr>
                  </p:pic>
                </p:oleObj>
              </mc:Fallback>
            </mc:AlternateContent>
          </a:graphicData>
        </a:graphic>
      </p:graphicFrame>
      <p:sp>
        <p:nvSpPr>
          <p:cNvPr id="78855" name="Text Box 8"/>
          <p:cNvSpPr txBox="1">
            <a:spLocks noChangeArrowheads="1"/>
          </p:cNvSpPr>
          <p:nvPr/>
        </p:nvSpPr>
        <p:spPr bwMode="auto">
          <a:xfrm>
            <a:off x="6516688"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78856" name="Text Box 7"/>
          <p:cNvSpPr txBox="1">
            <a:spLocks noChangeArrowheads="1"/>
          </p:cNvSpPr>
          <p:nvPr/>
        </p:nvSpPr>
        <p:spPr bwMode="auto">
          <a:xfrm>
            <a:off x="971550" y="5805488"/>
            <a:ext cx="1512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78857" name="Text Box 7"/>
          <p:cNvSpPr txBox="1">
            <a:spLocks noChangeArrowheads="1"/>
          </p:cNvSpPr>
          <p:nvPr/>
        </p:nvSpPr>
        <p:spPr bwMode="auto">
          <a:xfrm>
            <a:off x="250825" y="5229225"/>
            <a:ext cx="84248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78851" name="Object 4"/>
          <p:cNvGraphicFramePr>
            <a:graphicFrameLocks noChangeAspect="1"/>
          </p:cNvGraphicFramePr>
          <p:nvPr/>
        </p:nvGraphicFramePr>
        <p:xfrm>
          <a:off x="827088" y="1125538"/>
          <a:ext cx="5613400" cy="4032250"/>
        </p:xfrm>
        <a:graphic>
          <a:graphicData uri="http://schemas.openxmlformats.org/presentationml/2006/ole">
            <mc:AlternateContent xmlns:mc="http://schemas.openxmlformats.org/markup-compatibility/2006">
              <mc:Choice xmlns:v="urn:schemas-microsoft-com:vml" Requires="v">
                <p:oleObj spid="_x0000_s78862" name="Chart" r:id="rId5" imgW="6581966" imgH="4209955" progId="MSGraph.Chart.8">
                  <p:embed followColorScheme="full"/>
                </p:oleObj>
              </mc:Choice>
              <mc:Fallback>
                <p:oleObj name="Chart" r:id="rId5" imgW="6581966" imgH="4209955"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125538"/>
                        <a:ext cx="5613400" cy="403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987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DFB0605-4B36-4189-8A53-92B3007BB580}" type="slidenum">
              <a:rPr lang="lt-LT" altLang="lt-LT" sz="1000" b="0">
                <a:latin typeface="Arial" panose="020B0604020202020204" pitchFamily="34" charset="0"/>
              </a:rPr>
              <a:pPr eaLnBrk="1" hangingPunct="1"/>
              <a:t>141</a:t>
            </a:fld>
            <a:endParaRPr lang="lt-LT" altLang="lt-LT" sz="1000" b="0">
              <a:latin typeface="Arial" panose="020B0604020202020204" pitchFamily="34" charset="0"/>
            </a:endParaRPr>
          </a:p>
        </p:txBody>
      </p:sp>
      <p:sp>
        <p:nvSpPr>
          <p:cNvPr id="79878"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Korupci</a:t>
            </a:r>
            <a:r>
              <a:rPr lang="lt-LT" altLang="lt-LT" smtClean="0"/>
              <a:t>jos paplitimas prokuratūrose</a:t>
            </a:r>
            <a:endParaRPr lang="lt-LT" altLang="lt-LT" i="1" smtClean="0"/>
          </a:p>
        </p:txBody>
      </p:sp>
      <p:graphicFrame>
        <p:nvGraphicFramePr>
          <p:cNvPr id="79874" name="Object 4"/>
          <p:cNvGraphicFramePr>
            <a:graphicFrameLocks noGrp="1" noChangeAspect="1"/>
          </p:cNvGraphicFramePr>
          <p:nvPr>
            <p:ph sz="half" idx="1"/>
          </p:nvPr>
        </p:nvGraphicFramePr>
        <p:xfrm>
          <a:off x="508000" y="1347788"/>
          <a:ext cx="5600700" cy="3971925"/>
        </p:xfrm>
        <a:graphic>
          <a:graphicData uri="http://schemas.openxmlformats.org/presentationml/2006/ole">
            <mc:AlternateContent xmlns:mc="http://schemas.openxmlformats.org/markup-compatibility/2006">
              <mc:Choice xmlns:v="urn:schemas-microsoft-com:vml" Requires="v">
                <p:oleObj spid="_x0000_s79885" name="Chart" r:id="rId3" imgW="5600843" imgH="3972068" progId="Excel.Chart.8">
                  <p:embed/>
                </p:oleObj>
              </mc:Choice>
              <mc:Fallback>
                <p:oleObj name="Chart" r:id="rId3" imgW="5600843" imgH="397206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1347788"/>
                        <a:ext cx="5600700" cy="3971925"/>
                      </a:xfrm>
                      <a:prstGeom prst="rect">
                        <a:avLst/>
                      </a:prstGeom>
                    </p:spPr>
                  </p:pic>
                </p:oleObj>
              </mc:Fallback>
            </mc:AlternateContent>
          </a:graphicData>
        </a:graphic>
      </p:graphicFrame>
      <p:graphicFrame>
        <p:nvGraphicFramePr>
          <p:cNvPr id="79875" name="Object 5"/>
          <p:cNvGraphicFramePr>
            <a:graphicFrameLocks noGrp="1" noChangeAspect="1"/>
          </p:cNvGraphicFramePr>
          <p:nvPr>
            <p:ph sz="half" idx="2"/>
          </p:nvPr>
        </p:nvGraphicFramePr>
        <p:xfrm>
          <a:off x="6438900" y="1357313"/>
          <a:ext cx="2451100" cy="3571875"/>
        </p:xfrm>
        <a:graphic>
          <a:graphicData uri="http://schemas.openxmlformats.org/presentationml/2006/ole">
            <mc:AlternateContent xmlns:mc="http://schemas.openxmlformats.org/markup-compatibility/2006">
              <mc:Choice xmlns:v="urn:schemas-microsoft-com:vml" Requires="v">
                <p:oleObj spid="_x0000_s79886" name="Chart" r:id="rId5" imgW="2438448" imgH="3552873" progId="Excel.Chart.8">
                  <p:embed/>
                </p:oleObj>
              </mc:Choice>
              <mc:Fallback>
                <p:oleObj name="Chart" r:id="rId5" imgW="2438448" imgH="3552873"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357313"/>
                        <a:ext cx="2451100" cy="3571875"/>
                      </a:xfrm>
                      <a:prstGeom prst="rect">
                        <a:avLst/>
                      </a:prstGeom>
                    </p:spPr>
                  </p:pic>
                </p:oleObj>
              </mc:Fallback>
            </mc:AlternateContent>
          </a:graphicData>
        </a:graphic>
      </p:graphicFrame>
      <p:sp>
        <p:nvSpPr>
          <p:cNvPr id="79879" name="Text Box 8"/>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79880" name="Text Box 7"/>
          <p:cNvSpPr txBox="1">
            <a:spLocks noChangeArrowheads="1"/>
          </p:cNvSpPr>
          <p:nvPr/>
        </p:nvSpPr>
        <p:spPr bwMode="auto">
          <a:xfrm>
            <a:off x="971550" y="5805488"/>
            <a:ext cx="1512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79881" name="Text Box 7"/>
          <p:cNvSpPr txBox="1">
            <a:spLocks noChangeArrowheads="1"/>
          </p:cNvSpPr>
          <p:nvPr/>
        </p:nvSpPr>
        <p:spPr bwMode="auto">
          <a:xfrm>
            <a:off x="468313" y="5300663"/>
            <a:ext cx="8424862"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sp>
        <p:nvSpPr>
          <p:cNvPr id="79882"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8090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ED31AC0-C510-476B-ADF0-95A55AB20AB1}" type="slidenum">
              <a:rPr lang="lt-LT" altLang="lt-LT" sz="1000" b="0">
                <a:latin typeface="Arial" panose="020B0604020202020204" pitchFamily="34" charset="0"/>
              </a:rPr>
              <a:pPr eaLnBrk="1" hangingPunct="1"/>
              <a:t>142</a:t>
            </a:fld>
            <a:endParaRPr lang="lt-LT" altLang="lt-LT" sz="1000" b="0">
              <a:latin typeface="Arial" panose="020B0604020202020204" pitchFamily="34" charset="0"/>
            </a:endParaRPr>
          </a:p>
        </p:txBody>
      </p:sp>
      <p:sp>
        <p:nvSpPr>
          <p:cNvPr id="80902"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Aplinkos ministerijos institucijose</a:t>
            </a:r>
            <a:endParaRPr lang="lt-LT" altLang="lt-LT" i="1" smtClean="0"/>
          </a:p>
        </p:txBody>
      </p:sp>
      <p:graphicFrame>
        <p:nvGraphicFramePr>
          <p:cNvPr id="80898" name="Object 5"/>
          <p:cNvGraphicFramePr>
            <a:graphicFrameLocks noGrp="1" noChangeAspect="1"/>
          </p:cNvGraphicFramePr>
          <p:nvPr>
            <p:ph sz="half" idx="2"/>
          </p:nvPr>
        </p:nvGraphicFramePr>
        <p:xfrm>
          <a:off x="6654800" y="1517650"/>
          <a:ext cx="1841500" cy="3567113"/>
        </p:xfrm>
        <a:graphic>
          <a:graphicData uri="http://schemas.openxmlformats.org/presentationml/2006/ole">
            <mc:AlternateContent xmlns:mc="http://schemas.openxmlformats.org/markup-compatibility/2006">
              <mc:Choice xmlns:v="urn:schemas-microsoft-com:vml" Requires="v">
                <p:oleObj spid="_x0000_s80909" name="Chart" r:id="rId3" imgW="1828943" imgH="3390852" progId="Excel.Chart.8">
                  <p:embed/>
                </p:oleObj>
              </mc:Choice>
              <mc:Fallback>
                <p:oleObj name="Chart" r:id="rId3" imgW="1828943" imgH="3390852"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800" y="1517650"/>
                        <a:ext cx="1841500" cy="3567113"/>
                      </a:xfrm>
                      <a:prstGeom prst="rect">
                        <a:avLst/>
                      </a:prstGeom>
                    </p:spPr>
                  </p:pic>
                </p:oleObj>
              </mc:Fallback>
            </mc:AlternateContent>
          </a:graphicData>
        </a:graphic>
      </p:graphicFrame>
      <p:sp>
        <p:nvSpPr>
          <p:cNvPr id="80903" name="Text Box 7"/>
          <p:cNvSpPr txBox="1">
            <a:spLocks noChangeArrowheads="1"/>
          </p:cNvSpPr>
          <p:nvPr/>
        </p:nvSpPr>
        <p:spPr bwMode="auto">
          <a:xfrm>
            <a:off x="6732588" y="1125538"/>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80904" name="Text Box 7"/>
          <p:cNvSpPr txBox="1">
            <a:spLocks noChangeArrowheads="1"/>
          </p:cNvSpPr>
          <p:nvPr/>
        </p:nvSpPr>
        <p:spPr bwMode="auto">
          <a:xfrm>
            <a:off x="971550" y="5805488"/>
            <a:ext cx="1512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0905" name="Text Box 7"/>
          <p:cNvSpPr txBox="1">
            <a:spLocks noChangeArrowheads="1"/>
          </p:cNvSpPr>
          <p:nvPr/>
        </p:nvSpPr>
        <p:spPr bwMode="auto">
          <a:xfrm>
            <a:off x="250825" y="5300663"/>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80899" name="Object 3"/>
          <p:cNvGraphicFramePr>
            <a:graphicFrameLocks noGrp="1" noChangeAspect="1"/>
          </p:cNvGraphicFramePr>
          <p:nvPr/>
        </p:nvGraphicFramePr>
        <p:xfrm>
          <a:off x="393700" y="1460500"/>
          <a:ext cx="6108700" cy="3810000"/>
        </p:xfrm>
        <a:graphic>
          <a:graphicData uri="http://schemas.openxmlformats.org/presentationml/2006/ole">
            <mc:AlternateContent xmlns:mc="http://schemas.openxmlformats.org/markup-compatibility/2006">
              <mc:Choice xmlns:v="urn:schemas-microsoft-com:vml" Requires="v">
                <p:oleObj spid="_x0000_s80910" name="Chart" r:id="rId5" imgW="6105334" imgH="3810048" progId="Excel.Chart.8">
                  <p:embed/>
                </p:oleObj>
              </mc:Choice>
              <mc:Fallback>
                <p:oleObj name="Chart" r:id="rId5" imgW="6105334" imgH="381004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00" y="1460500"/>
                        <a:ext cx="61087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6"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8192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D1A9008-891B-43D1-8A44-C7C7FC277C17}" type="slidenum">
              <a:rPr lang="lt-LT" altLang="lt-LT" sz="1000" b="0">
                <a:latin typeface="Arial" panose="020B0604020202020204" pitchFamily="34" charset="0"/>
              </a:rPr>
              <a:pPr eaLnBrk="1" hangingPunct="1"/>
              <a:t>143</a:t>
            </a:fld>
            <a:endParaRPr lang="lt-LT" altLang="lt-LT" sz="1000" b="0">
              <a:latin typeface="Arial" panose="020B0604020202020204" pitchFamily="34" charset="0"/>
            </a:endParaRPr>
          </a:p>
        </p:txBody>
      </p:sp>
      <p:sp>
        <p:nvSpPr>
          <p:cNvPr id="81926" name="Rectangle 2"/>
          <p:cNvSpPr>
            <a:spLocks noGrp="1" noChangeArrowheads="1"/>
          </p:cNvSpPr>
          <p:nvPr>
            <p:ph type="title"/>
          </p:nvPr>
        </p:nvSpPr>
        <p:spPr>
          <a:xfrm>
            <a:off x="468313" y="404813"/>
            <a:ext cx="8229600" cy="1143000"/>
          </a:xfrm>
        </p:spPr>
        <p:txBody>
          <a:bodyPr/>
          <a:lstStyle/>
          <a:p>
            <a:pPr algn="ctr" eaLnBrk="1" hangingPunct="1"/>
            <a:r>
              <a:rPr lang="en-US" altLang="lt-LT" smtClean="0"/>
              <a:t>Korupci</a:t>
            </a:r>
            <a:r>
              <a:rPr lang="lt-LT" altLang="lt-LT" smtClean="0"/>
              <a:t>jos paplitimas Energetikos ministerijos institucijose</a:t>
            </a:r>
            <a:endParaRPr lang="lt-LT" altLang="lt-LT" i="1" smtClean="0"/>
          </a:p>
        </p:txBody>
      </p:sp>
      <p:graphicFrame>
        <p:nvGraphicFramePr>
          <p:cNvPr id="81922" name="Object 5"/>
          <p:cNvGraphicFramePr>
            <a:graphicFrameLocks noGrp="1" noChangeAspect="1"/>
          </p:cNvGraphicFramePr>
          <p:nvPr>
            <p:ph sz="half" idx="2"/>
          </p:nvPr>
        </p:nvGraphicFramePr>
        <p:xfrm>
          <a:off x="6591300" y="1484313"/>
          <a:ext cx="1841500" cy="3259137"/>
        </p:xfrm>
        <a:graphic>
          <a:graphicData uri="http://schemas.openxmlformats.org/presentationml/2006/ole">
            <mc:AlternateContent xmlns:mc="http://schemas.openxmlformats.org/markup-compatibility/2006">
              <mc:Choice xmlns:v="urn:schemas-microsoft-com:vml" Requires="v">
                <p:oleObj spid="_x0000_s81933" name="Chart" r:id="rId3" imgW="1828943" imgH="3067240" progId="Excel.Chart.8">
                  <p:embed/>
                </p:oleObj>
              </mc:Choice>
              <mc:Fallback>
                <p:oleObj name="Chart" r:id="rId3" imgW="1828943" imgH="3067240"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300" y="1484313"/>
                        <a:ext cx="1841500" cy="3259137"/>
                      </a:xfrm>
                      <a:prstGeom prst="rect">
                        <a:avLst/>
                      </a:prstGeom>
                    </p:spPr>
                  </p:pic>
                </p:oleObj>
              </mc:Fallback>
            </mc:AlternateContent>
          </a:graphicData>
        </a:graphic>
      </p:graphicFrame>
      <p:sp>
        <p:nvSpPr>
          <p:cNvPr id="81927" name="Text Box 7"/>
          <p:cNvSpPr txBox="1">
            <a:spLocks noChangeArrowheads="1"/>
          </p:cNvSpPr>
          <p:nvPr/>
        </p:nvSpPr>
        <p:spPr bwMode="auto">
          <a:xfrm>
            <a:off x="6588125" y="12684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81928" name="Text Box 8"/>
          <p:cNvSpPr txBox="1">
            <a:spLocks noChangeArrowheads="1"/>
          </p:cNvSpPr>
          <p:nvPr/>
        </p:nvSpPr>
        <p:spPr bwMode="auto">
          <a:xfrm>
            <a:off x="1042988" y="5805488"/>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1929" name="Text Box 7"/>
          <p:cNvSpPr txBox="1">
            <a:spLocks noChangeArrowheads="1"/>
          </p:cNvSpPr>
          <p:nvPr/>
        </p:nvSpPr>
        <p:spPr bwMode="auto">
          <a:xfrm>
            <a:off x="250825" y="5229225"/>
            <a:ext cx="84248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81923" name="Object 4"/>
          <p:cNvGraphicFramePr>
            <a:graphicFrameLocks noGrp="1" noChangeAspect="1"/>
          </p:cNvGraphicFramePr>
          <p:nvPr/>
        </p:nvGraphicFramePr>
        <p:xfrm>
          <a:off x="473075" y="1447800"/>
          <a:ext cx="6100763" cy="3644900"/>
        </p:xfrm>
        <a:graphic>
          <a:graphicData uri="http://schemas.openxmlformats.org/presentationml/2006/ole">
            <mc:AlternateContent xmlns:mc="http://schemas.openxmlformats.org/markup-compatibility/2006">
              <mc:Choice xmlns:v="urn:schemas-microsoft-com:vml" Requires="v">
                <p:oleObj spid="_x0000_s81934" name="Chart" r:id="rId5" imgW="6105334" imgH="3648027" progId="Excel.Chart.8">
                  <p:embed/>
                </p:oleObj>
              </mc:Choice>
              <mc:Fallback>
                <p:oleObj name="Chart" r:id="rId5" imgW="6105334" imgH="3648027"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1447800"/>
                        <a:ext cx="6100763" cy="364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30"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829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61CE4A7-F7DB-4E33-83FD-916FA2A8B5D3}" type="slidenum">
              <a:rPr lang="lt-LT" altLang="lt-LT" sz="1000" b="0">
                <a:latin typeface="Arial" panose="020B0604020202020204" pitchFamily="34" charset="0"/>
              </a:rPr>
              <a:pPr eaLnBrk="1" hangingPunct="1"/>
              <a:t>144</a:t>
            </a:fld>
            <a:endParaRPr lang="lt-LT" altLang="lt-LT" sz="1000" b="0">
              <a:latin typeface="Arial" panose="020B0604020202020204" pitchFamily="34" charset="0"/>
            </a:endParaRPr>
          </a:p>
        </p:txBody>
      </p:sp>
      <p:sp>
        <p:nvSpPr>
          <p:cNvPr id="82950"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Korupci</a:t>
            </a:r>
            <a:r>
              <a:rPr lang="lt-LT" altLang="lt-LT" smtClean="0"/>
              <a:t>jos paplitimas Finansų </a:t>
            </a:r>
            <a:r>
              <a:rPr lang="en-US" altLang="lt-LT" smtClean="0"/>
              <a:t>ministerijos</a:t>
            </a:r>
            <a:r>
              <a:rPr lang="lt-LT" altLang="lt-LT" smtClean="0"/>
              <a:t> institucijose</a:t>
            </a:r>
            <a:endParaRPr lang="lt-LT" altLang="lt-LT" i="1" smtClean="0"/>
          </a:p>
        </p:txBody>
      </p:sp>
      <p:graphicFrame>
        <p:nvGraphicFramePr>
          <p:cNvPr id="82946" name="Object 5"/>
          <p:cNvGraphicFramePr>
            <a:graphicFrameLocks noGrp="1" noChangeAspect="1"/>
          </p:cNvGraphicFramePr>
          <p:nvPr>
            <p:ph sz="half" idx="2"/>
          </p:nvPr>
        </p:nvGraphicFramePr>
        <p:xfrm>
          <a:off x="6375400" y="1193800"/>
          <a:ext cx="1917700" cy="3479800"/>
        </p:xfrm>
        <a:graphic>
          <a:graphicData uri="http://schemas.openxmlformats.org/presentationml/2006/ole">
            <mc:AlternateContent xmlns:mc="http://schemas.openxmlformats.org/markup-compatibility/2006">
              <mc:Choice xmlns:v="urn:schemas-microsoft-com:vml" Requires="v">
                <p:oleObj spid="_x0000_s82957" name="Chart" r:id="rId3" imgW="1828943" imgH="3390852" progId="Excel.Chart.8">
                  <p:embed/>
                </p:oleObj>
              </mc:Choice>
              <mc:Fallback>
                <p:oleObj name="Chart" r:id="rId3" imgW="1828943" imgH="3390852"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1193800"/>
                        <a:ext cx="1917700" cy="3479800"/>
                      </a:xfrm>
                      <a:prstGeom prst="rect">
                        <a:avLst/>
                      </a:prstGeom>
                    </p:spPr>
                  </p:pic>
                </p:oleObj>
              </mc:Fallback>
            </mc:AlternateContent>
          </a:graphicData>
        </a:graphic>
      </p:graphicFrame>
      <p:sp>
        <p:nvSpPr>
          <p:cNvPr id="82951" name="Text Box 7"/>
          <p:cNvSpPr txBox="1">
            <a:spLocks noChangeArrowheads="1"/>
          </p:cNvSpPr>
          <p:nvPr/>
        </p:nvSpPr>
        <p:spPr bwMode="auto">
          <a:xfrm>
            <a:off x="971550" y="580548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2952" name="Text Box 8"/>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82953" name="Text Box 7"/>
          <p:cNvSpPr txBox="1">
            <a:spLocks noChangeArrowheads="1"/>
          </p:cNvSpPr>
          <p:nvPr/>
        </p:nvSpPr>
        <p:spPr bwMode="auto">
          <a:xfrm>
            <a:off x="250825" y="5229225"/>
            <a:ext cx="84248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sp>
        <p:nvSpPr>
          <p:cNvPr id="82954"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graphicFrame>
        <p:nvGraphicFramePr>
          <p:cNvPr id="82947" name="Object 3"/>
          <p:cNvGraphicFramePr>
            <a:graphicFrameLocks noGrp="1" noChangeAspect="1"/>
          </p:cNvGraphicFramePr>
          <p:nvPr/>
        </p:nvGraphicFramePr>
        <p:xfrm>
          <a:off x="330200" y="1193800"/>
          <a:ext cx="6108700" cy="3810000"/>
        </p:xfrm>
        <a:graphic>
          <a:graphicData uri="http://schemas.openxmlformats.org/presentationml/2006/ole">
            <mc:AlternateContent xmlns:mc="http://schemas.openxmlformats.org/markup-compatibility/2006">
              <mc:Choice xmlns:v="urn:schemas-microsoft-com:vml" Requires="v">
                <p:oleObj spid="_x0000_s82958" name="Chart" r:id="rId5" imgW="6105334" imgH="3810048" progId="Excel.Chart.8">
                  <p:embed/>
                </p:oleObj>
              </mc:Choice>
              <mc:Fallback>
                <p:oleObj name="Chart" r:id="rId5" imgW="6105334" imgH="381004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1193800"/>
                        <a:ext cx="61087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8397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59378D4-6B36-4C4C-ADAC-E6FD8E650527}" type="slidenum">
              <a:rPr lang="lt-LT" altLang="lt-LT" sz="1000" b="0">
                <a:latin typeface="Arial" panose="020B0604020202020204" pitchFamily="34" charset="0"/>
              </a:rPr>
              <a:pPr eaLnBrk="1" hangingPunct="1"/>
              <a:t>145</a:t>
            </a:fld>
            <a:endParaRPr lang="lt-LT" altLang="lt-LT" sz="1000" b="0">
              <a:latin typeface="Arial" panose="020B0604020202020204" pitchFamily="34" charset="0"/>
            </a:endParaRPr>
          </a:p>
        </p:txBody>
      </p:sp>
      <p:sp>
        <p:nvSpPr>
          <p:cNvPr id="83974" name="Rectangle 2"/>
          <p:cNvSpPr>
            <a:spLocks noGrp="1" noChangeArrowheads="1"/>
          </p:cNvSpPr>
          <p:nvPr>
            <p:ph type="title"/>
          </p:nvPr>
        </p:nvSpPr>
        <p:spPr>
          <a:xfrm>
            <a:off x="468313" y="404813"/>
            <a:ext cx="8229600" cy="1143000"/>
          </a:xfrm>
        </p:spPr>
        <p:txBody>
          <a:bodyPr/>
          <a:lstStyle/>
          <a:p>
            <a:pPr algn="ctr" eaLnBrk="1" hangingPunct="1"/>
            <a:r>
              <a:rPr lang="en-US" altLang="lt-LT" smtClean="0"/>
              <a:t>Korupci</a:t>
            </a:r>
            <a:r>
              <a:rPr lang="lt-LT" altLang="lt-LT" smtClean="0"/>
              <a:t>jos paplitimas Krašto apsaugos ministerijos institucijose</a:t>
            </a:r>
            <a:endParaRPr lang="lt-LT" altLang="lt-LT" i="1" smtClean="0"/>
          </a:p>
        </p:txBody>
      </p:sp>
      <p:graphicFrame>
        <p:nvGraphicFramePr>
          <p:cNvPr id="83970" name="Object 5"/>
          <p:cNvGraphicFramePr>
            <a:graphicFrameLocks noGrp="1" noChangeAspect="1"/>
          </p:cNvGraphicFramePr>
          <p:nvPr>
            <p:ph sz="half" idx="2"/>
          </p:nvPr>
        </p:nvGraphicFramePr>
        <p:xfrm>
          <a:off x="6591300" y="1341438"/>
          <a:ext cx="1763713" cy="3600450"/>
        </p:xfrm>
        <a:graphic>
          <a:graphicData uri="http://schemas.openxmlformats.org/presentationml/2006/ole">
            <mc:AlternateContent xmlns:mc="http://schemas.openxmlformats.org/markup-compatibility/2006">
              <mc:Choice xmlns:v="urn:schemas-microsoft-com:vml" Requires="v">
                <p:oleObj spid="_x0000_s83981" name="Chart" r:id="rId3" imgW="1828943" imgH="3067240" progId="Excel.Chart.8">
                  <p:embed/>
                </p:oleObj>
              </mc:Choice>
              <mc:Fallback>
                <p:oleObj name="Chart" r:id="rId3" imgW="1828943" imgH="3067240"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300" y="1341438"/>
                        <a:ext cx="1763713" cy="360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5" name="Text Box 7"/>
          <p:cNvSpPr txBox="1">
            <a:spLocks noChangeArrowheads="1"/>
          </p:cNvSpPr>
          <p:nvPr/>
        </p:nvSpPr>
        <p:spPr bwMode="auto">
          <a:xfrm>
            <a:off x="6516688" y="1125538"/>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83976" name="Text Box 8"/>
          <p:cNvSpPr txBox="1">
            <a:spLocks noChangeArrowheads="1"/>
          </p:cNvSpPr>
          <p:nvPr/>
        </p:nvSpPr>
        <p:spPr bwMode="auto">
          <a:xfrm>
            <a:off x="1258888" y="5795963"/>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3977" name="Text Box 7"/>
          <p:cNvSpPr txBox="1">
            <a:spLocks noChangeArrowheads="1"/>
          </p:cNvSpPr>
          <p:nvPr/>
        </p:nvSpPr>
        <p:spPr bwMode="auto">
          <a:xfrm>
            <a:off x="250825" y="5229225"/>
            <a:ext cx="84248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83971" name="Object 3"/>
          <p:cNvGraphicFramePr>
            <a:graphicFrameLocks noGrp="1" noChangeAspect="1"/>
          </p:cNvGraphicFramePr>
          <p:nvPr/>
        </p:nvGraphicFramePr>
        <p:xfrm>
          <a:off x="393700" y="1346200"/>
          <a:ext cx="6235700" cy="3975100"/>
        </p:xfrm>
        <a:graphic>
          <a:graphicData uri="http://schemas.openxmlformats.org/presentationml/2006/ole">
            <mc:AlternateContent xmlns:mc="http://schemas.openxmlformats.org/markup-compatibility/2006">
              <mc:Choice xmlns:v="urn:schemas-microsoft-com:vml" Requires="v">
                <p:oleObj spid="_x0000_s83982" name="Chart" r:id="rId5" imgW="6077045" imgH="3867055" progId="Excel.Chart.8">
                  <p:embed/>
                </p:oleObj>
              </mc:Choice>
              <mc:Fallback>
                <p:oleObj name="Chart" r:id="rId5" imgW="6077045" imgH="3867055"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00" y="1346200"/>
                        <a:ext cx="6235700" cy="397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8499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9D5F56E-D79C-42D5-A7AF-C62754F55429}" type="slidenum">
              <a:rPr lang="lt-LT" altLang="lt-LT" sz="1000" b="0">
                <a:latin typeface="Arial" panose="020B0604020202020204" pitchFamily="34" charset="0"/>
              </a:rPr>
              <a:pPr eaLnBrk="1" hangingPunct="1"/>
              <a:t>146</a:t>
            </a:fld>
            <a:endParaRPr lang="lt-LT" altLang="lt-LT" sz="1000" b="0">
              <a:latin typeface="Arial" panose="020B0604020202020204" pitchFamily="34" charset="0"/>
            </a:endParaRPr>
          </a:p>
        </p:txBody>
      </p:sp>
      <p:sp>
        <p:nvSpPr>
          <p:cNvPr id="84998" name="Rectangle 2"/>
          <p:cNvSpPr>
            <a:spLocks noGrp="1" noChangeArrowheads="1"/>
          </p:cNvSpPr>
          <p:nvPr>
            <p:ph type="title"/>
          </p:nvPr>
        </p:nvSpPr>
        <p:spPr>
          <a:xfrm>
            <a:off x="468313" y="404813"/>
            <a:ext cx="8229600" cy="792162"/>
          </a:xfrm>
        </p:spPr>
        <p:txBody>
          <a:bodyPr/>
          <a:lstStyle/>
          <a:p>
            <a:pPr algn="ctr" eaLnBrk="1" hangingPunct="1"/>
            <a:r>
              <a:rPr lang="en-US" altLang="lt-LT" smtClean="0"/>
              <a:t>Korupci</a:t>
            </a:r>
            <a:r>
              <a:rPr lang="lt-LT" altLang="lt-LT" smtClean="0"/>
              <a:t>jos paplitimas savivaldybių institucijose</a:t>
            </a:r>
            <a:endParaRPr lang="lt-LT" altLang="lt-LT" i="1" smtClean="0"/>
          </a:p>
        </p:txBody>
      </p:sp>
      <p:graphicFrame>
        <p:nvGraphicFramePr>
          <p:cNvPr id="84994" name="Object 5"/>
          <p:cNvGraphicFramePr>
            <a:graphicFrameLocks noGrp="1" noChangeAspect="1"/>
          </p:cNvGraphicFramePr>
          <p:nvPr>
            <p:ph sz="half" idx="2"/>
          </p:nvPr>
        </p:nvGraphicFramePr>
        <p:xfrm>
          <a:off x="6629400" y="1485900"/>
          <a:ext cx="2146300" cy="3632200"/>
        </p:xfrm>
        <a:graphic>
          <a:graphicData uri="http://schemas.openxmlformats.org/presentationml/2006/ole">
            <mc:AlternateContent xmlns:mc="http://schemas.openxmlformats.org/markup-compatibility/2006">
              <mc:Choice xmlns:v="urn:schemas-microsoft-com:vml" Requires="v">
                <p:oleObj spid="_x0000_s85005" name="Chart" r:id="rId3" imgW="1828943" imgH="3095530" progId="Excel.Chart.8">
                  <p:embed/>
                </p:oleObj>
              </mc:Choice>
              <mc:Fallback>
                <p:oleObj name="Chart" r:id="rId3" imgW="1828943" imgH="3095530"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485900"/>
                        <a:ext cx="2146300" cy="363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9" name="Text Box 7"/>
          <p:cNvSpPr txBox="1">
            <a:spLocks noChangeArrowheads="1"/>
          </p:cNvSpPr>
          <p:nvPr/>
        </p:nvSpPr>
        <p:spPr bwMode="auto">
          <a:xfrm>
            <a:off x="6588125" y="11969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85000" name="Text Box 8"/>
          <p:cNvSpPr txBox="1">
            <a:spLocks noChangeArrowheads="1"/>
          </p:cNvSpPr>
          <p:nvPr/>
        </p:nvSpPr>
        <p:spPr bwMode="auto">
          <a:xfrm>
            <a:off x="1258888" y="5876925"/>
            <a:ext cx="1944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5001" name="Text Box 7"/>
          <p:cNvSpPr txBox="1">
            <a:spLocks noChangeArrowheads="1"/>
          </p:cNvSpPr>
          <p:nvPr/>
        </p:nvSpPr>
        <p:spPr bwMode="auto">
          <a:xfrm>
            <a:off x="250825" y="5373688"/>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84995" name="Object 4"/>
          <p:cNvGraphicFramePr>
            <a:graphicFrameLocks noGrp="1" noChangeAspect="1"/>
          </p:cNvGraphicFramePr>
          <p:nvPr/>
        </p:nvGraphicFramePr>
        <p:xfrm>
          <a:off x="469900" y="1435100"/>
          <a:ext cx="6108700" cy="3860800"/>
        </p:xfrm>
        <a:graphic>
          <a:graphicData uri="http://schemas.openxmlformats.org/presentationml/2006/ole">
            <mc:AlternateContent xmlns:mc="http://schemas.openxmlformats.org/markup-compatibility/2006">
              <mc:Choice xmlns:v="urn:schemas-microsoft-com:vml" Requires="v">
                <p:oleObj spid="_x0000_s85006" name="Chart" r:id="rId5" imgW="6105334" imgH="3857625" progId="Excel.Chart.8">
                  <p:embed/>
                </p:oleObj>
              </mc:Choice>
              <mc:Fallback>
                <p:oleObj name="Chart" r:id="rId5" imgW="6105334" imgH="3857625"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1435100"/>
                        <a:ext cx="6108700" cy="386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02"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860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43AABCB-D0CD-471E-9E52-C05C1169447C}" type="slidenum">
              <a:rPr lang="lt-LT" altLang="lt-LT" sz="1000" b="0">
                <a:latin typeface="Arial" panose="020B0604020202020204" pitchFamily="34" charset="0"/>
              </a:rPr>
              <a:pPr eaLnBrk="1" hangingPunct="1"/>
              <a:t>147</a:t>
            </a:fld>
            <a:endParaRPr lang="lt-LT" altLang="lt-LT" sz="1000" b="0">
              <a:latin typeface="Arial" panose="020B0604020202020204" pitchFamily="34" charset="0"/>
            </a:endParaRPr>
          </a:p>
        </p:txBody>
      </p:sp>
      <p:sp>
        <p:nvSpPr>
          <p:cNvPr id="86022" name="Rectangle 2"/>
          <p:cNvSpPr>
            <a:spLocks noGrp="1" noChangeArrowheads="1"/>
          </p:cNvSpPr>
          <p:nvPr>
            <p:ph type="title"/>
          </p:nvPr>
        </p:nvSpPr>
        <p:spPr>
          <a:xfrm>
            <a:off x="457200" y="476250"/>
            <a:ext cx="8229600" cy="649288"/>
          </a:xfrm>
        </p:spPr>
        <p:txBody>
          <a:bodyPr/>
          <a:lstStyle/>
          <a:p>
            <a:pPr algn="ctr" eaLnBrk="1" hangingPunct="1"/>
            <a:r>
              <a:rPr lang="en-US" altLang="lt-LT" smtClean="0"/>
              <a:t>Korupci</a:t>
            </a:r>
            <a:r>
              <a:rPr lang="lt-LT" altLang="lt-LT" smtClean="0"/>
              <a:t>jos paplitimas Socialinės apsaugos ir darbo </a:t>
            </a:r>
            <a:r>
              <a:rPr lang="en-US" altLang="lt-LT" smtClean="0"/>
              <a:t>ministerijos</a:t>
            </a:r>
            <a:r>
              <a:rPr lang="lt-LT" altLang="lt-LT" smtClean="0"/>
              <a:t> institucijose</a:t>
            </a:r>
            <a:endParaRPr lang="lt-LT" altLang="lt-LT" i="1" smtClean="0"/>
          </a:p>
        </p:txBody>
      </p:sp>
      <p:graphicFrame>
        <p:nvGraphicFramePr>
          <p:cNvPr id="86018" name="Object 5"/>
          <p:cNvGraphicFramePr>
            <a:graphicFrameLocks noGrp="1" noChangeAspect="1"/>
          </p:cNvGraphicFramePr>
          <p:nvPr>
            <p:ph sz="half" idx="2"/>
          </p:nvPr>
        </p:nvGraphicFramePr>
        <p:xfrm>
          <a:off x="6438900" y="1052513"/>
          <a:ext cx="2432050" cy="3733800"/>
        </p:xfrm>
        <a:graphic>
          <a:graphicData uri="http://schemas.openxmlformats.org/presentationml/2006/ole">
            <mc:AlternateContent xmlns:mc="http://schemas.openxmlformats.org/markup-compatibility/2006">
              <mc:Choice xmlns:v="urn:schemas-microsoft-com:vml" Requires="v">
                <p:oleObj spid="_x0000_s86029" name="Chart" r:id="rId3" imgW="2438448" imgH="3552873" progId="Excel.Chart.8">
                  <p:embed/>
                </p:oleObj>
              </mc:Choice>
              <mc:Fallback>
                <p:oleObj name="Chart" r:id="rId3" imgW="2438448" imgH="3552873"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052513"/>
                        <a:ext cx="243205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3" name="Text Box 7"/>
          <p:cNvSpPr txBox="1">
            <a:spLocks noChangeArrowheads="1"/>
          </p:cNvSpPr>
          <p:nvPr/>
        </p:nvSpPr>
        <p:spPr bwMode="auto">
          <a:xfrm>
            <a:off x="971550" y="580548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6024" name="Text Box 8"/>
          <p:cNvSpPr txBox="1">
            <a:spLocks noChangeArrowheads="1"/>
          </p:cNvSpPr>
          <p:nvPr/>
        </p:nvSpPr>
        <p:spPr bwMode="auto">
          <a:xfrm>
            <a:off x="6516688" y="90805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86025" name="Text Box 7"/>
          <p:cNvSpPr txBox="1">
            <a:spLocks noChangeArrowheads="1"/>
          </p:cNvSpPr>
          <p:nvPr/>
        </p:nvSpPr>
        <p:spPr bwMode="auto">
          <a:xfrm>
            <a:off x="250825" y="5300663"/>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86019" name="Object 4"/>
          <p:cNvGraphicFramePr>
            <a:graphicFrameLocks noGrp="1" noChangeAspect="1"/>
          </p:cNvGraphicFramePr>
          <p:nvPr/>
        </p:nvGraphicFramePr>
        <p:xfrm>
          <a:off x="250825" y="1052513"/>
          <a:ext cx="6108700" cy="4140200"/>
        </p:xfrm>
        <a:graphic>
          <a:graphicData uri="http://schemas.openxmlformats.org/presentationml/2006/ole">
            <mc:AlternateContent xmlns:mc="http://schemas.openxmlformats.org/markup-compatibility/2006">
              <mc:Choice xmlns:v="urn:schemas-microsoft-com:vml" Requires="v">
                <p:oleObj spid="_x0000_s86030" name="Chart" r:id="rId5" imgW="6105334" imgH="4143518" progId="Excel.Chart.8">
                  <p:embed/>
                </p:oleObj>
              </mc:Choice>
              <mc:Fallback>
                <p:oleObj name="Chart" r:id="rId5" imgW="6105334" imgH="4143518"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052513"/>
                        <a:ext cx="61087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6"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8704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E8DD25C-5670-48FE-992B-EAD55FD90ED5}" type="slidenum">
              <a:rPr lang="lt-LT" altLang="lt-LT" sz="1000" b="0">
                <a:latin typeface="Arial" panose="020B0604020202020204" pitchFamily="34" charset="0"/>
              </a:rPr>
              <a:pPr eaLnBrk="1" hangingPunct="1"/>
              <a:t>148</a:t>
            </a:fld>
            <a:endParaRPr lang="lt-LT" altLang="lt-LT" sz="1000" b="0">
              <a:latin typeface="Arial" panose="020B0604020202020204" pitchFamily="34" charset="0"/>
            </a:endParaRPr>
          </a:p>
        </p:txBody>
      </p:sp>
      <p:sp>
        <p:nvSpPr>
          <p:cNvPr id="87046"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Kultūros ministerijos institucijose</a:t>
            </a:r>
            <a:endParaRPr lang="lt-LT" altLang="lt-LT" i="1" smtClean="0"/>
          </a:p>
        </p:txBody>
      </p:sp>
      <p:graphicFrame>
        <p:nvGraphicFramePr>
          <p:cNvPr id="87042" name="Object 8"/>
          <p:cNvGraphicFramePr>
            <a:graphicFrameLocks noGrp="1" noChangeAspect="1"/>
          </p:cNvGraphicFramePr>
          <p:nvPr>
            <p:ph sz="half" idx="2"/>
          </p:nvPr>
        </p:nvGraphicFramePr>
        <p:xfrm>
          <a:off x="6375400" y="1312863"/>
          <a:ext cx="1841500" cy="3987800"/>
        </p:xfrm>
        <a:graphic>
          <a:graphicData uri="http://schemas.openxmlformats.org/presentationml/2006/ole">
            <mc:AlternateContent xmlns:mc="http://schemas.openxmlformats.org/markup-compatibility/2006">
              <mc:Choice xmlns:v="urn:schemas-microsoft-com:vml" Requires="v">
                <p:oleObj spid="_x0000_s87053" name="Chart" r:id="rId3" imgW="1828943" imgH="4353116" progId="Excel.Chart.8">
                  <p:embed/>
                </p:oleObj>
              </mc:Choice>
              <mc:Fallback>
                <p:oleObj name="Chart" r:id="rId3" imgW="1828943" imgH="4353116" progId="Excel.Chart.8">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1312863"/>
                        <a:ext cx="1841500" cy="3987800"/>
                      </a:xfrm>
                      <a:prstGeom prst="rect">
                        <a:avLst/>
                      </a:prstGeom>
                    </p:spPr>
                  </p:pic>
                </p:oleObj>
              </mc:Fallback>
            </mc:AlternateContent>
          </a:graphicData>
        </a:graphic>
      </p:graphicFrame>
      <p:sp>
        <p:nvSpPr>
          <p:cNvPr id="87047" name="Text Box 9"/>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87048" name="Text Box 10"/>
          <p:cNvSpPr txBox="1">
            <a:spLocks noChangeArrowheads="1"/>
          </p:cNvSpPr>
          <p:nvPr/>
        </p:nvSpPr>
        <p:spPr bwMode="auto">
          <a:xfrm>
            <a:off x="827088" y="5805488"/>
            <a:ext cx="140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7049" name="Text Box 7"/>
          <p:cNvSpPr txBox="1">
            <a:spLocks noChangeArrowheads="1"/>
          </p:cNvSpPr>
          <p:nvPr/>
        </p:nvSpPr>
        <p:spPr bwMode="auto">
          <a:xfrm>
            <a:off x="250825" y="5229225"/>
            <a:ext cx="84248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87043" name="Object 4"/>
          <p:cNvGraphicFramePr>
            <a:graphicFrameLocks noGrp="1" noChangeAspect="1"/>
          </p:cNvGraphicFramePr>
          <p:nvPr/>
        </p:nvGraphicFramePr>
        <p:xfrm>
          <a:off x="331788" y="1270000"/>
          <a:ext cx="6105525" cy="3810000"/>
        </p:xfrm>
        <a:graphic>
          <a:graphicData uri="http://schemas.openxmlformats.org/presentationml/2006/ole">
            <mc:AlternateContent xmlns:mc="http://schemas.openxmlformats.org/markup-compatibility/2006">
              <mc:Choice xmlns:v="urn:schemas-microsoft-com:vml" Requires="v">
                <p:oleObj spid="_x0000_s87054" name="Chart" r:id="rId5" imgW="6105334" imgH="3810048" progId="Excel.Chart.8">
                  <p:embed/>
                </p:oleObj>
              </mc:Choice>
              <mc:Fallback>
                <p:oleObj name="Chart" r:id="rId5" imgW="6105334" imgH="3810048"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788" y="1270000"/>
                        <a:ext cx="6105525"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50"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8806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885A14C-444A-490A-949E-FDDB15065168}" type="slidenum">
              <a:rPr lang="lt-LT" altLang="lt-LT" sz="1000" b="0">
                <a:latin typeface="Arial" panose="020B0604020202020204" pitchFamily="34" charset="0"/>
              </a:rPr>
              <a:pPr eaLnBrk="1" hangingPunct="1"/>
              <a:t>149</a:t>
            </a:fld>
            <a:endParaRPr lang="lt-LT" altLang="lt-LT" sz="1000" b="0">
              <a:latin typeface="Arial" panose="020B0604020202020204" pitchFamily="34" charset="0"/>
            </a:endParaRPr>
          </a:p>
        </p:txBody>
      </p:sp>
      <p:sp>
        <p:nvSpPr>
          <p:cNvPr id="88070"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Susisiekimo ministerijos institucijose</a:t>
            </a:r>
            <a:endParaRPr lang="lt-LT" altLang="lt-LT" i="1" smtClean="0"/>
          </a:p>
        </p:txBody>
      </p:sp>
      <p:graphicFrame>
        <p:nvGraphicFramePr>
          <p:cNvPr id="88066" name="Object 5"/>
          <p:cNvGraphicFramePr>
            <a:graphicFrameLocks noGrp="1" noChangeAspect="1"/>
          </p:cNvGraphicFramePr>
          <p:nvPr>
            <p:ph sz="half" idx="2"/>
          </p:nvPr>
        </p:nvGraphicFramePr>
        <p:xfrm>
          <a:off x="6659563" y="1196975"/>
          <a:ext cx="1841500" cy="3743325"/>
        </p:xfrm>
        <a:graphic>
          <a:graphicData uri="http://schemas.openxmlformats.org/presentationml/2006/ole">
            <mc:AlternateContent xmlns:mc="http://schemas.openxmlformats.org/markup-compatibility/2006">
              <mc:Choice xmlns:v="urn:schemas-microsoft-com:vml" Requires="v">
                <p:oleObj spid="_x0000_s88077" name="Chart" r:id="rId3" imgW="1828943" imgH="3390852" progId="Excel.Chart.8">
                  <p:embed/>
                </p:oleObj>
              </mc:Choice>
              <mc:Fallback>
                <p:oleObj name="Chart" r:id="rId3" imgW="1828943" imgH="3390852"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196975"/>
                        <a:ext cx="1841500" cy="3743325"/>
                      </a:xfrm>
                      <a:prstGeom prst="rect">
                        <a:avLst/>
                      </a:prstGeom>
                    </p:spPr>
                  </p:pic>
                </p:oleObj>
              </mc:Fallback>
            </mc:AlternateContent>
          </a:graphicData>
        </a:graphic>
      </p:graphicFrame>
      <p:sp>
        <p:nvSpPr>
          <p:cNvPr id="88071" name="Text Box 7"/>
          <p:cNvSpPr txBox="1">
            <a:spLocks noChangeArrowheads="1"/>
          </p:cNvSpPr>
          <p:nvPr/>
        </p:nvSpPr>
        <p:spPr bwMode="auto">
          <a:xfrm>
            <a:off x="67325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88072" name="Text Box 8"/>
          <p:cNvSpPr txBox="1">
            <a:spLocks noChangeArrowheads="1"/>
          </p:cNvSpPr>
          <p:nvPr/>
        </p:nvSpPr>
        <p:spPr bwMode="auto">
          <a:xfrm>
            <a:off x="1258888" y="5795963"/>
            <a:ext cx="2017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8073" name="Text Box 7"/>
          <p:cNvSpPr txBox="1">
            <a:spLocks noChangeArrowheads="1"/>
          </p:cNvSpPr>
          <p:nvPr/>
        </p:nvSpPr>
        <p:spPr bwMode="auto">
          <a:xfrm>
            <a:off x="250825" y="5300663"/>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88067" name="Object 3"/>
          <p:cNvGraphicFramePr>
            <a:graphicFrameLocks noGrp="1" noChangeAspect="1"/>
          </p:cNvGraphicFramePr>
          <p:nvPr/>
        </p:nvGraphicFramePr>
        <p:xfrm>
          <a:off x="323850" y="1196975"/>
          <a:ext cx="6100763" cy="4140200"/>
        </p:xfrm>
        <a:graphic>
          <a:graphicData uri="http://schemas.openxmlformats.org/presentationml/2006/ole">
            <mc:AlternateContent xmlns:mc="http://schemas.openxmlformats.org/markup-compatibility/2006">
              <mc:Choice xmlns:v="urn:schemas-microsoft-com:vml" Requires="v">
                <p:oleObj spid="_x0000_s88078" name="Chart" r:id="rId5" imgW="6105334" imgH="4143518" progId="Excel.Chart.8">
                  <p:embed/>
                </p:oleObj>
              </mc:Choice>
              <mc:Fallback>
                <p:oleObj name="Chart" r:id="rId5" imgW="6105334" imgH="414351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196975"/>
                        <a:ext cx="6100763"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74"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AFAB542-3E5D-4CF8-9792-0C22CD246011}" type="slidenum">
              <a:rPr lang="lt-LT" altLang="lt-LT" sz="1000" b="0">
                <a:latin typeface="Arial" panose="020B0604020202020204" pitchFamily="34" charset="0"/>
              </a:rPr>
              <a:pPr eaLnBrk="1" hangingPunct="1"/>
              <a:t>15</a:t>
            </a:fld>
            <a:endParaRPr lang="lt-LT" altLang="lt-LT" sz="1000" b="0">
              <a:latin typeface="Arial" panose="020B0604020202020204" pitchFamily="34" charset="0"/>
            </a:endParaRPr>
          </a:p>
        </p:txBody>
      </p:sp>
      <p:sp>
        <p:nvSpPr>
          <p:cNvPr id="5125" name="Rectangle 2"/>
          <p:cNvSpPr>
            <a:spLocks noGrp="1" noChangeArrowheads="1"/>
          </p:cNvSpPr>
          <p:nvPr>
            <p:ph type="title"/>
          </p:nvPr>
        </p:nvSpPr>
        <p:spPr>
          <a:xfrm>
            <a:off x="457200" y="274638"/>
            <a:ext cx="8229600" cy="850900"/>
          </a:xfrm>
        </p:spPr>
        <p:txBody>
          <a:bodyPr/>
          <a:lstStyle/>
          <a:p>
            <a:r>
              <a:rPr lang="en-US" altLang="lt-LT" smtClean="0"/>
              <a:t>Aktualiausios Lietuvos problemos</a:t>
            </a:r>
            <a:endParaRPr lang="lt-LT" altLang="lt-LT" smtClean="0"/>
          </a:p>
        </p:txBody>
      </p:sp>
      <p:sp>
        <p:nvSpPr>
          <p:cNvPr id="5126" name="TextBox 8"/>
          <p:cNvSpPr txBox="1">
            <a:spLocks noChangeArrowheads="1"/>
          </p:cNvSpPr>
          <p:nvPr/>
        </p:nvSpPr>
        <p:spPr bwMode="auto">
          <a:xfrm>
            <a:off x="827088" y="50847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a:latin typeface="Arial" panose="020B0604020202020204" pitchFamily="34" charset="0"/>
                <a:cs typeface="Arial" panose="020B0604020202020204" pitchFamily="34" charset="0"/>
              </a:rPr>
              <a:t>Atsakymai: “Labai rimta problema”</a:t>
            </a:r>
          </a:p>
        </p:txBody>
      </p:sp>
      <p:sp>
        <p:nvSpPr>
          <p:cNvPr id="5127" name="Text Box 5"/>
          <p:cNvSpPr txBox="1">
            <a:spLocks noChangeArrowheads="1"/>
          </p:cNvSpPr>
          <p:nvPr/>
        </p:nvSpPr>
        <p:spPr bwMode="auto">
          <a:xfrm>
            <a:off x="900113" y="5868988"/>
            <a:ext cx="139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a:t>
            </a:r>
            <a:r>
              <a:rPr lang="en-US" altLang="lt-LT" sz="1800" i="1">
                <a:latin typeface="Times New Roman" panose="02020603050405020304" pitchFamily="18" charset="0"/>
              </a:rPr>
              <a:t> 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sp>
        <p:nvSpPr>
          <p:cNvPr id="5128" name="Text Box 7"/>
          <p:cNvSpPr txBox="1">
            <a:spLocks noChangeArrowheads="1"/>
          </p:cNvSpPr>
          <p:nvPr/>
        </p:nvSpPr>
        <p:spPr bwMode="auto">
          <a:xfrm>
            <a:off x="250825" y="5445125"/>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 Pradedant mūsų pokalbį aš Jums perskaitysiu keletą probleminių reiškinių, o Jūs pasakykite, kiek rimta Jūs laikote kiekvieną iš šių problemų šiuo metu Lietuvoje? </a:t>
            </a:r>
          </a:p>
        </p:txBody>
      </p:sp>
      <p:sp>
        <p:nvSpPr>
          <p:cNvPr id="5129" name="Date Placeholder 3"/>
          <p:cNvSpPr>
            <a:spLocks noGrp="1"/>
          </p:cNvSpPr>
          <p:nvPr>
            <p:ph type="dt" sz="quarter" idx="10"/>
          </p:nvPr>
        </p:nvSpPr>
        <p:spPr>
          <a:xfrm>
            <a:off x="457200" y="6237288"/>
            <a:ext cx="2133600" cy="48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5122" name="Object 2"/>
          <p:cNvGraphicFramePr>
            <a:graphicFrameLocks noGrp="1" noChangeAspect="1"/>
          </p:cNvGraphicFramePr>
          <p:nvPr/>
        </p:nvGraphicFramePr>
        <p:xfrm>
          <a:off x="323850" y="692150"/>
          <a:ext cx="8547100" cy="4583113"/>
        </p:xfrm>
        <a:graphic>
          <a:graphicData uri="http://schemas.openxmlformats.org/presentationml/2006/ole">
            <mc:AlternateContent xmlns:mc="http://schemas.openxmlformats.org/markup-compatibility/2006">
              <mc:Choice xmlns:v="urn:schemas-microsoft-com:vml" Requires="v">
                <p:oleObj spid="_x0000_s5131" name="Worksheet" r:id="rId3" imgW="8543782" imgH="4581573" progId="Excel.Sheet.8">
                  <p:embed/>
                </p:oleObj>
              </mc:Choice>
              <mc:Fallback>
                <p:oleObj name="Worksheet" r:id="rId3" imgW="8543782" imgH="4581573"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92150"/>
                        <a:ext cx="8547100" cy="458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8909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06A2BBE-BFA6-42B9-BC67-B00D8EF6A2EC}" type="slidenum">
              <a:rPr lang="lt-LT" altLang="lt-LT" sz="1000" b="0">
                <a:latin typeface="Arial" panose="020B0604020202020204" pitchFamily="34" charset="0"/>
              </a:rPr>
              <a:pPr eaLnBrk="1" hangingPunct="1"/>
              <a:t>150</a:t>
            </a:fld>
            <a:endParaRPr lang="lt-LT" altLang="lt-LT" sz="1000" b="0">
              <a:latin typeface="Arial" panose="020B0604020202020204" pitchFamily="34" charset="0"/>
            </a:endParaRPr>
          </a:p>
        </p:txBody>
      </p:sp>
      <p:sp>
        <p:nvSpPr>
          <p:cNvPr id="89094"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Susisiekimo ministerijos institucijose </a:t>
            </a:r>
            <a:r>
              <a:rPr lang="lt-LT" altLang="lt-LT" i="1" smtClean="0"/>
              <a:t>(tęsinys)</a:t>
            </a:r>
          </a:p>
        </p:txBody>
      </p:sp>
      <p:graphicFrame>
        <p:nvGraphicFramePr>
          <p:cNvPr id="89090" name="Object 5"/>
          <p:cNvGraphicFramePr>
            <a:graphicFrameLocks noGrp="1" noChangeAspect="1"/>
          </p:cNvGraphicFramePr>
          <p:nvPr>
            <p:ph sz="half" idx="2"/>
          </p:nvPr>
        </p:nvGraphicFramePr>
        <p:xfrm>
          <a:off x="6659563" y="1196975"/>
          <a:ext cx="1876425" cy="3743325"/>
        </p:xfrm>
        <a:graphic>
          <a:graphicData uri="http://schemas.openxmlformats.org/presentationml/2006/ole">
            <mc:AlternateContent xmlns:mc="http://schemas.openxmlformats.org/markup-compatibility/2006">
              <mc:Choice xmlns:v="urn:schemas-microsoft-com:vml" Requires="v">
                <p:oleObj spid="_x0000_s89101" name="Chart" r:id="rId3" imgW="1828943" imgH="3552873" progId="Excel.Chart.8">
                  <p:embed/>
                </p:oleObj>
              </mc:Choice>
              <mc:Fallback>
                <p:oleObj name="Chart" r:id="rId3" imgW="1828943" imgH="3552873"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196975"/>
                        <a:ext cx="1876425" cy="3743325"/>
                      </a:xfrm>
                      <a:prstGeom prst="rect">
                        <a:avLst/>
                      </a:prstGeom>
                    </p:spPr>
                  </p:pic>
                </p:oleObj>
              </mc:Fallback>
            </mc:AlternateContent>
          </a:graphicData>
        </a:graphic>
      </p:graphicFrame>
      <p:sp>
        <p:nvSpPr>
          <p:cNvPr id="89095" name="Text Box 7"/>
          <p:cNvSpPr txBox="1">
            <a:spLocks noChangeArrowheads="1"/>
          </p:cNvSpPr>
          <p:nvPr/>
        </p:nvSpPr>
        <p:spPr bwMode="auto">
          <a:xfrm>
            <a:off x="67325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89096" name="Text Box 8"/>
          <p:cNvSpPr txBox="1">
            <a:spLocks noChangeArrowheads="1"/>
          </p:cNvSpPr>
          <p:nvPr/>
        </p:nvSpPr>
        <p:spPr bwMode="auto">
          <a:xfrm>
            <a:off x="1258888" y="5795963"/>
            <a:ext cx="2017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9097" name="Text Box 7"/>
          <p:cNvSpPr txBox="1">
            <a:spLocks noChangeArrowheads="1"/>
          </p:cNvSpPr>
          <p:nvPr/>
        </p:nvSpPr>
        <p:spPr bwMode="auto">
          <a:xfrm>
            <a:off x="250825" y="5300663"/>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89091" name="Object 3"/>
          <p:cNvGraphicFramePr>
            <a:graphicFrameLocks noGrp="1" noChangeAspect="1"/>
          </p:cNvGraphicFramePr>
          <p:nvPr/>
        </p:nvGraphicFramePr>
        <p:xfrm>
          <a:off x="395288" y="1196975"/>
          <a:ext cx="6100762" cy="4140200"/>
        </p:xfrm>
        <a:graphic>
          <a:graphicData uri="http://schemas.openxmlformats.org/presentationml/2006/ole">
            <mc:AlternateContent xmlns:mc="http://schemas.openxmlformats.org/markup-compatibility/2006">
              <mc:Choice xmlns:v="urn:schemas-microsoft-com:vml" Requires="v">
                <p:oleObj spid="_x0000_s89102" name="Chart" r:id="rId5" imgW="6105334" imgH="4143518" progId="Excel.Chart.8">
                  <p:embed/>
                </p:oleObj>
              </mc:Choice>
              <mc:Fallback>
                <p:oleObj name="Chart" r:id="rId5" imgW="6105334" imgH="414351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196975"/>
                        <a:ext cx="6100762"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011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9D38042-AC4C-4AD4-9B3A-86514F2D396C}" type="slidenum">
              <a:rPr lang="lt-LT" altLang="lt-LT" sz="1000" b="0">
                <a:latin typeface="Arial" panose="020B0604020202020204" pitchFamily="34" charset="0"/>
              </a:rPr>
              <a:pPr eaLnBrk="1" hangingPunct="1"/>
              <a:t>151</a:t>
            </a:fld>
            <a:endParaRPr lang="lt-LT" altLang="lt-LT" sz="1000" b="0">
              <a:latin typeface="Arial" panose="020B0604020202020204" pitchFamily="34" charset="0"/>
            </a:endParaRPr>
          </a:p>
        </p:txBody>
      </p:sp>
      <p:sp>
        <p:nvSpPr>
          <p:cNvPr id="90118"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Sveikatos apsaugos ministerijos institucijose</a:t>
            </a:r>
            <a:endParaRPr lang="lt-LT" altLang="lt-LT" i="1" smtClean="0"/>
          </a:p>
        </p:txBody>
      </p:sp>
      <p:graphicFrame>
        <p:nvGraphicFramePr>
          <p:cNvPr id="90114" name="Object 3"/>
          <p:cNvGraphicFramePr>
            <a:graphicFrameLocks noGrp="1" noChangeAspect="1"/>
          </p:cNvGraphicFramePr>
          <p:nvPr>
            <p:ph sz="half" idx="1"/>
          </p:nvPr>
        </p:nvGraphicFramePr>
        <p:xfrm>
          <a:off x="323850" y="1125538"/>
          <a:ext cx="6100763" cy="4629150"/>
        </p:xfrm>
        <a:graphic>
          <a:graphicData uri="http://schemas.openxmlformats.org/presentationml/2006/ole">
            <mc:AlternateContent xmlns:mc="http://schemas.openxmlformats.org/markup-compatibility/2006">
              <mc:Choice xmlns:v="urn:schemas-microsoft-com:vml" Requires="v">
                <p:oleObj spid="_x0000_s90125"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25538"/>
                        <a:ext cx="6100763" cy="4629150"/>
                      </a:xfrm>
                      <a:prstGeom prst="rect">
                        <a:avLst/>
                      </a:prstGeom>
                    </p:spPr>
                  </p:pic>
                </p:oleObj>
              </mc:Fallback>
            </mc:AlternateContent>
          </a:graphicData>
        </a:graphic>
      </p:graphicFrame>
      <p:sp>
        <p:nvSpPr>
          <p:cNvPr id="90119" name="Text Box 4"/>
          <p:cNvSpPr txBox="1">
            <a:spLocks noChangeArrowheads="1"/>
          </p:cNvSpPr>
          <p:nvPr/>
        </p:nvSpPr>
        <p:spPr bwMode="auto">
          <a:xfrm>
            <a:off x="971550" y="602138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90115" name="Object 5"/>
          <p:cNvGraphicFramePr>
            <a:graphicFrameLocks noGrp="1" noChangeAspect="1"/>
          </p:cNvGraphicFramePr>
          <p:nvPr>
            <p:ph sz="half" idx="2"/>
          </p:nvPr>
        </p:nvGraphicFramePr>
        <p:xfrm>
          <a:off x="6515100" y="1196975"/>
          <a:ext cx="1879600" cy="4238625"/>
        </p:xfrm>
        <a:graphic>
          <a:graphicData uri="http://schemas.openxmlformats.org/presentationml/2006/ole">
            <mc:AlternateContent xmlns:mc="http://schemas.openxmlformats.org/markup-compatibility/2006">
              <mc:Choice xmlns:v="urn:schemas-microsoft-com:vml" Requires="v">
                <p:oleObj spid="_x0000_s90126" name="Chart" r:id="rId5" imgW="1828943" imgH="4191095" progId="Excel.Chart.8">
                  <p:embed/>
                </p:oleObj>
              </mc:Choice>
              <mc:Fallback>
                <p:oleObj name="Chart" r:id="rId5" imgW="1828943" imgH="419109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1196975"/>
                        <a:ext cx="1879600" cy="4238625"/>
                      </a:xfrm>
                      <a:prstGeom prst="rect">
                        <a:avLst/>
                      </a:prstGeom>
                    </p:spPr>
                  </p:pic>
                </p:oleObj>
              </mc:Fallback>
            </mc:AlternateContent>
          </a:graphicData>
        </a:graphic>
      </p:graphicFrame>
      <p:sp>
        <p:nvSpPr>
          <p:cNvPr id="90120" name="Text Box 6"/>
          <p:cNvSpPr txBox="1">
            <a:spLocks noChangeArrowheads="1"/>
          </p:cNvSpPr>
          <p:nvPr/>
        </p:nvSpPr>
        <p:spPr bwMode="auto">
          <a:xfrm>
            <a:off x="6659563" y="836613"/>
            <a:ext cx="908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90121" name="Text Box 7"/>
          <p:cNvSpPr txBox="1">
            <a:spLocks noChangeArrowheads="1"/>
          </p:cNvSpPr>
          <p:nvPr/>
        </p:nvSpPr>
        <p:spPr bwMode="auto">
          <a:xfrm>
            <a:off x="539750" y="5589588"/>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90122" name="Date Placeholder 3"/>
          <p:cNvSpPr>
            <a:spLocks noGrp="1"/>
          </p:cNvSpPr>
          <p:nvPr>
            <p:ph type="dt" sz="quarter" idx="10"/>
          </p:nvPr>
        </p:nvSpPr>
        <p:spPr>
          <a:xfrm>
            <a:off x="468313" y="6308725"/>
            <a:ext cx="2133600" cy="54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114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44B77BD-DE4D-414E-AE07-78E96E1F57EF}" type="slidenum">
              <a:rPr lang="lt-LT" altLang="lt-LT" sz="1000" b="0">
                <a:latin typeface="Arial" panose="020B0604020202020204" pitchFamily="34" charset="0"/>
              </a:rPr>
              <a:pPr eaLnBrk="1" hangingPunct="1"/>
              <a:t>152</a:t>
            </a:fld>
            <a:endParaRPr lang="lt-LT" altLang="lt-LT" sz="1000" b="0">
              <a:latin typeface="Arial" panose="020B0604020202020204" pitchFamily="34" charset="0"/>
            </a:endParaRPr>
          </a:p>
        </p:txBody>
      </p:sp>
      <p:sp>
        <p:nvSpPr>
          <p:cNvPr id="91142"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Sveikatos apsaugos ministerijos institucijose  </a:t>
            </a:r>
            <a:r>
              <a:rPr lang="lt-LT" altLang="lt-LT" i="1" smtClean="0"/>
              <a:t>(tęsinys)</a:t>
            </a:r>
          </a:p>
        </p:txBody>
      </p:sp>
      <p:graphicFrame>
        <p:nvGraphicFramePr>
          <p:cNvPr id="91138" name="Object 3"/>
          <p:cNvGraphicFramePr>
            <a:graphicFrameLocks noGrp="1" noChangeAspect="1"/>
          </p:cNvGraphicFramePr>
          <p:nvPr>
            <p:ph sz="half" idx="1"/>
          </p:nvPr>
        </p:nvGraphicFramePr>
        <p:xfrm>
          <a:off x="395288" y="1052513"/>
          <a:ext cx="6100762" cy="4629150"/>
        </p:xfrm>
        <a:graphic>
          <a:graphicData uri="http://schemas.openxmlformats.org/presentationml/2006/ole">
            <mc:AlternateContent xmlns:mc="http://schemas.openxmlformats.org/markup-compatibility/2006">
              <mc:Choice xmlns:v="urn:schemas-microsoft-com:vml" Requires="v">
                <p:oleObj spid="_x0000_s91149"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52513"/>
                        <a:ext cx="6100762" cy="4629150"/>
                      </a:xfrm>
                      <a:prstGeom prst="rect">
                        <a:avLst/>
                      </a:prstGeom>
                    </p:spPr>
                  </p:pic>
                </p:oleObj>
              </mc:Fallback>
            </mc:AlternateContent>
          </a:graphicData>
        </a:graphic>
      </p:graphicFrame>
      <p:sp>
        <p:nvSpPr>
          <p:cNvPr id="91143" name="Text Box 4"/>
          <p:cNvSpPr txBox="1">
            <a:spLocks noChangeArrowheads="1"/>
          </p:cNvSpPr>
          <p:nvPr/>
        </p:nvSpPr>
        <p:spPr bwMode="auto">
          <a:xfrm>
            <a:off x="971550" y="602138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91139" name="Object 5"/>
          <p:cNvGraphicFramePr>
            <a:graphicFrameLocks noGrp="1" noChangeAspect="1"/>
          </p:cNvGraphicFramePr>
          <p:nvPr>
            <p:ph sz="half" idx="2"/>
          </p:nvPr>
        </p:nvGraphicFramePr>
        <p:xfrm>
          <a:off x="6516688" y="1131888"/>
          <a:ext cx="1876425" cy="4300537"/>
        </p:xfrm>
        <a:graphic>
          <a:graphicData uri="http://schemas.openxmlformats.org/presentationml/2006/ole">
            <mc:AlternateContent xmlns:mc="http://schemas.openxmlformats.org/markup-compatibility/2006">
              <mc:Choice xmlns:v="urn:schemas-microsoft-com:vml" Requires="v">
                <p:oleObj spid="_x0000_s91150" name="Chart" r:id="rId5" imgW="1828943" imgH="4191095" progId="Excel.Chart.8">
                  <p:embed/>
                </p:oleObj>
              </mc:Choice>
              <mc:Fallback>
                <p:oleObj name="Chart" r:id="rId5" imgW="1828943" imgH="419109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1131888"/>
                        <a:ext cx="1876425" cy="4300537"/>
                      </a:xfrm>
                      <a:prstGeom prst="rect">
                        <a:avLst/>
                      </a:prstGeom>
                    </p:spPr>
                  </p:pic>
                </p:oleObj>
              </mc:Fallback>
            </mc:AlternateContent>
          </a:graphicData>
        </a:graphic>
      </p:graphicFrame>
      <p:sp>
        <p:nvSpPr>
          <p:cNvPr id="91144" name="Text Box 6"/>
          <p:cNvSpPr txBox="1">
            <a:spLocks noChangeArrowheads="1"/>
          </p:cNvSpPr>
          <p:nvPr/>
        </p:nvSpPr>
        <p:spPr bwMode="auto">
          <a:xfrm>
            <a:off x="6659563" y="836613"/>
            <a:ext cx="908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91145" name="Text Box 7"/>
          <p:cNvSpPr txBox="1">
            <a:spLocks noChangeArrowheads="1"/>
          </p:cNvSpPr>
          <p:nvPr/>
        </p:nvSpPr>
        <p:spPr bwMode="auto">
          <a:xfrm>
            <a:off x="539750" y="5589588"/>
            <a:ext cx="8389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91146" name="Date Placeholder 3"/>
          <p:cNvSpPr>
            <a:spLocks noGrp="1"/>
          </p:cNvSpPr>
          <p:nvPr>
            <p:ph type="dt" sz="quarter" idx="10"/>
          </p:nvPr>
        </p:nvSpPr>
        <p:spPr>
          <a:xfrm>
            <a:off x="468313" y="6308725"/>
            <a:ext cx="2133600" cy="54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216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24F1FE9-E594-4F4D-8935-19E7AEF3B988}" type="slidenum">
              <a:rPr lang="lt-LT" altLang="lt-LT" sz="1000" b="0">
                <a:latin typeface="Arial" panose="020B0604020202020204" pitchFamily="34" charset="0"/>
              </a:rPr>
              <a:pPr eaLnBrk="1" hangingPunct="1"/>
              <a:t>153</a:t>
            </a:fld>
            <a:endParaRPr lang="lt-LT" altLang="lt-LT" sz="1000" b="0">
              <a:latin typeface="Arial" panose="020B0604020202020204" pitchFamily="34" charset="0"/>
            </a:endParaRPr>
          </a:p>
        </p:txBody>
      </p:sp>
      <p:sp>
        <p:nvSpPr>
          <p:cNvPr id="92166"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Švietimo ir mokslo ministerijos institucijose </a:t>
            </a:r>
            <a:endParaRPr lang="lt-LT" altLang="lt-LT" i="1" smtClean="0"/>
          </a:p>
        </p:txBody>
      </p:sp>
      <p:sp>
        <p:nvSpPr>
          <p:cNvPr id="92167" name="Text Box 4"/>
          <p:cNvSpPr txBox="1">
            <a:spLocks noChangeArrowheads="1"/>
          </p:cNvSpPr>
          <p:nvPr/>
        </p:nvSpPr>
        <p:spPr bwMode="auto">
          <a:xfrm>
            <a:off x="971550" y="594995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92162" name="Object 5"/>
          <p:cNvGraphicFramePr>
            <a:graphicFrameLocks noGrp="1" noChangeAspect="1"/>
          </p:cNvGraphicFramePr>
          <p:nvPr>
            <p:ph sz="half" idx="2"/>
          </p:nvPr>
        </p:nvGraphicFramePr>
        <p:xfrm>
          <a:off x="6515100" y="1173163"/>
          <a:ext cx="1841500" cy="4219575"/>
        </p:xfrm>
        <a:graphic>
          <a:graphicData uri="http://schemas.openxmlformats.org/presentationml/2006/ole">
            <mc:AlternateContent xmlns:mc="http://schemas.openxmlformats.org/markup-compatibility/2006">
              <mc:Choice xmlns:v="urn:schemas-microsoft-com:vml" Requires="v">
                <p:oleObj spid="_x0000_s92173" name="Chart" r:id="rId3" imgW="1828943" imgH="4191095" progId="Excel.Chart.8">
                  <p:embed/>
                </p:oleObj>
              </mc:Choice>
              <mc:Fallback>
                <p:oleObj name="Chart" r:id="rId3" imgW="1828943" imgH="4191095"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1173163"/>
                        <a:ext cx="1841500" cy="4219575"/>
                      </a:xfrm>
                      <a:prstGeom prst="rect">
                        <a:avLst/>
                      </a:prstGeom>
                    </p:spPr>
                  </p:pic>
                </p:oleObj>
              </mc:Fallback>
            </mc:AlternateContent>
          </a:graphicData>
        </a:graphic>
      </p:graphicFrame>
      <p:sp>
        <p:nvSpPr>
          <p:cNvPr id="92168" name="Text Box 6"/>
          <p:cNvSpPr txBox="1">
            <a:spLocks noChangeArrowheads="1"/>
          </p:cNvSpPr>
          <p:nvPr/>
        </p:nvSpPr>
        <p:spPr bwMode="auto">
          <a:xfrm>
            <a:off x="6659563"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92169" name="Text Box 7"/>
          <p:cNvSpPr txBox="1">
            <a:spLocks noChangeArrowheads="1"/>
          </p:cNvSpPr>
          <p:nvPr/>
        </p:nvSpPr>
        <p:spPr bwMode="auto">
          <a:xfrm>
            <a:off x="179388" y="5516563"/>
            <a:ext cx="8424862"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92163" name="Object 3"/>
          <p:cNvGraphicFramePr>
            <a:graphicFrameLocks noChangeAspect="1"/>
          </p:cNvGraphicFramePr>
          <p:nvPr/>
        </p:nvGraphicFramePr>
        <p:xfrm>
          <a:off x="539750" y="1052513"/>
          <a:ext cx="6030913" cy="4575175"/>
        </p:xfrm>
        <a:graphic>
          <a:graphicData uri="http://schemas.openxmlformats.org/presentationml/2006/ole">
            <mc:AlternateContent xmlns:mc="http://schemas.openxmlformats.org/markup-compatibility/2006">
              <mc:Choice xmlns:v="urn:schemas-microsoft-com:vml" Requires="v">
                <p:oleObj spid="_x0000_s92174" name="Chart" r:id="rId5" imgW="6581966" imgH="4762452" progId="MSGraph.Chart.8">
                  <p:embed followColorScheme="full"/>
                </p:oleObj>
              </mc:Choice>
              <mc:Fallback>
                <p:oleObj name="Chart" r:id="rId5" imgW="6581966" imgH="4762452"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052513"/>
                        <a:ext cx="6030913" cy="457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0" name="Date Placeholder 3"/>
          <p:cNvSpPr>
            <a:spLocks noGrp="1"/>
          </p:cNvSpPr>
          <p:nvPr>
            <p:ph type="dt" sz="quarter" idx="10"/>
          </p:nvPr>
        </p:nvSpPr>
        <p:spPr>
          <a:xfrm>
            <a:off x="468313" y="6308725"/>
            <a:ext cx="2133600" cy="54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318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9D09935-09DA-4762-9AA2-0EEB83D80B69}" type="slidenum">
              <a:rPr lang="lt-LT" altLang="lt-LT" sz="1000" b="0">
                <a:latin typeface="Arial" panose="020B0604020202020204" pitchFamily="34" charset="0"/>
              </a:rPr>
              <a:pPr eaLnBrk="1" hangingPunct="1"/>
              <a:t>154</a:t>
            </a:fld>
            <a:endParaRPr lang="lt-LT" altLang="lt-LT" sz="1000" b="0">
              <a:latin typeface="Arial" panose="020B0604020202020204" pitchFamily="34" charset="0"/>
            </a:endParaRPr>
          </a:p>
        </p:txBody>
      </p:sp>
      <p:sp>
        <p:nvSpPr>
          <p:cNvPr id="93190"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Švietimo ir mokslo ministerijos institucijose </a:t>
            </a:r>
            <a:r>
              <a:rPr lang="lt-LT" altLang="lt-LT" i="1" smtClean="0"/>
              <a:t>(tęsinys)</a:t>
            </a:r>
          </a:p>
        </p:txBody>
      </p:sp>
      <p:sp>
        <p:nvSpPr>
          <p:cNvPr id="93191" name="Text Box 4"/>
          <p:cNvSpPr txBox="1">
            <a:spLocks noChangeArrowheads="1"/>
          </p:cNvSpPr>
          <p:nvPr/>
        </p:nvSpPr>
        <p:spPr bwMode="auto">
          <a:xfrm>
            <a:off x="971550" y="594995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93186" name="Object 5"/>
          <p:cNvGraphicFramePr>
            <a:graphicFrameLocks noGrp="1" noChangeAspect="1"/>
          </p:cNvGraphicFramePr>
          <p:nvPr>
            <p:ph sz="half" idx="2"/>
          </p:nvPr>
        </p:nvGraphicFramePr>
        <p:xfrm>
          <a:off x="6515100" y="1095375"/>
          <a:ext cx="1841500" cy="4205288"/>
        </p:xfrm>
        <a:graphic>
          <a:graphicData uri="http://schemas.openxmlformats.org/presentationml/2006/ole">
            <mc:AlternateContent xmlns:mc="http://schemas.openxmlformats.org/markup-compatibility/2006">
              <mc:Choice xmlns:v="urn:schemas-microsoft-com:vml" Requires="v">
                <p:oleObj spid="_x0000_s93197" name="Chart" r:id="rId3" imgW="1828943" imgH="4029075" progId="Excel.Chart.8">
                  <p:embed/>
                </p:oleObj>
              </mc:Choice>
              <mc:Fallback>
                <p:oleObj name="Chart" r:id="rId3" imgW="1828943" imgH="4029075"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1095375"/>
                        <a:ext cx="1841500" cy="4205288"/>
                      </a:xfrm>
                      <a:prstGeom prst="rect">
                        <a:avLst/>
                      </a:prstGeom>
                    </p:spPr>
                  </p:pic>
                </p:oleObj>
              </mc:Fallback>
            </mc:AlternateContent>
          </a:graphicData>
        </a:graphic>
      </p:graphicFrame>
      <p:sp>
        <p:nvSpPr>
          <p:cNvPr id="93192" name="Text Box 6"/>
          <p:cNvSpPr txBox="1">
            <a:spLocks noChangeArrowheads="1"/>
          </p:cNvSpPr>
          <p:nvPr/>
        </p:nvSpPr>
        <p:spPr bwMode="auto">
          <a:xfrm>
            <a:off x="6659563" y="90805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93193" name="Text Box 7"/>
          <p:cNvSpPr txBox="1">
            <a:spLocks noChangeArrowheads="1"/>
          </p:cNvSpPr>
          <p:nvPr/>
        </p:nvSpPr>
        <p:spPr bwMode="auto">
          <a:xfrm>
            <a:off x="250825" y="5516563"/>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93187" name="Object 3"/>
          <p:cNvGraphicFramePr>
            <a:graphicFrameLocks noChangeAspect="1"/>
          </p:cNvGraphicFramePr>
          <p:nvPr/>
        </p:nvGraphicFramePr>
        <p:xfrm>
          <a:off x="539750" y="981075"/>
          <a:ext cx="6030913" cy="4575175"/>
        </p:xfrm>
        <a:graphic>
          <a:graphicData uri="http://schemas.openxmlformats.org/presentationml/2006/ole">
            <mc:AlternateContent xmlns:mc="http://schemas.openxmlformats.org/markup-compatibility/2006">
              <mc:Choice xmlns:v="urn:schemas-microsoft-com:vml" Requires="v">
                <p:oleObj spid="_x0000_s93198" name="Chart" r:id="rId5" imgW="6581966" imgH="4762452" progId="MSGraph.Chart.8">
                  <p:embed followColorScheme="full"/>
                </p:oleObj>
              </mc:Choice>
              <mc:Fallback>
                <p:oleObj name="Chart" r:id="rId5" imgW="6581966" imgH="4762452"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981075"/>
                        <a:ext cx="6030913" cy="457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94" name="Date Placeholder 3"/>
          <p:cNvSpPr>
            <a:spLocks noGrp="1"/>
          </p:cNvSpPr>
          <p:nvPr>
            <p:ph type="dt" sz="quarter" idx="10"/>
          </p:nvPr>
        </p:nvSpPr>
        <p:spPr>
          <a:xfrm>
            <a:off x="468313" y="6308725"/>
            <a:ext cx="2133600" cy="54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421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2A89753-7F89-4D8B-91C0-A94705AD2168}" type="slidenum">
              <a:rPr lang="lt-LT" altLang="lt-LT" sz="1000" b="0">
                <a:latin typeface="Arial" panose="020B0604020202020204" pitchFamily="34" charset="0"/>
              </a:rPr>
              <a:pPr eaLnBrk="1" hangingPunct="1"/>
              <a:t>155</a:t>
            </a:fld>
            <a:endParaRPr lang="lt-LT" altLang="lt-LT" sz="1000" b="0">
              <a:latin typeface="Arial" panose="020B0604020202020204" pitchFamily="34" charset="0"/>
            </a:endParaRPr>
          </a:p>
        </p:txBody>
      </p:sp>
      <p:sp>
        <p:nvSpPr>
          <p:cNvPr id="94214" name="Rectangle 2"/>
          <p:cNvSpPr>
            <a:spLocks noGrp="1" noChangeArrowheads="1"/>
          </p:cNvSpPr>
          <p:nvPr>
            <p:ph type="title"/>
          </p:nvPr>
        </p:nvSpPr>
        <p:spPr>
          <a:xfrm>
            <a:off x="468313" y="836613"/>
            <a:ext cx="8229600" cy="58737"/>
          </a:xfrm>
        </p:spPr>
        <p:txBody>
          <a:bodyPr/>
          <a:lstStyle/>
          <a:p>
            <a:pPr algn="ctr" eaLnBrk="1" hangingPunct="1"/>
            <a:r>
              <a:rPr lang="en-US" altLang="lt-LT" smtClean="0"/>
              <a:t>Korupci</a:t>
            </a:r>
            <a:r>
              <a:rPr lang="lt-LT" altLang="lt-LT" smtClean="0"/>
              <a:t>jos paplitimas Vidaus reikalų ministerijos institucijose </a:t>
            </a:r>
            <a:endParaRPr lang="lt-LT" altLang="lt-LT" i="1" smtClean="0"/>
          </a:p>
        </p:txBody>
      </p:sp>
      <p:sp>
        <p:nvSpPr>
          <p:cNvPr id="94215" name="Text Box 4"/>
          <p:cNvSpPr txBox="1">
            <a:spLocks noChangeArrowheads="1"/>
          </p:cNvSpPr>
          <p:nvPr/>
        </p:nvSpPr>
        <p:spPr bwMode="auto">
          <a:xfrm>
            <a:off x="971550" y="594995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94210" name="Object 5"/>
          <p:cNvGraphicFramePr>
            <a:graphicFrameLocks noGrp="1" noChangeAspect="1"/>
          </p:cNvGraphicFramePr>
          <p:nvPr>
            <p:ph sz="half" idx="2"/>
          </p:nvPr>
        </p:nvGraphicFramePr>
        <p:xfrm>
          <a:off x="6515100" y="1125538"/>
          <a:ext cx="1841500" cy="4248150"/>
        </p:xfrm>
        <a:graphic>
          <a:graphicData uri="http://schemas.openxmlformats.org/presentationml/2006/ole">
            <mc:AlternateContent xmlns:mc="http://schemas.openxmlformats.org/markup-compatibility/2006">
              <mc:Choice xmlns:v="urn:schemas-microsoft-com:vml" Requires="v">
                <p:oleObj spid="_x0000_s94221" name="Chart" r:id="rId3" imgW="1828943" imgH="4029075" progId="Excel.Chart.8">
                  <p:embed/>
                </p:oleObj>
              </mc:Choice>
              <mc:Fallback>
                <p:oleObj name="Chart" r:id="rId3" imgW="1828943" imgH="4029075"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1125538"/>
                        <a:ext cx="1841500" cy="4248150"/>
                      </a:xfrm>
                      <a:prstGeom prst="rect">
                        <a:avLst/>
                      </a:prstGeom>
                    </p:spPr>
                  </p:pic>
                </p:oleObj>
              </mc:Fallback>
            </mc:AlternateContent>
          </a:graphicData>
        </a:graphic>
      </p:graphicFrame>
      <p:sp>
        <p:nvSpPr>
          <p:cNvPr id="94216" name="Text Box 6"/>
          <p:cNvSpPr txBox="1">
            <a:spLocks noChangeArrowheads="1"/>
          </p:cNvSpPr>
          <p:nvPr/>
        </p:nvSpPr>
        <p:spPr bwMode="auto">
          <a:xfrm>
            <a:off x="6588125" y="836613"/>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94217" name="Text Box 7"/>
          <p:cNvSpPr txBox="1">
            <a:spLocks noChangeArrowheads="1"/>
          </p:cNvSpPr>
          <p:nvPr/>
        </p:nvSpPr>
        <p:spPr bwMode="auto">
          <a:xfrm>
            <a:off x="323850" y="5516563"/>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94211" name="Object 3"/>
          <p:cNvGraphicFramePr>
            <a:graphicFrameLocks noChangeAspect="1"/>
          </p:cNvGraphicFramePr>
          <p:nvPr/>
        </p:nvGraphicFramePr>
        <p:xfrm>
          <a:off x="468313" y="1052513"/>
          <a:ext cx="6030912" cy="4575175"/>
        </p:xfrm>
        <a:graphic>
          <a:graphicData uri="http://schemas.openxmlformats.org/presentationml/2006/ole">
            <mc:AlternateContent xmlns:mc="http://schemas.openxmlformats.org/markup-compatibility/2006">
              <mc:Choice xmlns:v="urn:schemas-microsoft-com:vml" Requires="v">
                <p:oleObj spid="_x0000_s94222" name="Chart" r:id="rId5" imgW="6581966" imgH="4762452" progId="MSGraph.Chart.8">
                  <p:embed followColorScheme="full"/>
                </p:oleObj>
              </mc:Choice>
              <mc:Fallback>
                <p:oleObj name="Chart" r:id="rId5" imgW="6581966" imgH="4762452"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052513"/>
                        <a:ext cx="6030912" cy="457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18" name="Date Placeholder 3"/>
          <p:cNvSpPr>
            <a:spLocks noGrp="1"/>
          </p:cNvSpPr>
          <p:nvPr>
            <p:ph type="dt" sz="quarter" idx="10"/>
          </p:nvPr>
        </p:nvSpPr>
        <p:spPr>
          <a:xfrm>
            <a:off x="468313" y="6308725"/>
            <a:ext cx="2133600" cy="54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523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74E3EB1-CA90-431B-A91C-B5C0FF0735A5}" type="slidenum">
              <a:rPr lang="lt-LT" altLang="lt-LT" sz="1000" b="0">
                <a:latin typeface="Arial" panose="020B0604020202020204" pitchFamily="34" charset="0"/>
              </a:rPr>
              <a:pPr eaLnBrk="1" hangingPunct="1"/>
              <a:t>156</a:t>
            </a:fld>
            <a:endParaRPr lang="lt-LT" altLang="lt-LT" sz="1000" b="0">
              <a:latin typeface="Arial" panose="020B0604020202020204" pitchFamily="34" charset="0"/>
            </a:endParaRPr>
          </a:p>
        </p:txBody>
      </p:sp>
      <p:sp>
        <p:nvSpPr>
          <p:cNvPr id="95238" name="Rectangle 2"/>
          <p:cNvSpPr>
            <a:spLocks noGrp="1" noChangeArrowheads="1"/>
          </p:cNvSpPr>
          <p:nvPr>
            <p:ph type="title"/>
          </p:nvPr>
        </p:nvSpPr>
        <p:spPr>
          <a:xfrm>
            <a:off x="468313" y="836613"/>
            <a:ext cx="8229600" cy="58737"/>
          </a:xfrm>
        </p:spPr>
        <p:txBody>
          <a:bodyPr/>
          <a:lstStyle/>
          <a:p>
            <a:pPr algn="ctr" eaLnBrk="1" hangingPunct="1"/>
            <a:r>
              <a:rPr lang="en-US" altLang="lt-LT" smtClean="0"/>
              <a:t>Korupci</a:t>
            </a:r>
            <a:r>
              <a:rPr lang="lt-LT" altLang="lt-LT" smtClean="0"/>
              <a:t>jos paplitimas Vidaus reikalų ministerijos institucijose </a:t>
            </a:r>
            <a:r>
              <a:rPr lang="lt-LT" altLang="lt-LT" i="1" smtClean="0"/>
              <a:t>(tęsinys)</a:t>
            </a:r>
          </a:p>
        </p:txBody>
      </p:sp>
      <p:sp>
        <p:nvSpPr>
          <p:cNvPr id="95239" name="Text Box 4"/>
          <p:cNvSpPr txBox="1">
            <a:spLocks noChangeArrowheads="1"/>
          </p:cNvSpPr>
          <p:nvPr/>
        </p:nvSpPr>
        <p:spPr bwMode="auto">
          <a:xfrm>
            <a:off x="971550" y="6021388"/>
            <a:ext cx="140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95234" name="Object 5"/>
          <p:cNvGraphicFramePr>
            <a:graphicFrameLocks noGrp="1" noChangeAspect="1"/>
          </p:cNvGraphicFramePr>
          <p:nvPr>
            <p:ph sz="half" idx="2"/>
          </p:nvPr>
        </p:nvGraphicFramePr>
        <p:xfrm>
          <a:off x="6515100" y="1125538"/>
          <a:ext cx="1841500" cy="4248150"/>
        </p:xfrm>
        <a:graphic>
          <a:graphicData uri="http://schemas.openxmlformats.org/presentationml/2006/ole">
            <mc:AlternateContent xmlns:mc="http://schemas.openxmlformats.org/markup-compatibility/2006">
              <mc:Choice xmlns:v="urn:schemas-microsoft-com:vml" Requires="v">
                <p:oleObj spid="_x0000_s95245" name="Chart" r:id="rId3" imgW="1828943" imgH="4191095" progId="Excel.Chart.8">
                  <p:embed/>
                </p:oleObj>
              </mc:Choice>
              <mc:Fallback>
                <p:oleObj name="Chart" r:id="rId3" imgW="1828943" imgH="4191095"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1125538"/>
                        <a:ext cx="1841500" cy="4248150"/>
                      </a:xfrm>
                      <a:prstGeom prst="rect">
                        <a:avLst/>
                      </a:prstGeom>
                    </p:spPr>
                  </p:pic>
                </p:oleObj>
              </mc:Fallback>
            </mc:AlternateContent>
          </a:graphicData>
        </a:graphic>
      </p:graphicFrame>
      <p:sp>
        <p:nvSpPr>
          <p:cNvPr id="95240" name="Text Box 6"/>
          <p:cNvSpPr txBox="1">
            <a:spLocks noChangeArrowheads="1"/>
          </p:cNvSpPr>
          <p:nvPr/>
        </p:nvSpPr>
        <p:spPr bwMode="auto">
          <a:xfrm>
            <a:off x="6659563" y="908050"/>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95241" name="Text Box 7"/>
          <p:cNvSpPr txBox="1">
            <a:spLocks noChangeArrowheads="1"/>
          </p:cNvSpPr>
          <p:nvPr/>
        </p:nvSpPr>
        <p:spPr bwMode="auto">
          <a:xfrm>
            <a:off x="250825" y="5589588"/>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95235" name="Object 3"/>
          <p:cNvGraphicFramePr>
            <a:graphicFrameLocks noGrp="1" noChangeAspect="1"/>
          </p:cNvGraphicFramePr>
          <p:nvPr/>
        </p:nvGraphicFramePr>
        <p:xfrm>
          <a:off x="250825" y="1052513"/>
          <a:ext cx="6235700" cy="4584700"/>
        </p:xfrm>
        <a:graphic>
          <a:graphicData uri="http://schemas.openxmlformats.org/presentationml/2006/ole">
            <mc:AlternateContent xmlns:mc="http://schemas.openxmlformats.org/markup-compatibility/2006">
              <mc:Choice xmlns:v="urn:schemas-microsoft-com:vml" Requires="v">
                <p:oleObj spid="_x0000_s95246" name="Chart" r:id="rId5" imgW="6077045" imgH="4676727" progId="Excel.Chart.8">
                  <p:embed/>
                </p:oleObj>
              </mc:Choice>
              <mc:Fallback>
                <p:oleObj name="Chart" r:id="rId5" imgW="6077045" imgH="4676727"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052513"/>
                        <a:ext cx="6235700" cy="458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42" name="Date Placeholder 3"/>
          <p:cNvSpPr>
            <a:spLocks noGrp="1"/>
          </p:cNvSpPr>
          <p:nvPr>
            <p:ph type="dt" sz="quarter" idx="10"/>
          </p:nvPr>
        </p:nvSpPr>
        <p:spPr>
          <a:xfrm>
            <a:off x="468313" y="6308725"/>
            <a:ext cx="2133600" cy="54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626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5DB2AAA-D90C-4F25-B711-D704C6ABC973}" type="slidenum">
              <a:rPr lang="lt-LT" altLang="lt-LT" sz="1000" b="0">
                <a:latin typeface="Arial" panose="020B0604020202020204" pitchFamily="34" charset="0"/>
              </a:rPr>
              <a:pPr eaLnBrk="1" hangingPunct="1"/>
              <a:t>157</a:t>
            </a:fld>
            <a:endParaRPr lang="lt-LT" altLang="lt-LT" sz="1000" b="0">
              <a:latin typeface="Arial" panose="020B0604020202020204" pitchFamily="34" charset="0"/>
            </a:endParaRPr>
          </a:p>
        </p:txBody>
      </p:sp>
      <p:sp>
        <p:nvSpPr>
          <p:cNvPr id="96262" name="Rectangle 2"/>
          <p:cNvSpPr>
            <a:spLocks noGrp="1" noChangeArrowheads="1"/>
          </p:cNvSpPr>
          <p:nvPr>
            <p:ph type="title"/>
          </p:nvPr>
        </p:nvSpPr>
        <p:spPr>
          <a:xfrm>
            <a:off x="468313" y="333375"/>
            <a:ext cx="8229600" cy="1143000"/>
          </a:xfrm>
        </p:spPr>
        <p:txBody>
          <a:bodyPr/>
          <a:lstStyle/>
          <a:p>
            <a:pPr algn="ctr" eaLnBrk="1" hangingPunct="1"/>
            <a:r>
              <a:rPr lang="en-US" altLang="lt-LT" smtClean="0"/>
              <a:t>Korupci</a:t>
            </a:r>
            <a:r>
              <a:rPr lang="lt-LT" altLang="lt-LT" smtClean="0"/>
              <a:t>jos paplitimas Ūkio ministerijos institucijose</a:t>
            </a:r>
            <a:endParaRPr lang="lt-LT" altLang="lt-LT" i="1" smtClean="0"/>
          </a:p>
        </p:txBody>
      </p:sp>
      <p:graphicFrame>
        <p:nvGraphicFramePr>
          <p:cNvPr id="96258" name="Object 5"/>
          <p:cNvGraphicFramePr>
            <a:graphicFrameLocks noGrp="1" noChangeAspect="1"/>
          </p:cNvGraphicFramePr>
          <p:nvPr>
            <p:ph sz="half" idx="2"/>
          </p:nvPr>
        </p:nvGraphicFramePr>
        <p:xfrm>
          <a:off x="6515100" y="1412875"/>
          <a:ext cx="1955800" cy="3384550"/>
        </p:xfrm>
        <a:graphic>
          <a:graphicData uri="http://schemas.openxmlformats.org/presentationml/2006/ole">
            <mc:AlternateContent xmlns:mc="http://schemas.openxmlformats.org/markup-compatibility/2006">
              <mc:Choice xmlns:v="urn:schemas-microsoft-com:vml" Requires="v">
                <p:oleObj spid="_x0000_s96269" name="Chart" r:id="rId3" imgW="1819084" imgH="2943368" progId="Excel.Chart.8">
                  <p:embed/>
                </p:oleObj>
              </mc:Choice>
              <mc:Fallback>
                <p:oleObj name="Chart" r:id="rId3" imgW="1819084" imgH="2943368"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1412875"/>
                        <a:ext cx="1955800" cy="3384550"/>
                      </a:xfrm>
                      <a:prstGeom prst="rect">
                        <a:avLst/>
                      </a:prstGeom>
                    </p:spPr>
                  </p:pic>
                </p:oleObj>
              </mc:Fallback>
            </mc:AlternateContent>
          </a:graphicData>
        </a:graphic>
      </p:graphicFrame>
      <p:sp>
        <p:nvSpPr>
          <p:cNvPr id="96263" name="Text Box 7"/>
          <p:cNvSpPr txBox="1">
            <a:spLocks noChangeArrowheads="1"/>
          </p:cNvSpPr>
          <p:nvPr/>
        </p:nvSpPr>
        <p:spPr bwMode="auto">
          <a:xfrm>
            <a:off x="6588125" y="10525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96264" name="Text Box 8"/>
          <p:cNvSpPr txBox="1">
            <a:spLocks noChangeArrowheads="1"/>
          </p:cNvSpPr>
          <p:nvPr/>
        </p:nvSpPr>
        <p:spPr bwMode="auto">
          <a:xfrm>
            <a:off x="1258888" y="5795963"/>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96265" name="Text Box 7"/>
          <p:cNvSpPr txBox="1">
            <a:spLocks noChangeArrowheads="1"/>
          </p:cNvSpPr>
          <p:nvPr/>
        </p:nvSpPr>
        <p:spPr bwMode="auto">
          <a:xfrm>
            <a:off x="250825" y="5229225"/>
            <a:ext cx="84248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96259" name="Object 4"/>
          <p:cNvGraphicFramePr>
            <a:graphicFrameLocks noGrp="1" noChangeAspect="1"/>
          </p:cNvGraphicFramePr>
          <p:nvPr/>
        </p:nvGraphicFramePr>
        <p:xfrm>
          <a:off x="323850" y="1412875"/>
          <a:ext cx="6108700" cy="3644900"/>
        </p:xfrm>
        <a:graphic>
          <a:graphicData uri="http://schemas.openxmlformats.org/presentationml/2006/ole">
            <mc:AlternateContent xmlns:mc="http://schemas.openxmlformats.org/markup-compatibility/2006">
              <mc:Choice xmlns:v="urn:schemas-microsoft-com:vml" Requires="v">
                <p:oleObj spid="_x0000_s96270" name="Chart" r:id="rId5" imgW="6105334" imgH="3648027" progId="Excel.Chart.8">
                  <p:embed/>
                </p:oleObj>
              </mc:Choice>
              <mc:Fallback>
                <p:oleObj name="Chart" r:id="rId5" imgW="6105334" imgH="3648027"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412875"/>
                        <a:ext cx="6108700" cy="364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6" name="Date Placeholder 3"/>
          <p:cNvSpPr>
            <a:spLocks noGrp="1"/>
          </p:cNvSpPr>
          <p:nvPr>
            <p:ph type="dt" sz="quarter" idx="10"/>
          </p:nvPr>
        </p:nvSpPr>
        <p:spPr>
          <a:xfrm>
            <a:off x="468313" y="6308725"/>
            <a:ext cx="2133600" cy="54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728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131BC48-52E3-4108-AB0F-8D1F14C451B0}" type="slidenum">
              <a:rPr lang="lt-LT" altLang="lt-LT" sz="1000" b="0">
                <a:latin typeface="Arial" panose="020B0604020202020204" pitchFamily="34" charset="0"/>
              </a:rPr>
              <a:pPr eaLnBrk="1" hangingPunct="1"/>
              <a:t>158</a:t>
            </a:fld>
            <a:endParaRPr lang="lt-LT" altLang="lt-LT" sz="1000" b="0">
              <a:latin typeface="Arial" panose="020B0604020202020204" pitchFamily="34" charset="0"/>
            </a:endParaRPr>
          </a:p>
        </p:txBody>
      </p:sp>
      <p:sp>
        <p:nvSpPr>
          <p:cNvPr id="97286" name="Rectangle 2"/>
          <p:cNvSpPr>
            <a:spLocks noGrp="1" noChangeArrowheads="1"/>
          </p:cNvSpPr>
          <p:nvPr>
            <p:ph type="title"/>
          </p:nvPr>
        </p:nvSpPr>
        <p:spPr>
          <a:xfrm>
            <a:off x="457200" y="620713"/>
            <a:ext cx="8229600" cy="504825"/>
          </a:xfrm>
        </p:spPr>
        <p:txBody>
          <a:bodyPr/>
          <a:lstStyle/>
          <a:p>
            <a:pPr algn="ctr" eaLnBrk="1" hangingPunct="1"/>
            <a:r>
              <a:rPr lang="en-US" altLang="lt-LT" smtClean="0"/>
              <a:t>Korupci</a:t>
            </a:r>
            <a:r>
              <a:rPr lang="lt-LT" altLang="lt-LT" smtClean="0"/>
              <a:t>jos paplitimas Užsienio reikalų ministerijos institucijose</a:t>
            </a:r>
            <a:endParaRPr lang="lt-LT" altLang="lt-LT" i="1" smtClean="0"/>
          </a:p>
        </p:txBody>
      </p:sp>
      <p:graphicFrame>
        <p:nvGraphicFramePr>
          <p:cNvPr id="97282" name="Object 4"/>
          <p:cNvGraphicFramePr>
            <a:graphicFrameLocks noGrp="1" noChangeAspect="1"/>
          </p:cNvGraphicFramePr>
          <p:nvPr>
            <p:ph sz="half" idx="1"/>
          </p:nvPr>
        </p:nvGraphicFramePr>
        <p:xfrm>
          <a:off x="609600" y="1130300"/>
          <a:ext cx="5499100" cy="3973513"/>
        </p:xfrm>
        <a:graphic>
          <a:graphicData uri="http://schemas.openxmlformats.org/presentationml/2006/ole">
            <mc:AlternateContent xmlns:mc="http://schemas.openxmlformats.org/markup-compatibility/2006">
              <mc:Choice xmlns:v="urn:schemas-microsoft-com:vml" Requires="v">
                <p:oleObj spid="_x0000_s97293" name="Chart" r:id="rId3" imgW="5495830" imgH="3972068" progId="Excel.Chart.8">
                  <p:embed/>
                </p:oleObj>
              </mc:Choice>
              <mc:Fallback>
                <p:oleObj name="Chart" r:id="rId3" imgW="5495830" imgH="397206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30300"/>
                        <a:ext cx="5499100" cy="3973513"/>
                      </a:xfrm>
                      <a:prstGeom prst="rect">
                        <a:avLst/>
                      </a:prstGeom>
                    </p:spPr>
                  </p:pic>
                </p:oleObj>
              </mc:Fallback>
            </mc:AlternateContent>
          </a:graphicData>
        </a:graphic>
      </p:graphicFrame>
      <p:graphicFrame>
        <p:nvGraphicFramePr>
          <p:cNvPr id="97283" name="Object 5"/>
          <p:cNvGraphicFramePr>
            <a:graphicFrameLocks noGrp="1" noChangeAspect="1"/>
          </p:cNvGraphicFramePr>
          <p:nvPr>
            <p:ph sz="half" idx="2"/>
          </p:nvPr>
        </p:nvGraphicFramePr>
        <p:xfrm>
          <a:off x="6438900" y="1166813"/>
          <a:ext cx="2451100" cy="3571875"/>
        </p:xfrm>
        <a:graphic>
          <a:graphicData uri="http://schemas.openxmlformats.org/presentationml/2006/ole">
            <mc:AlternateContent xmlns:mc="http://schemas.openxmlformats.org/markup-compatibility/2006">
              <mc:Choice xmlns:v="urn:schemas-microsoft-com:vml" Requires="v">
                <p:oleObj spid="_x0000_s97294" name="Chart" r:id="rId5" imgW="2438448" imgH="3552873" progId="Excel.Chart.8">
                  <p:embed/>
                </p:oleObj>
              </mc:Choice>
              <mc:Fallback>
                <p:oleObj name="Chart" r:id="rId5" imgW="2438448" imgH="3552873"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166813"/>
                        <a:ext cx="2451100" cy="3571875"/>
                      </a:xfrm>
                      <a:prstGeom prst="rect">
                        <a:avLst/>
                      </a:prstGeom>
                    </p:spPr>
                  </p:pic>
                </p:oleObj>
              </mc:Fallback>
            </mc:AlternateContent>
          </a:graphicData>
        </a:graphic>
      </p:graphicFrame>
      <p:sp>
        <p:nvSpPr>
          <p:cNvPr id="97287" name="Text Box 7"/>
          <p:cNvSpPr txBox="1">
            <a:spLocks noChangeArrowheads="1"/>
          </p:cNvSpPr>
          <p:nvPr/>
        </p:nvSpPr>
        <p:spPr bwMode="auto">
          <a:xfrm>
            <a:off x="971550" y="5805488"/>
            <a:ext cx="216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97288" name="Text Box 8"/>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97289" name="Text Box 7"/>
          <p:cNvSpPr txBox="1">
            <a:spLocks noChangeArrowheads="1"/>
          </p:cNvSpPr>
          <p:nvPr/>
        </p:nvSpPr>
        <p:spPr bwMode="auto">
          <a:xfrm>
            <a:off x="250825" y="5229225"/>
            <a:ext cx="84248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sp>
        <p:nvSpPr>
          <p:cNvPr id="97290" name="Date Placeholder 3"/>
          <p:cNvSpPr>
            <a:spLocks noGrp="1"/>
          </p:cNvSpPr>
          <p:nvPr>
            <p:ph type="dt" sz="quarter" idx="10"/>
          </p:nvPr>
        </p:nvSpPr>
        <p:spPr>
          <a:xfrm>
            <a:off x="468313" y="6308725"/>
            <a:ext cx="2133600" cy="54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830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F26F64A-01EF-4CC5-B955-CDBB53220565}" type="slidenum">
              <a:rPr lang="lt-LT" altLang="lt-LT" sz="1000" b="0">
                <a:latin typeface="Arial" panose="020B0604020202020204" pitchFamily="34" charset="0"/>
              </a:rPr>
              <a:pPr eaLnBrk="1" hangingPunct="1"/>
              <a:t>159</a:t>
            </a:fld>
            <a:endParaRPr lang="lt-LT" altLang="lt-LT" sz="1000" b="0">
              <a:latin typeface="Arial" panose="020B0604020202020204" pitchFamily="34" charset="0"/>
            </a:endParaRPr>
          </a:p>
        </p:txBody>
      </p:sp>
      <p:sp>
        <p:nvSpPr>
          <p:cNvPr id="98310" name="Rectangle 2"/>
          <p:cNvSpPr>
            <a:spLocks noGrp="1" noChangeArrowheads="1"/>
          </p:cNvSpPr>
          <p:nvPr>
            <p:ph type="title"/>
          </p:nvPr>
        </p:nvSpPr>
        <p:spPr>
          <a:xfrm>
            <a:off x="468313" y="404813"/>
            <a:ext cx="8229600" cy="490537"/>
          </a:xfrm>
        </p:spPr>
        <p:txBody>
          <a:bodyPr/>
          <a:lstStyle/>
          <a:p>
            <a:pPr algn="ctr" eaLnBrk="1" hangingPunct="1"/>
            <a:r>
              <a:rPr lang="en-US" altLang="lt-LT" smtClean="0"/>
              <a:t>Korupci</a:t>
            </a:r>
            <a:r>
              <a:rPr lang="lt-LT" altLang="lt-LT" smtClean="0"/>
              <a:t>jos paplitimas Vyriausybės institucijose </a:t>
            </a:r>
            <a:endParaRPr lang="lt-LT" altLang="lt-LT" i="1" smtClean="0"/>
          </a:p>
        </p:txBody>
      </p:sp>
      <p:sp>
        <p:nvSpPr>
          <p:cNvPr id="98311" name="Text Box 4"/>
          <p:cNvSpPr txBox="1">
            <a:spLocks noChangeArrowheads="1"/>
          </p:cNvSpPr>
          <p:nvPr/>
        </p:nvSpPr>
        <p:spPr bwMode="auto">
          <a:xfrm>
            <a:off x="971550" y="594995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98306" name="Object 5"/>
          <p:cNvGraphicFramePr>
            <a:graphicFrameLocks noGrp="1" noChangeAspect="1"/>
          </p:cNvGraphicFramePr>
          <p:nvPr>
            <p:ph sz="half" idx="2"/>
          </p:nvPr>
        </p:nvGraphicFramePr>
        <p:xfrm>
          <a:off x="6588125" y="981075"/>
          <a:ext cx="1903413" cy="4279900"/>
        </p:xfrm>
        <a:graphic>
          <a:graphicData uri="http://schemas.openxmlformats.org/presentationml/2006/ole">
            <mc:AlternateContent xmlns:mc="http://schemas.openxmlformats.org/markup-compatibility/2006">
              <mc:Choice xmlns:v="urn:schemas-microsoft-com:vml" Requires="v">
                <p:oleObj spid="_x0000_s98317" name="Chart" r:id="rId3" imgW="1628775" imgH="3733752" progId="MSGraph.Chart.8">
                  <p:embed followColorScheme="full"/>
                </p:oleObj>
              </mc:Choice>
              <mc:Fallback>
                <p:oleObj name="Chart" r:id="rId3" imgW="1628775" imgH="3733752"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981075"/>
                        <a:ext cx="1903413" cy="4279900"/>
                      </a:xfrm>
                      <a:prstGeom prst="rect">
                        <a:avLst/>
                      </a:prstGeom>
                    </p:spPr>
                  </p:pic>
                </p:oleObj>
              </mc:Fallback>
            </mc:AlternateContent>
          </a:graphicData>
        </a:graphic>
      </p:graphicFrame>
      <p:sp>
        <p:nvSpPr>
          <p:cNvPr id="98312" name="Text Box 6"/>
          <p:cNvSpPr txBox="1">
            <a:spLocks noChangeArrowheads="1"/>
          </p:cNvSpPr>
          <p:nvPr/>
        </p:nvSpPr>
        <p:spPr bwMode="auto">
          <a:xfrm>
            <a:off x="6588125" y="7651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98313" name="Text Box 7"/>
          <p:cNvSpPr txBox="1">
            <a:spLocks noChangeArrowheads="1"/>
          </p:cNvSpPr>
          <p:nvPr/>
        </p:nvSpPr>
        <p:spPr bwMode="auto">
          <a:xfrm>
            <a:off x="684213" y="5445125"/>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98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98307" name="Object 3"/>
          <p:cNvGraphicFramePr>
            <a:graphicFrameLocks noGrp="1" noChangeAspect="1"/>
          </p:cNvGraphicFramePr>
          <p:nvPr/>
        </p:nvGraphicFramePr>
        <p:xfrm>
          <a:off x="179388" y="908050"/>
          <a:ext cx="6100762" cy="4635500"/>
        </p:xfrm>
        <a:graphic>
          <a:graphicData uri="http://schemas.openxmlformats.org/presentationml/2006/ole">
            <mc:AlternateContent xmlns:mc="http://schemas.openxmlformats.org/markup-compatibility/2006">
              <mc:Choice xmlns:v="urn:schemas-microsoft-com:vml" Requires="v">
                <p:oleObj spid="_x0000_s98318"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908050"/>
                        <a:ext cx="6100762"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BB3E055-59C3-410A-AB30-A3CF074F1456}" type="slidenum">
              <a:rPr lang="lt-LT" altLang="lt-LT" sz="1000" b="0">
                <a:latin typeface="Arial" panose="020B0604020202020204" pitchFamily="34" charset="0"/>
              </a:rPr>
              <a:pPr eaLnBrk="1" hangingPunct="1"/>
              <a:t>16</a:t>
            </a:fld>
            <a:endParaRPr lang="lt-LT" altLang="lt-LT" sz="1000" b="0">
              <a:latin typeface="Arial" panose="020B0604020202020204" pitchFamily="34" charset="0"/>
            </a:endParaRPr>
          </a:p>
        </p:txBody>
      </p:sp>
      <p:sp>
        <p:nvSpPr>
          <p:cNvPr id="6149"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Aktualiausios Lietuvos problemos: vidurkiai</a:t>
            </a:r>
            <a:endParaRPr lang="lt-LT" altLang="lt-LT" smtClean="0"/>
          </a:p>
        </p:txBody>
      </p:sp>
      <p:sp>
        <p:nvSpPr>
          <p:cNvPr id="6150" name="Text Box 5"/>
          <p:cNvSpPr txBox="1">
            <a:spLocks noChangeArrowheads="1"/>
          </p:cNvSpPr>
          <p:nvPr/>
        </p:nvSpPr>
        <p:spPr bwMode="auto">
          <a:xfrm>
            <a:off x="912813" y="5870575"/>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a:t>
            </a:r>
            <a:r>
              <a:rPr lang="en-US" altLang="lt-LT" sz="1800" i="1">
                <a:latin typeface="Times New Roman" panose="02020603050405020304" pitchFamily="18" charset="0"/>
              </a:rPr>
              <a:t> 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graphicFrame>
        <p:nvGraphicFramePr>
          <p:cNvPr id="6146" name="Object 7"/>
          <p:cNvGraphicFramePr>
            <a:graphicFrameLocks noGrp="1" noChangeAspect="1"/>
          </p:cNvGraphicFramePr>
          <p:nvPr>
            <p:ph idx="1"/>
          </p:nvPr>
        </p:nvGraphicFramePr>
        <p:xfrm>
          <a:off x="755650" y="908050"/>
          <a:ext cx="7416800" cy="4643438"/>
        </p:xfrm>
        <a:graphic>
          <a:graphicData uri="http://schemas.openxmlformats.org/presentationml/2006/ole">
            <mc:AlternateContent xmlns:mc="http://schemas.openxmlformats.org/markup-compatibility/2006">
              <mc:Choice xmlns:v="urn:schemas-microsoft-com:vml" Requires="v">
                <p:oleObj spid="_x0000_s6154" name="Chart" r:id="rId3" imgW="6705410" imgH="4667298" progId="Excel.Chart.8">
                  <p:embed/>
                </p:oleObj>
              </mc:Choice>
              <mc:Fallback>
                <p:oleObj name="Chart" r:id="rId3" imgW="6705410" imgH="4667298" progId="Excel.Chart.8">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908050"/>
                        <a:ext cx="7416800" cy="4643438"/>
                      </a:xfrm>
                      <a:prstGeom prst="rect">
                        <a:avLst/>
                      </a:prstGeom>
                    </p:spPr>
                  </p:pic>
                </p:oleObj>
              </mc:Fallback>
            </mc:AlternateContent>
          </a:graphicData>
        </a:graphic>
      </p:graphicFrame>
      <p:sp>
        <p:nvSpPr>
          <p:cNvPr id="6151"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
        <p:nvSpPr>
          <p:cNvPr id="6152" name="TextBox 7"/>
          <p:cNvSpPr txBox="1">
            <a:spLocks noChangeArrowheads="1"/>
          </p:cNvSpPr>
          <p:nvPr/>
        </p:nvSpPr>
        <p:spPr bwMode="auto">
          <a:xfrm>
            <a:off x="2411413" y="5492750"/>
            <a:ext cx="68405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100">
                <a:latin typeface="Arial" panose="020B0604020202020204" pitchFamily="34" charset="0"/>
                <a:cs typeface="Arial" panose="020B0604020202020204" pitchFamily="34" charset="0"/>
              </a:rPr>
              <a:t>1 – visai ne problema                             3 – pakankamai rimta problema</a:t>
            </a:r>
          </a:p>
          <a:p>
            <a:pPr eaLnBrk="1" hangingPunct="1"/>
            <a:r>
              <a:rPr lang="lt-LT" altLang="lt-LT" sz="1100">
                <a:latin typeface="Arial" panose="020B0604020202020204" pitchFamily="34" charset="0"/>
                <a:cs typeface="Arial" panose="020B0604020202020204" pitchFamily="34" charset="0"/>
              </a:rPr>
              <a:t>2 – neypatingai rimta problema            4 – labai rimta problema</a:t>
            </a:r>
          </a:p>
          <a:p>
            <a:pPr eaLnBrk="1" hangingPunct="1"/>
            <a:endParaRPr lang="lt-LT" altLang="lt-LT" sz="11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933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84EE0DC-C40B-4CE9-BBDF-19BBF756A826}" type="slidenum">
              <a:rPr lang="lt-LT" altLang="lt-LT" sz="1000" b="0">
                <a:latin typeface="Arial" panose="020B0604020202020204" pitchFamily="34" charset="0"/>
              </a:rPr>
              <a:pPr eaLnBrk="1" hangingPunct="1"/>
              <a:t>160</a:t>
            </a:fld>
            <a:endParaRPr lang="lt-LT" altLang="lt-LT" sz="1000" b="0">
              <a:latin typeface="Arial" panose="020B0604020202020204" pitchFamily="34" charset="0"/>
            </a:endParaRPr>
          </a:p>
        </p:txBody>
      </p:sp>
      <p:sp>
        <p:nvSpPr>
          <p:cNvPr id="99334" name="Rectangle 2"/>
          <p:cNvSpPr>
            <a:spLocks noGrp="1" noChangeArrowheads="1"/>
          </p:cNvSpPr>
          <p:nvPr>
            <p:ph type="title"/>
          </p:nvPr>
        </p:nvSpPr>
        <p:spPr>
          <a:xfrm>
            <a:off x="468313" y="404813"/>
            <a:ext cx="8229600" cy="490537"/>
          </a:xfrm>
        </p:spPr>
        <p:txBody>
          <a:bodyPr/>
          <a:lstStyle/>
          <a:p>
            <a:pPr algn="ctr" eaLnBrk="1" hangingPunct="1"/>
            <a:r>
              <a:rPr lang="en-US" altLang="lt-LT" smtClean="0"/>
              <a:t>Korupci</a:t>
            </a:r>
            <a:r>
              <a:rPr lang="lt-LT" altLang="lt-LT" smtClean="0"/>
              <a:t>jos paplitimas Žemės ūkio ministerijos institucijose </a:t>
            </a:r>
            <a:endParaRPr lang="lt-LT" altLang="lt-LT" i="1" smtClean="0"/>
          </a:p>
        </p:txBody>
      </p:sp>
      <p:graphicFrame>
        <p:nvGraphicFramePr>
          <p:cNvPr id="99330" name="Object 3"/>
          <p:cNvGraphicFramePr>
            <a:graphicFrameLocks noGrp="1" noChangeAspect="1"/>
          </p:cNvGraphicFramePr>
          <p:nvPr>
            <p:ph sz="half" idx="1"/>
          </p:nvPr>
        </p:nvGraphicFramePr>
        <p:xfrm>
          <a:off x="469900" y="977900"/>
          <a:ext cx="6057900" cy="4381500"/>
        </p:xfrm>
        <a:graphic>
          <a:graphicData uri="http://schemas.openxmlformats.org/presentationml/2006/ole">
            <mc:AlternateContent xmlns:mc="http://schemas.openxmlformats.org/markup-compatibility/2006">
              <mc:Choice xmlns:v="urn:schemas-microsoft-com:vml" Requires="v">
                <p:oleObj spid="_x0000_s99341" name="Chart" r:id="rId3" imgW="6581966" imgH="4762452" progId="MSGraph.Chart.8">
                  <p:embed followColorScheme="full"/>
                </p:oleObj>
              </mc:Choice>
              <mc:Fallback>
                <p:oleObj name="Chart" r:id="rId3" imgW="6581966" imgH="4762452"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977900"/>
                        <a:ext cx="6057900" cy="4381500"/>
                      </a:xfrm>
                      <a:prstGeom prst="rect">
                        <a:avLst/>
                      </a:prstGeom>
                    </p:spPr>
                  </p:pic>
                </p:oleObj>
              </mc:Fallback>
            </mc:AlternateContent>
          </a:graphicData>
        </a:graphic>
      </p:graphicFrame>
      <p:sp>
        <p:nvSpPr>
          <p:cNvPr id="99335" name="Text Box 4"/>
          <p:cNvSpPr txBox="1">
            <a:spLocks noChangeArrowheads="1"/>
          </p:cNvSpPr>
          <p:nvPr/>
        </p:nvSpPr>
        <p:spPr bwMode="auto">
          <a:xfrm>
            <a:off x="971550" y="594995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99331" name="Object 5"/>
          <p:cNvGraphicFramePr>
            <a:graphicFrameLocks noGrp="1" noChangeAspect="1"/>
          </p:cNvGraphicFramePr>
          <p:nvPr>
            <p:ph sz="half" idx="2"/>
          </p:nvPr>
        </p:nvGraphicFramePr>
        <p:xfrm>
          <a:off x="6588125" y="1052513"/>
          <a:ext cx="1795463" cy="4105275"/>
        </p:xfrm>
        <a:graphic>
          <a:graphicData uri="http://schemas.openxmlformats.org/presentationml/2006/ole">
            <mc:AlternateContent xmlns:mc="http://schemas.openxmlformats.org/markup-compatibility/2006">
              <mc:Choice xmlns:v="urn:schemas-microsoft-com:vml" Requires="v">
                <p:oleObj spid="_x0000_s99342" name="Chart" r:id="rId5" imgW="1628775" imgH="3724323" progId="MSGraph.Chart.8">
                  <p:embed followColorScheme="full"/>
                </p:oleObj>
              </mc:Choice>
              <mc:Fallback>
                <p:oleObj name="Chart" r:id="rId5" imgW="1628775" imgH="3724323" progId="MSGraph.Chart.8">
                  <p:embed followColorScheme="full"/>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1052513"/>
                        <a:ext cx="1795463" cy="4105275"/>
                      </a:xfrm>
                      <a:prstGeom prst="rect">
                        <a:avLst/>
                      </a:prstGeom>
                    </p:spPr>
                  </p:pic>
                </p:oleObj>
              </mc:Fallback>
            </mc:AlternateContent>
          </a:graphicData>
        </a:graphic>
      </p:graphicFrame>
      <p:sp>
        <p:nvSpPr>
          <p:cNvPr id="99336" name="Text Box 6"/>
          <p:cNvSpPr txBox="1">
            <a:spLocks noChangeArrowheads="1"/>
          </p:cNvSpPr>
          <p:nvPr/>
        </p:nvSpPr>
        <p:spPr bwMode="auto">
          <a:xfrm>
            <a:off x="6588125" y="7651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99337" name="Text Box 7"/>
          <p:cNvSpPr txBox="1">
            <a:spLocks noChangeArrowheads="1"/>
          </p:cNvSpPr>
          <p:nvPr/>
        </p:nvSpPr>
        <p:spPr bwMode="auto">
          <a:xfrm>
            <a:off x="539750" y="5445125"/>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99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035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1304D75-35F3-4934-BFB2-14CCE0062A4F}" type="slidenum">
              <a:rPr lang="lt-LT" altLang="lt-LT" sz="1000" b="0">
                <a:latin typeface="Arial" panose="020B0604020202020204" pitchFamily="34" charset="0"/>
              </a:rPr>
              <a:pPr eaLnBrk="1" hangingPunct="1"/>
              <a:t>161</a:t>
            </a:fld>
            <a:endParaRPr lang="lt-LT" altLang="lt-LT" sz="1000" b="0">
              <a:latin typeface="Arial" panose="020B0604020202020204" pitchFamily="34" charset="0"/>
            </a:endParaRPr>
          </a:p>
        </p:txBody>
      </p:sp>
      <p:sp>
        <p:nvSpPr>
          <p:cNvPr id="100358"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Žemės ūkio ministerijos institucijose </a:t>
            </a:r>
            <a:r>
              <a:rPr lang="lt-LT" altLang="lt-LT" sz="2000" i="1" smtClean="0"/>
              <a:t>(tęsinys) </a:t>
            </a:r>
          </a:p>
        </p:txBody>
      </p:sp>
      <p:sp>
        <p:nvSpPr>
          <p:cNvPr id="100359" name="Text Box 4"/>
          <p:cNvSpPr txBox="1">
            <a:spLocks noChangeArrowheads="1"/>
          </p:cNvSpPr>
          <p:nvPr/>
        </p:nvSpPr>
        <p:spPr bwMode="auto">
          <a:xfrm>
            <a:off x="971550" y="594995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100354" name="Object 5"/>
          <p:cNvGraphicFramePr>
            <a:graphicFrameLocks noGrp="1" noChangeAspect="1"/>
          </p:cNvGraphicFramePr>
          <p:nvPr>
            <p:ph sz="half" idx="2"/>
          </p:nvPr>
        </p:nvGraphicFramePr>
        <p:xfrm>
          <a:off x="6588125" y="1125538"/>
          <a:ext cx="1903413" cy="4279900"/>
        </p:xfrm>
        <a:graphic>
          <a:graphicData uri="http://schemas.openxmlformats.org/presentationml/2006/ole">
            <mc:AlternateContent xmlns:mc="http://schemas.openxmlformats.org/markup-compatibility/2006">
              <mc:Choice xmlns:v="urn:schemas-microsoft-com:vml" Requires="v">
                <p:oleObj spid="_x0000_s100365" name="Chart" r:id="rId3" imgW="1628775" imgH="3733752" progId="MSGraph.Chart.8">
                  <p:embed followColorScheme="full"/>
                </p:oleObj>
              </mc:Choice>
              <mc:Fallback>
                <p:oleObj name="Chart" r:id="rId3" imgW="1628775" imgH="3733752"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125538"/>
                        <a:ext cx="1903413" cy="4279900"/>
                      </a:xfrm>
                      <a:prstGeom prst="rect">
                        <a:avLst/>
                      </a:prstGeom>
                    </p:spPr>
                  </p:pic>
                </p:oleObj>
              </mc:Fallback>
            </mc:AlternateContent>
          </a:graphicData>
        </a:graphic>
      </p:graphicFrame>
      <p:sp>
        <p:nvSpPr>
          <p:cNvPr id="100360" name="Text Box 6"/>
          <p:cNvSpPr txBox="1">
            <a:spLocks noChangeArrowheads="1"/>
          </p:cNvSpPr>
          <p:nvPr/>
        </p:nvSpPr>
        <p:spPr bwMode="auto">
          <a:xfrm>
            <a:off x="6659563"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00361" name="Text Box 7"/>
          <p:cNvSpPr txBox="1">
            <a:spLocks noChangeArrowheads="1"/>
          </p:cNvSpPr>
          <p:nvPr/>
        </p:nvSpPr>
        <p:spPr bwMode="auto">
          <a:xfrm>
            <a:off x="611188" y="5445125"/>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00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00355" name="Object 3"/>
          <p:cNvGraphicFramePr>
            <a:graphicFrameLocks noChangeAspect="1"/>
          </p:cNvGraphicFramePr>
          <p:nvPr/>
        </p:nvGraphicFramePr>
        <p:xfrm>
          <a:off x="539750" y="1125538"/>
          <a:ext cx="6057900" cy="4381500"/>
        </p:xfrm>
        <a:graphic>
          <a:graphicData uri="http://schemas.openxmlformats.org/presentationml/2006/ole">
            <mc:AlternateContent xmlns:mc="http://schemas.openxmlformats.org/markup-compatibility/2006">
              <mc:Choice xmlns:v="urn:schemas-microsoft-com:vml" Requires="v">
                <p:oleObj spid="_x0000_s100366" name="Chart" r:id="rId5" imgW="6581966" imgH="4762452" progId="MSGraph.Chart.8">
                  <p:embed followColorScheme="full"/>
                </p:oleObj>
              </mc:Choice>
              <mc:Fallback>
                <p:oleObj name="Chart" r:id="rId5" imgW="6581966" imgH="4762452"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125538"/>
                        <a:ext cx="6057900" cy="438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138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CE78DCE-13E3-4BAA-AE37-22BA8A99D1C5}" type="slidenum">
              <a:rPr lang="lt-LT" altLang="lt-LT" sz="1000" b="0">
                <a:latin typeface="Arial" panose="020B0604020202020204" pitchFamily="34" charset="0"/>
              </a:rPr>
              <a:pPr eaLnBrk="1" hangingPunct="1"/>
              <a:t>162</a:t>
            </a:fld>
            <a:endParaRPr lang="lt-LT" altLang="lt-LT" sz="1000" b="0">
              <a:latin typeface="Arial" panose="020B0604020202020204" pitchFamily="34" charset="0"/>
            </a:endParaRPr>
          </a:p>
        </p:txBody>
      </p:sp>
      <p:sp>
        <p:nvSpPr>
          <p:cNvPr id="101382" name="Rectangle 2"/>
          <p:cNvSpPr>
            <a:spLocks noGrp="1" noChangeArrowheads="1"/>
          </p:cNvSpPr>
          <p:nvPr>
            <p:ph type="title"/>
          </p:nvPr>
        </p:nvSpPr>
        <p:spPr>
          <a:xfrm>
            <a:off x="468313" y="549275"/>
            <a:ext cx="8229600" cy="346075"/>
          </a:xfrm>
        </p:spPr>
        <p:txBody>
          <a:bodyPr/>
          <a:lstStyle/>
          <a:p>
            <a:pPr algn="ctr" eaLnBrk="1" hangingPunct="1"/>
            <a:r>
              <a:rPr lang="en-US" altLang="lt-LT" smtClean="0"/>
              <a:t>Korupci</a:t>
            </a:r>
            <a:r>
              <a:rPr lang="lt-LT" altLang="lt-LT" smtClean="0"/>
              <a:t>jos paplitimas Teisingumo ministerijos institucijose</a:t>
            </a:r>
            <a:endParaRPr lang="lt-LT" altLang="lt-LT" i="1" smtClean="0"/>
          </a:p>
        </p:txBody>
      </p:sp>
      <p:sp>
        <p:nvSpPr>
          <p:cNvPr id="101383" name="Text Box 4"/>
          <p:cNvSpPr txBox="1">
            <a:spLocks noChangeArrowheads="1"/>
          </p:cNvSpPr>
          <p:nvPr/>
        </p:nvSpPr>
        <p:spPr bwMode="auto">
          <a:xfrm>
            <a:off x="971550" y="594995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101378" name="Object 5"/>
          <p:cNvGraphicFramePr>
            <a:graphicFrameLocks noGrp="1" noChangeAspect="1"/>
          </p:cNvGraphicFramePr>
          <p:nvPr>
            <p:ph sz="half" idx="2"/>
          </p:nvPr>
        </p:nvGraphicFramePr>
        <p:xfrm>
          <a:off x="6592888" y="1093788"/>
          <a:ext cx="1876425" cy="4300537"/>
        </p:xfrm>
        <a:graphic>
          <a:graphicData uri="http://schemas.openxmlformats.org/presentationml/2006/ole">
            <mc:AlternateContent xmlns:mc="http://schemas.openxmlformats.org/markup-compatibility/2006">
              <mc:Choice xmlns:v="urn:schemas-microsoft-com:vml" Requires="v">
                <p:oleObj spid="_x0000_s101389" name="Chart" r:id="rId3" imgW="1828943" imgH="4191095" progId="Excel.Chart.8">
                  <p:embed/>
                </p:oleObj>
              </mc:Choice>
              <mc:Fallback>
                <p:oleObj name="Chart" r:id="rId3" imgW="1828943" imgH="4191095"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88" y="1093788"/>
                        <a:ext cx="1876425" cy="4300537"/>
                      </a:xfrm>
                      <a:prstGeom prst="rect">
                        <a:avLst/>
                      </a:prstGeom>
                    </p:spPr>
                  </p:pic>
                </p:oleObj>
              </mc:Fallback>
            </mc:AlternateContent>
          </a:graphicData>
        </a:graphic>
      </p:graphicFrame>
      <p:sp>
        <p:nvSpPr>
          <p:cNvPr id="101384" name="Text Box 6"/>
          <p:cNvSpPr txBox="1">
            <a:spLocks noChangeArrowheads="1"/>
          </p:cNvSpPr>
          <p:nvPr/>
        </p:nvSpPr>
        <p:spPr bwMode="auto">
          <a:xfrm>
            <a:off x="6588125"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01385" name="Text Box 7"/>
          <p:cNvSpPr txBox="1">
            <a:spLocks noChangeArrowheads="1"/>
          </p:cNvSpPr>
          <p:nvPr/>
        </p:nvSpPr>
        <p:spPr bwMode="auto">
          <a:xfrm>
            <a:off x="323850" y="5516563"/>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101379" name="Object 3"/>
          <p:cNvGraphicFramePr>
            <a:graphicFrameLocks noGrp="1" noChangeAspect="1"/>
          </p:cNvGraphicFramePr>
          <p:nvPr/>
        </p:nvGraphicFramePr>
        <p:xfrm>
          <a:off x="469900" y="977900"/>
          <a:ext cx="6108700" cy="4635500"/>
        </p:xfrm>
        <a:graphic>
          <a:graphicData uri="http://schemas.openxmlformats.org/presentationml/2006/ole">
            <mc:AlternateContent xmlns:mc="http://schemas.openxmlformats.org/markup-compatibility/2006">
              <mc:Choice xmlns:v="urn:schemas-microsoft-com:vml" Requires="v">
                <p:oleObj spid="_x0000_s101390"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977900"/>
                        <a:ext cx="6108700"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240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3AF7A63-FA25-4BA6-AAEB-9EEDE875CD7C}" type="slidenum">
              <a:rPr lang="lt-LT" altLang="lt-LT" sz="1000" b="0">
                <a:latin typeface="Arial" panose="020B0604020202020204" pitchFamily="34" charset="0"/>
              </a:rPr>
              <a:pPr eaLnBrk="1" hangingPunct="1"/>
              <a:t>163</a:t>
            </a:fld>
            <a:endParaRPr lang="lt-LT" altLang="lt-LT" sz="1000" b="0">
              <a:latin typeface="Arial" panose="020B0604020202020204" pitchFamily="34" charset="0"/>
            </a:endParaRPr>
          </a:p>
        </p:txBody>
      </p:sp>
      <p:sp>
        <p:nvSpPr>
          <p:cNvPr id="102406" name="Rectangle 2"/>
          <p:cNvSpPr>
            <a:spLocks noGrp="1" noChangeArrowheads="1"/>
          </p:cNvSpPr>
          <p:nvPr>
            <p:ph type="title"/>
          </p:nvPr>
        </p:nvSpPr>
        <p:spPr>
          <a:xfrm>
            <a:off x="468313" y="404813"/>
            <a:ext cx="8229600" cy="431800"/>
          </a:xfrm>
        </p:spPr>
        <p:txBody>
          <a:bodyPr/>
          <a:lstStyle/>
          <a:p>
            <a:pPr algn="ctr" eaLnBrk="1" hangingPunct="1"/>
            <a:r>
              <a:rPr lang="en-US" altLang="lt-LT" smtClean="0"/>
              <a:t>Korupci</a:t>
            </a:r>
            <a:r>
              <a:rPr lang="lt-LT" altLang="lt-LT" smtClean="0"/>
              <a:t>jos paplitimas privataus sektoriaus įmonėse</a:t>
            </a:r>
            <a:endParaRPr lang="lt-LT" altLang="lt-LT" i="1" smtClean="0"/>
          </a:p>
        </p:txBody>
      </p:sp>
      <p:graphicFrame>
        <p:nvGraphicFramePr>
          <p:cNvPr id="102402" name="Object 5"/>
          <p:cNvGraphicFramePr>
            <a:graphicFrameLocks noGrp="1" noChangeAspect="1"/>
          </p:cNvGraphicFramePr>
          <p:nvPr>
            <p:ph sz="half" idx="2"/>
          </p:nvPr>
        </p:nvGraphicFramePr>
        <p:xfrm>
          <a:off x="6604000" y="938213"/>
          <a:ext cx="2565400" cy="4306887"/>
        </p:xfrm>
        <a:graphic>
          <a:graphicData uri="http://schemas.openxmlformats.org/presentationml/2006/ole">
            <mc:AlternateContent xmlns:mc="http://schemas.openxmlformats.org/markup-compatibility/2006">
              <mc:Choice xmlns:v="urn:schemas-microsoft-com:vml" Requires="v">
                <p:oleObj spid="_x0000_s102413" name="Chart" r:id="rId3" imgW="1838373" imgH="3086100" progId="Excel.Chart.8">
                  <p:embed/>
                </p:oleObj>
              </mc:Choice>
              <mc:Fallback>
                <p:oleObj name="Chart" r:id="rId3" imgW="1838373" imgH="3086100"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0" y="938213"/>
                        <a:ext cx="2565400" cy="4306887"/>
                      </a:xfrm>
                      <a:prstGeom prst="rect">
                        <a:avLst/>
                      </a:prstGeom>
                    </p:spPr>
                  </p:pic>
                </p:oleObj>
              </mc:Fallback>
            </mc:AlternateContent>
          </a:graphicData>
        </a:graphic>
      </p:graphicFrame>
      <p:sp>
        <p:nvSpPr>
          <p:cNvPr id="102407" name="Text Box 7"/>
          <p:cNvSpPr txBox="1">
            <a:spLocks noChangeArrowheads="1"/>
          </p:cNvSpPr>
          <p:nvPr/>
        </p:nvSpPr>
        <p:spPr bwMode="auto">
          <a:xfrm>
            <a:off x="6588125" y="69215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02408" name="Text Box 8"/>
          <p:cNvSpPr txBox="1">
            <a:spLocks noChangeArrowheads="1"/>
          </p:cNvSpPr>
          <p:nvPr/>
        </p:nvSpPr>
        <p:spPr bwMode="auto">
          <a:xfrm>
            <a:off x="1258888" y="5949950"/>
            <a:ext cx="1944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102409" name="Text Box 7"/>
          <p:cNvSpPr txBox="1">
            <a:spLocks noChangeArrowheads="1"/>
          </p:cNvSpPr>
          <p:nvPr/>
        </p:nvSpPr>
        <p:spPr bwMode="auto">
          <a:xfrm>
            <a:off x="323850" y="5373688"/>
            <a:ext cx="84248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a:p>
            <a:pPr eaLnBrk="1" hangingPunct="1"/>
            <a:endParaRPr lang="lt-LT" altLang="lt-LT" sz="1200"/>
          </a:p>
          <a:p>
            <a:pPr algn="just" eaLnBrk="1" hangingPunct="1"/>
            <a:endParaRPr lang="lt-LT" altLang="lt-LT" sz="1200" b="0" i="1"/>
          </a:p>
          <a:p>
            <a:pPr algn="just" eaLnBrk="1" hangingPunct="1"/>
            <a:endParaRPr lang="lt-LT" altLang="lt-LT" sz="1200" b="0" i="1"/>
          </a:p>
        </p:txBody>
      </p:sp>
      <p:graphicFrame>
        <p:nvGraphicFramePr>
          <p:cNvPr id="102403" name="Object 3"/>
          <p:cNvGraphicFramePr>
            <a:graphicFrameLocks noGrp="1" noChangeAspect="1"/>
          </p:cNvGraphicFramePr>
          <p:nvPr/>
        </p:nvGraphicFramePr>
        <p:xfrm>
          <a:off x="468313" y="836613"/>
          <a:ext cx="6108700" cy="4635500"/>
        </p:xfrm>
        <a:graphic>
          <a:graphicData uri="http://schemas.openxmlformats.org/presentationml/2006/ole">
            <mc:AlternateContent xmlns:mc="http://schemas.openxmlformats.org/markup-compatibility/2006">
              <mc:Choice xmlns:v="urn:schemas-microsoft-com:vml" Requires="v">
                <p:oleObj spid="_x0000_s102414"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836613"/>
                        <a:ext cx="6108700"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8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8252649-5D91-459D-9DF5-270C9F9075F5}" type="slidenum">
              <a:rPr lang="lt-LT" altLang="lt-LT" sz="1000" b="0">
                <a:latin typeface="Arial" panose="020B0604020202020204" pitchFamily="34" charset="0"/>
              </a:rPr>
              <a:pPr eaLnBrk="1" hangingPunct="1"/>
              <a:t>164</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1341438"/>
            <a:ext cx="8064500" cy="3694112"/>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Lyginant su Lietuvos gyventojais, įmonių vadovai, kalbėdami apie įvairias institucijas, žymiai rečiau pateikdavo vertinimus “labai korumpuota”. Virš 20% tokių vertinimų susilaukė šios institucijos: Valstybinė teritorijų planavimo ir statybos inspekcija sulaukė – 29%, Krašto apsaugos ministerijos Įsigijimų  departamentas – 23%, savivaldybių Viešųjų pirkimų skyriai/ komisijos – 25%, Neįgalumo ir darbingumo nustatymo tarnybos – 30%, Respublikinės ligoninės/ klinikos – 24%, Valstybinė vaistų kontrolės tarnyba – 28%, Viešųjų pirkimų tarnyba – 32%.</a:t>
            </a: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6829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9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5E17FDE-45B9-40D2-8AE3-394CABC4C92D}" type="slidenum">
              <a:rPr lang="lt-LT" altLang="lt-LT" sz="1000" b="0">
                <a:latin typeface="Arial" panose="020B0604020202020204" pitchFamily="34" charset="0"/>
              </a:rPr>
              <a:pPr eaLnBrk="1" hangingPunct="1"/>
              <a:t>165</a:t>
            </a:fld>
            <a:endParaRPr lang="lt-LT" altLang="lt-LT" sz="1000" b="0">
              <a:latin typeface="Arial" panose="020B0604020202020204" pitchFamily="34" charset="0"/>
            </a:endParaRPr>
          </a:p>
        </p:txBody>
      </p:sp>
      <p:sp>
        <p:nvSpPr>
          <p:cNvPr id="269316"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Korupcijos paplitimas institucijose:</a:t>
            </a:r>
            <a:br>
              <a:rPr lang="lt-LT" altLang="lt-LT" sz="3600" smtClean="0"/>
            </a:br>
            <a:r>
              <a:rPr lang="lt-LT" altLang="lt-LT" sz="3600" smtClean="0"/>
              <a:t>valstybės tarnautojų vertinimai</a:t>
            </a:r>
            <a:endParaRPr lang="en-US" altLang="lt-LT" sz="3600" smtClean="0"/>
          </a:p>
        </p:txBody>
      </p:sp>
      <p:sp>
        <p:nvSpPr>
          <p:cNvPr id="2693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342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066EBFB-A002-495B-859D-D85048C1B966}" type="slidenum">
              <a:rPr lang="lt-LT" altLang="lt-LT" sz="1000" b="0">
                <a:latin typeface="Arial" panose="020B0604020202020204" pitchFamily="34" charset="0"/>
              </a:rPr>
              <a:pPr eaLnBrk="1" hangingPunct="1"/>
              <a:t>166</a:t>
            </a:fld>
            <a:endParaRPr lang="lt-LT" altLang="lt-LT" sz="1000" b="0">
              <a:latin typeface="Arial" panose="020B0604020202020204" pitchFamily="34" charset="0"/>
            </a:endParaRPr>
          </a:p>
        </p:txBody>
      </p:sp>
      <p:sp>
        <p:nvSpPr>
          <p:cNvPr id="103430" name="Rectangle 2"/>
          <p:cNvSpPr>
            <a:spLocks noGrp="1" noChangeArrowheads="1"/>
          </p:cNvSpPr>
          <p:nvPr>
            <p:ph type="title"/>
          </p:nvPr>
        </p:nvSpPr>
        <p:spPr>
          <a:xfrm>
            <a:off x="457200" y="0"/>
            <a:ext cx="8229600" cy="908050"/>
          </a:xfrm>
        </p:spPr>
        <p:txBody>
          <a:bodyPr/>
          <a:lstStyle/>
          <a:p>
            <a:pPr algn="ctr" eaLnBrk="1" hangingPunct="1"/>
            <a:r>
              <a:rPr lang="en-US" altLang="lt-LT" smtClean="0"/>
              <a:t>Korupci</a:t>
            </a:r>
            <a:r>
              <a:rPr lang="lt-LT" altLang="lt-LT" smtClean="0"/>
              <a:t>jos paplitimas </a:t>
            </a:r>
            <a:r>
              <a:rPr lang="en-US" altLang="lt-LT" smtClean="0"/>
              <a:t>ministerijose</a:t>
            </a:r>
            <a:endParaRPr lang="lt-LT" altLang="lt-LT" i="1" smtClean="0"/>
          </a:p>
        </p:txBody>
      </p:sp>
      <p:graphicFrame>
        <p:nvGraphicFramePr>
          <p:cNvPr id="103426" name="Object 4"/>
          <p:cNvGraphicFramePr>
            <a:graphicFrameLocks noGrp="1" noChangeAspect="1"/>
          </p:cNvGraphicFramePr>
          <p:nvPr>
            <p:ph sz="half" idx="1"/>
          </p:nvPr>
        </p:nvGraphicFramePr>
        <p:xfrm>
          <a:off x="611188" y="1052513"/>
          <a:ext cx="5613400" cy="4032250"/>
        </p:xfrm>
        <a:graphic>
          <a:graphicData uri="http://schemas.openxmlformats.org/presentationml/2006/ole">
            <mc:AlternateContent xmlns:mc="http://schemas.openxmlformats.org/markup-compatibility/2006">
              <mc:Choice xmlns:v="urn:schemas-microsoft-com:vml" Requires="v">
                <p:oleObj spid="_x0000_s103437" name="Chart" r:id="rId3" imgW="6581966" imgH="4209955" progId="MSGraph.Chart.8">
                  <p:embed followColorScheme="full"/>
                </p:oleObj>
              </mc:Choice>
              <mc:Fallback>
                <p:oleObj name="Chart" r:id="rId3" imgW="6581966" imgH="4209955"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052513"/>
                        <a:ext cx="5613400" cy="4032250"/>
                      </a:xfrm>
                      <a:prstGeom prst="rect">
                        <a:avLst/>
                      </a:prstGeom>
                    </p:spPr>
                  </p:pic>
                </p:oleObj>
              </mc:Fallback>
            </mc:AlternateContent>
          </a:graphicData>
        </a:graphic>
      </p:graphicFrame>
      <p:graphicFrame>
        <p:nvGraphicFramePr>
          <p:cNvPr id="103427" name="Object 5"/>
          <p:cNvGraphicFramePr>
            <a:graphicFrameLocks noGrp="1" noChangeAspect="1"/>
          </p:cNvGraphicFramePr>
          <p:nvPr>
            <p:ph sz="half" idx="2"/>
          </p:nvPr>
        </p:nvGraphicFramePr>
        <p:xfrm>
          <a:off x="6375400" y="1054100"/>
          <a:ext cx="2273300" cy="3695700"/>
        </p:xfrm>
        <a:graphic>
          <a:graphicData uri="http://schemas.openxmlformats.org/presentationml/2006/ole">
            <mc:AlternateContent xmlns:mc="http://schemas.openxmlformats.org/markup-compatibility/2006">
              <mc:Choice xmlns:v="urn:schemas-microsoft-com:vml" Requires="v">
                <p:oleObj spid="_x0000_s103438" name="Chart" r:id="rId5" imgW="1619345" imgH="2638616" progId="MSGraph.Chart.8">
                  <p:embed followColorScheme="full"/>
                </p:oleObj>
              </mc:Choice>
              <mc:Fallback>
                <p:oleObj name="Chart" r:id="rId5" imgW="1619345" imgH="2638616" progId="MSGraph.Chart.8">
                  <p:embed followColorScheme="full"/>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5400" y="1054100"/>
                        <a:ext cx="2273300" cy="3695700"/>
                      </a:xfrm>
                      <a:prstGeom prst="rect">
                        <a:avLst/>
                      </a:prstGeom>
                    </p:spPr>
                  </p:pic>
                </p:oleObj>
              </mc:Fallback>
            </mc:AlternateContent>
          </a:graphicData>
        </a:graphic>
      </p:graphicFrame>
      <p:sp>
        <p:nvSpPr>
          <p:cNvPr id="103431" name="Text Box 7"/>
          <p:cNvSpPr txBox="1">
            <a:spLocks noChangeArrowheads="1"/>
          </p:cNvSpPr>
          <p:nvPr/>
        </p:nvSpPr>
        <p:spPr bwMode="auto">
          <a:xfrm>
            <a:off x="971550" y="5805488"/>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03432" name="Text Box 8"/>
          <p:cNvSpPr txBox="1">
            <a:spLocks noChangeArrowheads="1"/>
          </p:cNvSpPr>
          <p:nvPr/>
        </p:nvSpPr>
        <p:spPr bwMode="auto">
          <a:xfrm>
            <a:off x="6516688"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03433"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03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44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962627C-8B25-4808-8CD3-3C4EED3F5CD1}" type="slidenum">
              <a:rPr lang="lt-LT" altLang="lt-LT" sz="1000" b="0">
                <a:latin typeface="Arial" panose="020B0604020202020204" pitchFamily="34" charset="0"/>
              </a:rPr>
              <a:pPr eaLnBrk="1" hangingPunct="1"/>
              <a:t>167</a:t>
            </a:fld>
            <a:endParaRPr lang="lt-LT" altLang="lt-LT" sz="1000" b="0">
              <a:latin typeface="Arial" panose="020B0604020202020204" pitchFamily="34" charset="0"/>
            </a:endParaRPr>
          </a:p>
        </p:txBody>
      </p:sp>
      <p:sp>
        <p:nvSpPr>
          <p:cNvPr id="104454"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Korupci</a:t>
            </a:r>
            <a:r>
              <a:rPr lang="lt-LT" altLang="lt-LT" smtClean="0"/>
              <a:t>jos paplitimas teismuose</a:t>
            </a:r>
            <a:endParaRPr lang="lt-LT" altLang="lt-LT" i="1" smtClean="0"/>
          </a:p>
        </p:txBody>
      </p:sp>
      <p:graphicFrame>
        <p:nvGraphicFramePr>
          <p:cNvPr id="104450" name="Object 4"/>
          <p:cNvGraphicFramePr>
            <a:graphicFrameLocks noGrp="1" noChangeAspect="1"/>
          </p:cNvGraphicFramePr>
          <p:nvPr>
            <p:ph sz="half" idx="1"/>
          </p:nvPr>
        </p:nvGraphicFramePr>
        <p:xfrm>
          <a:off x="827088" y="1196975"/>
          <a:ext cx="5613400" cy="4032250"/>
        </p:xfrm>
        <a:graphic>
          <a:graphicData uri="http://schemas.openxmlformats.org/presentationml/2006/ole">
            <mc:AlternateContent xmlns:mc="http://schemas.openxmlformats.org/markup-compatibility/2006">
              <mc:Choice xmlns:v="urn:schemas-microsoft-com:vml" Requires="v">
                <p:oleObj spid="_x0000_s104461" name="Chart" r:id="rId3" imgW="6581966" imgH="4209955" progId="MSGraph.Chart.8">
                  <p:embed followColorScheme="full"/>
                </p:oleObj>
              </mc:Choice>
              <mc:Fallback>
                <p:oleObj name="Chart" r:id="rId3" imgW="6581966" imgH="4209955"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196975"/>
                        <a:ext cx="5613400" cy="4032250"/>
                      </a:xfrm>
                      <a:prstGeom prst="rect">
                        <a:avLst/>
                      </a:prstGeom>
                    </p:spPr>
                  </p:pic>
                </p:oleObj>
              </mc:Fallback>
            </mc:AlternateContent>
          </a:graphicData>
        </a:graphic>
      </p:graphicFrame>
      <p:graphicFrame>
        <p:nvGraphicFramePr>
          <p:cNvPr id="104451" name="Object 5"/>
          <p:cNvGraphicFramePr>
            <a:graphicFrameLocks noGrp="1" noChangeAspect="1"/>
          </p:cNvGraphicFramePr>
          <p:nvPr>
            <p:ph sz="half" idx="2"/>
          </p:nvPr>
        </p:nvGraphicFramePr>
        <p:xfrm>
          <a:off x="6443663" y="1196975"/>
          <a:ext cx="2268537" cy="3624263"/>
        </p:xfrm>
        <a:graphic>
          <a:graphicData uri="http://schemas.openxmlformats.org/presentationml/2006/ole">
            <mc:AlternateContent xmlns:mc="http://schemas.openxmlformats.org/markup-compatibility/2006">
              <mc:Choice xmlns:v="urn:schemas-microsoft-com:vml" Requires="v">
                <p:oleObj spid="_x0000_s104462" name="Chart" r:id="rId5" imgW="1619345" imgH="2638616" progId="MSGraph.Chart.8">
                  <p:embed followColorScheme="full"/>
                </p:oleObj>
              </mc:Choice>
              <mc:Fallback>
                <p:oleObj name="Chart" r:id="rId5" imgW="1619345" imgH="2638616" progId="MSGraph.Chart.8">
                  <p:embed followColorScheme="full"/>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1196975"/>
                        <a:ext cx="2268537" cy="3624263"/>
                      </a:xfrm>
                      <a:prstGeom prst="rect">
                        <a:avLst/>
                      </a:prstGeom>
                    </p:spPr>
                  </p:pic>
                </p:oleObj>
              </mc:Fallback>
            </mc:AlternateContent>
          </a:graphicData>
        </a:graphic>
      </p:graphicFrame>
      <p:sp>
        <p:nvSpPr>
          <p:cNvPr id="104455" name="Text Box 8"/>
          <p:cNvSpPr txBox="1">
            <a:spLocks noChangeArrowheads="1"/>
          </p:cNvSpPr>
          <p:nvPr/>
        </p:nvSpPr>
        <p:spPr bwMode="auto">
          <a:xfrm>
            <a:off x="6443663" y="90805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04456" name="Text Box 7"/>
          <p:cNvSpPr txBox="1">
            <a:spLocks noChangeArrowheads="1"/>
          </p:cNvSpPr>
          <p:nvPr/>
        </p:nvSpPr>
        <p:spPr bwMode="auto">
          <a:xfrm>
            <a:off x="971550" y="5805488"/>
            <a:ext cx="331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04457"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04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547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24F1C8F-6CFC-40BA-9CA7-656D6A874EAE}" type="slidenum">
              <a:rPr lang="lt-LT" altLang="lt-LT" sz="1000" b="0">
                <a:latin typeface="Arial" panose="020B0604020202020204" pitchFamily="34" charset="0"/>
              </a:rPr>
              <a:pPr eaLnBrk="1" hangingPunct="1"/>
              <a:t>168</a:t>
            </a:fld>
            <a:endParaRPr lang="lt-LT" altLang="lt-LT" sz="1000" b="0">
              <a:latin typeface="Arial" panose="020B0604020202020204" pitchFamily="34" charset="0"/>
            </a:endParaRPr>
          </a:p>
        </p:txBody>
      </p:sp>
      <p:sp>
        <p:nvSpPr>
          <p:cNvPr id="105478"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Korupci</a:t>
            </a:r>
            <a:r>
              <a:rPr lang="lt-LT" altLang="lt-LT" smtClean="0"/>
              <a:t>jos paplitimas prokuratūrose</a:t>
            </a:r>
            <a:endParaRPr lang="lt-LT" altLang="lt-LT" i="1" smtClean="0"/>
          </a:p>
        </p:txBody>
      </p:sp>
      <p:graphicFrame>
        <p:nvGraphicFramePr>
          <p:cNvPr id="105474" name="Object 4"/>
          <p:cNvGraphicFramePr>
            <a:graphicFrameLocks noGrp="1" noChangeAspect="1"/>
          </p:cNvGraphicFramePr>
          <p:nvPr>
            <p:ph sz="half" idx="1"/>
          </p:nvPr>
        </p:nvGraphicFramePr>
        <p:xfrm>
          <a:off x="611188" y="1052513"/>
          <a:ext cx="5613400" cy="4032250"/>
        </p:xfrm>
        <a:graphic>
          <a:graphicData uri="http://schemas.openxmlformats.org/presentationml/2006/ole">
            <mc:AlternateContent xmlns:mc="http://schemas.openxmlformats.org/markup-compatibility/2006">
              <mc:Choice xmlns:v="urn:schemas-microsoft-com:vml" Requires="v">
                <p:oleObj spid="_x0000_s105485" name="Chart" r:id="rId3" imgW="6581966" imgH="4209955" progId="MSGraph.Chart.8">
                  <p:embed followColorScheme="full"/>
                </p:oleObj>
              </mc:Choice>
              <mc:Fallback>
                <p:oleObj name="Chart" r:id="rId3" imgW="6581966" imgH="4209955"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052513"/>
                        <a:ext cx="5613400" cy="4032250"/>
                      </a:xfrm>
                      <a:prstGeom prst="rect">
                        <a:avLst/>
                      </a:prstGeom>
                    </p:spPr>
                  </p:pic>
                </p:oleObj>
              </mc:Fallback>
            </mc:AlternateContent>
          </a:graphicData>
        </a:graphic>
      </p:graphicFrame>
      <p:graphicFrame>
        <p:nvGraphicFramePr>
          <p:cNvPr id="105475" name="Object 5"/>
          <p:cNvGraphicFramePr>
            <a:graphicFrameLocks noGrp="1" noChangeAspect="1"/>
          </p:cNvGraphicFramePr>
          <p:nvPr>
            <p:ph sz="half" idx="2"/>
          </p:nvPr>
        </p:nvGraphicFramePr>
        <p:xfrm>
          <a:off x="6443663" y="981075"/>
          <a:ext cx="2268537" cy="3695700"/>
        </p:xfrm>
        <a:graphic>
          <a:graphicData uri="http://schemas.openxmlformats.org/presentationml/2006/ole">
            <mc:AlternateContent xmlns:mc="http://schemas.openxmlformats.org/markup-compatibility/2006">
              <mc:Choice xmlns:v="urn:schemas-microsoft-com:vml" Requires="v">
                <p:oleObj spid="_x0000_s105486" name="Chart" r:id="rId5" imgW="1619345" imgH="2638616" progId="MSGraph.Chart.8">
                  <p:embed followColorScheme="full"/>
                </p:oleObj>
              </mc:Choice>
              <mc:Fallback>
                <p:oleObj name="Chart" r:id="rId5" imgW="1619345" imgH="2638616" progId="MSGraph.Chart.8">
                  <p:embed followColorScheme="full"/>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981075"/>
                        <a:ext cx="2268537" cy="3695700"/>
                      </a:xfrm>
                      <a:prstGeom prst="rect">
                        <a:avLst/>
                      </a:prstGeom>
                    </p:spPr>
                  </p:pic>
                </p:oleObj>
              </mc:Fallback>
            </mc:AlternateContent>
          </a:graphicData>
        </a:graphic>
      </p:graphicFrame>
      <p:sp>
        <p:nvSpPr>
          <p:cNvPr id="105479" name="Text Box 8"/>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05480" name="Text Box 7"/>
          <p:cNvSpPr txBox="1">
            <a:spLocks noChangeArrowheads="1"/>
          </p:cNvSpPr>
          <p:nvPr/>
        </p:nvSpPr>
        <p:spPr bwMode="auto">
          <a:xfrm>
            <a:off x="971550" y="5805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05481"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05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650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8D0F8C5-116A-4D94-905C-529707529DEA}" type="slidenum">
              <a:rPr lang="lt-LT" altLang="lt-LT" sz="1000" b="0">
                <a:latin typeface="Arial" panose="020B0604020202020204" pitchFamily="34" charset="0"/>
              </a:rPr>
              <a:pPr eaLnBrk="1" hangingPunct="1"/>
              <a:t>169</a:t>
            </a:fld>
            <a:endParaRPr lang="lt-LT" altLang="lt-LT" sz="1000" b="0">
              <a:latin typeface="Arial" panose="020B0604020202020204" pitchFamily="34" charset="0"/>
            </a:endParaRPr>
          </a:p>
        </p:txBody>
      </p:sp>
      <p:sp>
        <p:nvSpPr>
          <p:cNvPr id="106502"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Aplinkos ministerijos institucijose</a:t>
            </a:r>
            <a:endParaRPr lang="lt-LT" altLang="lt-LT" i="1" smtClean="0"/>
          </a:p>
        </p:txBody>
      </p:sp>
      <p:graphicFrame>
        <p:nvGraphicFramePr>
          <p:cNvPr id="106498" name="Object 5"/>
          <p:cNvGraphicFramePr>
            <a:graphicFrameLocks noGrp="1" noChangeAspect="1"/>
          </p:cNvGraphicFramePr>
          <p:nvPr>
            <p:ph sz="half" idx="2"/>
          </p:nvPr>
        </p:nvGraphicFramePr>
        <p:xfrm>
          <a:off x="6732588" y="1484313"/>
          <a:ext cx="1905000" cy="3455987"/>
        </p:xfrm>
        <a:graphic>
          <a:graphicData uri="http://schemas.openxmlformats.org/presentationml/2006/ole">
            <mc:AlternateContent xmlns:mc="http://schemas.openxmlformats.org/markup-compatibility/2006">
              <mc:Choice xmlns:v="urn:schemas-microsoft-com:vml" Requires="v">
                <p:oleObj spid="_x0000_s106509" name="Chart" r:id="rId3" imgW="1628775" imgH="2857643" progId="MSGraph.Chart.8">
                  <p:embed followColorScheme="full"/>
                </p:oleObj>
              </mc:Choice>
              <mc:Fallback>
                <p:oleObj name="Chart" r:id="rId3" imgW="1628775" imgH="2857643"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484313"/>
                        <a:ext cx="1905000" cy="3455987"/>
                      </a:xfrm>
                      <a:prstGeom prst="rect">
                        <a:avLst/>
                      </a:prstGeom>
                    </p:spPr>
                  </p:pic>
                </p:oleObj>
              </mc:Fallback>
            </mc:AlternateContent>
          </a:graphicData>
        </a:graphic>
      </p:graphicFrame>
      <p:sp>
        <p:nvSpPr>
          <p:cNvPr id="106503" name="Text Box 7"/>
          <p:cNvSpPr txBox="1">
            <a:spLocks noChangeArrowheads="1"/>
          </p:cNvSpPr>
          <p:nvPr/>
        </p:nvSpPr>
        <p:spPr bwMode="auto">
          <a:xfrm>
            <a:off x="6659563" y="10525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06504" name="Text Box 7"/>
          <p:cNvSpPr txBox="1">
            <a:spLocks noChangeArrowheads="1"/>
          </p:cNvSpPr>
          <p:nvPr/>
        </p:nvSpPr>
        <p:spPr bwMode="auto">
          <a:xfrm>
            <a:off x="971550" y="5805488"/>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06505"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06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06499" name="Object 3"/>
          <p:cNvGraphicFramePr>
            <a:graphicFrameLocks noGrp="1" noChangeAspect="1"/>
          </p:cNvGraphicFramePr>
          <p:nvPr/>
        </p:nvGraphicFramePr>
        <p:xfrm>
          <a:off x="395288" y="1384300"/>
          <a:ext cx="6105525" cy="3810000"/>
        </p:xfrm>
        <a:graphic>
          <a:graphicData uri="http://schemas.openxmlformats.org/presentationml/2006/ole">
            <mc:AlternateContent xmlns:mc="http://schemas.openxmlformats.org/markup-compatibility/2006">
              <mc:Choice xmlns:v="urn:schemas-microsoft-com:vml" Requires="v">
                <p:oleObj spid="_x0000_s106510" name="Chart" r:id="rId5" imgW="6105334" imgH="3810048" progId="Excel.Chart.8">
                  <p:embed/>
                </p:oleObj>
              </mc:Choice>
              <mc:Fallback>
                <p:oleObj name="Chart" r:id="rId5" imgW="6105334" imgH="381004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384300"/>
                        <a:ext cx="6105525"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717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B31BBCC-467D-4515-832C-1F4A47790C24}" type="slidenum">
              <a:rPr lang="lt-LT" altLang="lt-LT" sz="1000" b="0">
                <a:latin typeface="Arial" panose="020B0604020202020204" pitchFamily="34" charset="0"/>
              </a:rPr>
              <a:pPr eaLnBrk="1" hangingPunct="1"/>
              <a:t>17</a:t>
            </a:fld>
            <a:endParaRPr lang="lt-LT" altLang="lt-LT" sz="1000" b="0">
              <a:latin typeface="Arial" panose="020B0604020202020204" pitchFamily="34" charset="0"/>
            </a:endParaRPr>
          </a:p>
        </p:txBody>
      </p:sp>
      <p:sp>
        <p:nvSpPr>
          <p:cNvPr id="7174" name="Rectangle 2"/>
          <p:cNvSpPr>
            <a:spLocks noGrp="1" noChangeArrowheads="1"/>
          </p:cNvSpPr>
          <p:nvPr>
            <p:ph type="title"/>
          </p:nvPr>
        </p:nvSpPr>
        <p:spPr/>
        <p:txBody>
          <a:bodyPr/>
          <a:lstStyle/>
          <a:p>
            <a:pPr algn="ctr" eaLnBrk="1" hangingPunct="1"/>
            <a:r>
              <a:rPr lang="en-US" altLang="lt-LT" smtClean="0"/>
              <a:t>Aktualiausios Lietuvos problemos: korupcija</a:t>
            </a:r>
          </a:p>
        </p:txBody>
      </p:sp>
      <p:graphicFrame>
        <p:nvGraphicFramePr>
          <p:cNvPr id="7170" name="Object 3"/>
          <p:cNvGraphicFramePr>
            <a:graphicFrameLocks noGrp="1" noChangeAspect="1"/>
          </p:cNvGraphicFramePr>
          <p:nvPr>
            <p:ph sz="half" idx="1"/>
          </p:nvPr>
        </p:nvGraphicFramePr>
        <p:xfrm>
          <a:off x="825500" y="1485900"/>
          <a:ext cx="4279900" cy="2982913"/>
        </p:xfrm>
        <a:graphic>
          <a:graphicData uri="http://schemas.openxmlformats.org/presentationml/2006/ole">
            <mc:AlternateContent xmlns:mc="http://schemas.openxmlformats.org/markup-compatibility/2006">
              <mc:Choice xmlns:v="urn:schemas-microsoft-com:vml" Requires="v">
                <p:oleObj spid="_x0000_s7180" name="Chart" r:id="rId3" imgW="4276820" imgH="2981516" progId="Excel.Chart.8">
                  <p:embed/>
                </p:oleObj>
              </mc:Choice>
              <mc:Fallback>
                <p:oleObj name="Chart" r:id="rId3" imgW="4276820" imgH="2981516"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1485900"/>
                        <a:ext cx="4279900" cy="2982913"/>
                      </a:xfrm>
                      <a:prstGeom prst="rect">
                        <a:avLst/>
                      </a:prstGeom>
                    </p:spPr>
                  </p:pic>
                </p:oleObj>
              </mc:Fallback>
            </mc:AlternateContent>
          </a:graphicData>
        </a:graphic>
      </p:graphicFrame>
      <p:sp>
        <p:nvSpPr>
          <p:cNvPr id="7175" name="Text Box 4"/>
          <p:cNvSpPr txBox="1">
            <a:spLocks noChangeArrowheads="1"/>
          </p:cNvSpPr>
          <p:nvPr/>
        </p:nvSpPr>
        <p:spPr bwMode="auto">
          <a:xfrm>
            <a:off x="1187450" y="5724525"/>
            <a:ext cx="194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a:t>
            </a:r>
            <a:r>
              <a:rPr lang="en-US" altLang="lt-LT" sz="1800" i="1">
                <a:latin typeface="Times New Roman" panose="02020603050405020304" pitchFamily="18" charset="0"/>
              </a:rPr>
              <a:t> </a:t>
            </a:r>
            <a:r>
              <a:rPr lang="lt-LT" altLang="lt-LT" sz="1800" i="1">
                <a:latin typeface="Times New Roman" panose="02020603050405020304" pitchFamily="18" charset="0"/>
              </a:rPr>
              <a:t>2005-</a:t>
            </a:r>
            <a:r>
              <a:rPr lang="en-US" altLang="lt-LT" sz="1800" i="1">
                <a:latin typeface="Times New Roman" panose="02020603050405020304" pitchFamily="18" charset="0"/>
              </a:rPr>
              <a:t>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graphicFrame>
        <p:nvGraphicFramePr>
          <p:cNvPr id="7171" name="Object 5"/>
          <p:cNvGraphicFramePr>
            <a:graphicFrameLocks noGrp="1" noChangeAspect="1"/>
          </p:cNvGraphicFramePr>
          <p:nvPr>
            <p:ph sz="half" idx="2"/>
          </p:nvPr>
        </p:nvGraphicFramePr>
        <p:xfrm>
          <a:off x="5440363" y="1587500"/>
          <a:ext cx="4878387" cy="2159000"/>
        </p:xfrm>
        <a:graphic>
          <a:graphicData uri="http://schemas.openxmlformats.org/presentationml/2006/ole">
            <mc:AlternateContent xmlns:mc="http://schemas.openxmlformats.org/markup-compatibility/2006">
              <mc:Choice xmlns:v="urn:schemas-microsoft-com:vml" Requires="v">
                <p:oleObj spid="_x0000_s7181" name="Chart" r:id="rId5" imgW="4886325" imgH="2161984" progId="Excel.Chart.8">
                  <p:embed/>
                </p:oleObj>
              </mc:Choice>
              <mc:Fallback>
                <p:oleObj name="Chart" r:id="rId5" imgW="4886325" imgH="2161984"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363" y="1587500"/>
                        <a:ext cx="4878387" cy="2159000"/>
                      </a:xfrm>
                      <a:prstGeom prst="rect">
                        <a:avLst/>
                      </a:prstGeom>
                    </p:spPr>
                  </p:pic>
                </p:oleObj>
              </mc:Fallback>
            </mc:AlternateContent>
          </a:graphicData>
        </a:graphic>
      </p:graphicFrame>
      <p:sp>
        <p:nvSpPr>
          <p:cNvPr id="7176" name="Text Box 6"/>
          <p:cNvSpPr txBox="1">
            <a:spLocks noChangeArrowheads="1"/>
          </p:cNvSpPr>
          <p:nvPr/>
        </p:nvSpPr>
        <p:spPr bwMode="auto">
          <a:xfrm>
            <a:off x="5724525" y="1196975"/>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a:latin typeface="Times New Roman" panose="02020603050405020304" pitchFamily="18" charset="0"/>
              </a:rPr>
              <a:t>Vidurkis</a:t>
            </a:r>
            <a:endParaRPr lang="en-US" altLang="lt-LT" sz="1800">
              <a:latin typeface="Times New Roman" panose="02020603050405020304" pitchFamily="18" charset="0"/>
            </a:endParaRPr>
          </a:p>
        </p:txBody>
      </p:sp>
      <p:sp>
        <p:nvSpPr>
          <p:cNvPr id="717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752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882529F-0A33-4A09-95E3-99C6A4DBB86C}" type="slidenum">
              <a:rPr lang="lt-LT" altLang="lt-LT" sz="1000" b="0">
                <a:latin typeface="Arial" panose="020B0604020202020204" pitchFamily="34" charset="0"/>
              </a:rPr>
              <a:pPr eaLnBrk="1" hangingPunct="1"/>
              <a:t>170</a:t>
            </a:fld>
            <a:endParaRPr lang="lt-LT" altLang="lt-LT" sz="1000" b="0">
              <a:latin typeface="Arial" panose="020B0604020202020204" pitchFamily="34" charset="0"/>
            </a:endParaRPr>
          </a:p>
        </p:txBody>
      </p:sp>
      <p:sp>
        <p:nvSpPr>
          <p:cNvPr id="107526" name="Rectangle 2"/>
          <p:cNvSpPr>
            <a:spLocks noGrp="1" noChangeArrowheads="1"/>
          </p:cNvSpPr>
          <p:nvPr>
            <p:ph type="title"/>
          </p:nvPr>
        </p:nvSpPr>
        <p:spPr>
          <a:xfrm>
            <a:off x="468313" y="404813"/>
            <a:ext cx="8229600" cy="1143000"/>
          </a:xfrm>
        </p:spPr>
        <p:txBody>
          <a:bodyPr/>
          <a:lstStyle/>
          <a:p>
            <a:pPr algn="ctr" eaLnBrk="1" hangingPunct="1"/>
            <a:r>
              <a:rPr lang="en-US" altLang="lt-LT" smtClean="0"/>
              <a:t>Korupci</a:t>
            </a:r>
            <a:r>
              <a:rPr lang="lt-LT" altLang="lt-LT" smtClean="0"/>
              <a:t>jos paplitimas Energetikos ministerijos institucijose</a:t>
            </a:r>
            <a:endParaRPr lang="lt-LT" altLang="lt-LT" i="1" smtClean="0"/>
          </a:p>
        </p:txBody>
      </p:sp>
      <p:graphicFrame>
        <p:nvGraphicFramePr>
          <p:cNvPr id="107522" name="Object 5"/>
          <p:cNvGraphicFramePr>
            <a:graphicFrameLocks noGrp="1" noChangeAspect="1"/>
          </p:cNvGraphicFramePr>
          <p:nvPr>
            <p:ph sz="half" idx="2"/>
          </p:nvPr>
        </p:nvGraphicFramePr>
        <p:xfrm>
          <a:off x="6588125" y="1412875"/>
          <a:ext cx="1841500" cy="3311525"/>
        </p:xfrm>
        <a:graphic>
          <a:graphicData uri="http://schemas.openxmlformats.org/presentationml/2006/ole">
            <mc:AlternateContent xmlns:mc="http://schemas.openxmlformats.org/markup-compatibility/2006">
              <mc:Choice xmlns:v="urn:schemas-microsoft-com:vml" Requires="v">
                <p:oleObj spid="_x0000_s107533" name="Chart" r:id="rId3" imgW="1628775" imgH="2857643" progId="MSGraph.Chart.8">
                  <p:embed followColorScheme="full"/>
                </p:oleObj>
              </mc:Choice>
              <mc:Fallback>
                <p:oleObj name="Chart" r:id="rId3" imgW="1628775" imgH="2857643"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412875"/>
                        <a:ext cx="1841500" cy="3311525"/>
                      </a:xfrm>
                      <a:prstGeom prst="rect">
                        <a:avLst/>
                      </a:prstGeom>
                    </p:spPr>
                  </p:pic>
                </p:oleObj>
              </mc:Fallback>
            </mc:AlternateContent>
          </a:graphicData>
        </a:graphic>
      </p:graphicFrame>
      <p:sp>
        <p:nvSpPr>
          <p:cNvPr id="107527" name="Text Box 7"/>
          <p:cNvSpPr txBox="1">
            <a:spLocks noChangeArrowheads="1"/>
          </p:cNvSpPr>
          <p:nvPr/>
        </p:nvSpPr>
        <p:spPr bwMode="auto">
          <a:xfrm>
            <a:off x="6588125" y="11969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07528" name="Text Box 7"/>
          <p:cNvSpPr txBox="1">
            <a:spLocks noChangeArrowheads="1"/>
          </p:cNvSpPr>
          <p:nvPr/>
        </p:nvSpPr>
        <p:spPr bwMode="auto">
          <a:xfrm>
            <a:off x="971550" y="5805488"/>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07529"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07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07523" name="Object 4"/>
          <p:cNvGraphicFramePr>
            <a:graphicFrameLocks noGrp="1" noChangeAspect="1"/>
          </p:cNvGraphicFramePr>
          <p:nvPr/>
        </p:nvGraphicFramePr>
        <p:xfrm>
          <a:off x="473075" y="1447800"/>
          <a:ext cx="6100763" cy="3644900"/>
        </p:xfrm>
        <a:graphic>
          <a:graphicData uri="http://schemas.openxmlformats.org/presentationml/2006/ole">
            <mc:AlternateContent xmlns:mc="http://schemas.openxmlformats.org/markup-compatibility/2006">
              <mc:Choice xmlns:v="urn:schemas-microsoft-com:vml" Requires="v">
                <p:oleObj spid="_x0000_s107534" name="Chart" r:id="rId5" imgW="6105334" imgH="3648027" progId="Excel.Chart.8">
                  <p:embed/>
                </p:oleObj>
              </mc:Choice>
              <mc:Fallback>
                <p:oleObj name="Chart" r:id="rId5" imgW="6105334" imgH="3648027"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1447800"/>
                        <a:ext cx="6100763" cy="364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85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0A0A9D1-63BE-45F0-871A-261DD8218705}" type="slidenum">
              <a:rPr lang="lt-LT" altLang="lt-LT" sz="1000" b="0">
                <a:latin typeface="Arial" panose="020B0604020202020204" pitchFamily="34" charset="0"/>
              </a:rPr>
              <a:pPr eaLnBrk="1" hangingPunct="1"/>
              <a:t>171</a:t>
            </a:fld>
            <a:endParaRPr lang="lt-LT" altLang="lt-LT" sz="1000" b="0">
              <a:latin typeface="Arial" panose="020B0604020202020204" pitchFamily="34" charset="0"/>
            </a:endParaRPr>
          </a:p>
        </p:txBody>
      </p:sp>
      <p:sp>
        <p:nvSpPr>
          <p:cNvPr id="108550"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Korupci</a:t>
            </a:r>
            <a:r>
              <a:rPr lang="lt-LT" altLang="lt-LT" smtClean="0"/>
              <a:t>jos paplitimas Finansų </a:t>
            </a:r>
            <a:r>
              <a:rPr lang="en-US" altLang="lt-LT" smtClean="0"/>
              <a:t>ministerijos</a:t>
            </a:r>
            <a:r>
              <a:rPr lang="lt-LT" altLang="lt-LT" smtClean="0"/>
              <a:t> institucijose</a:t>
            </a:r>
            <a:endParaRPr lang="lt-LT" altLang="lt-LT" i="1" smtClean="0"/>
          </a:p>
        </p:txBody>
      </p:sp>
      <p:graphicFrame>
        <p:nvGraphicFramePr>
          <p:cNvPr id="108546" name="Object 5"/>
          <p:cNvGraphicFramePr>
            <a:graphicFrameLocks noGrp="1" noChangeAspect="1"/>
          </p:cNvGraphicFramePr>
          <p:nvPr>
            <p:ph sz="half" idx="2"/>
          </p:nvPr>
        </p:nvGraphicFramePr>
        <p:xfrm>
          <a:off x="6372225" y="1196975"/>
          <a:ext cx="2111375" cy="3440113"/>
        </p:xfrm>
        <a:graphic>
          <a:graphicData uri="http://schemas.openxmlformats.org/presentationml/2006/ole">
            <mc:AlternateContent xmlns:mc="http://schemas.openxmlformats.org/markup-compatibility/2006">
              <mc:Choice xmlns:v="urn:schemas-microsoft-com:vml" Requires="v">
                <p:oleObj spid="_x0000_s108557" name="Chart" r:id="rId3" imgW="1619345" imgH="2638616" progId="MSGraph.Chart.8">
                  <p:embed followColorScheme="full"/>
                </p:oleObj>
              </mc:Choice>
              <mc:Fallback>
                <p:oleObj name="Chart" r:id="rId3" imgW="1619345" imgH="2638616"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196975"/>
                        <a:ext cx="2111375" cy="3440113"/>
                      </a:xfrm>
                      <a:prstGeom prst="rect">
                        <a:avLst/>
                      </a:prstGeom>
                    </p:spPr>
                  </p:pic>
                </p:oleObj>
              </mc:Fallback>
            </mc:AlternateContent>
          </a:graphicData>
        </a:graphic>
      </p:graphicFrame>
      <p:sp>
        <p:nvSpPr>
          <p:cNvPr id="108551" name="Text Box 7"/>
          <p:cNvSpPr txBox="1">
            <a:spLocks noChangeArrowheads="1"/>
          </p:cNvSpPr>
          <p:nvPr/>
        </p:nvSpPr>
        <p:spPr bwMode="auto">
          <a:xfrm>
            <a:off x="971550" y="5805488"/>
            <a:ext cx="295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08552" name="Text Box 8"/>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08553"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08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08547" name="Object 3"/>
          <p:cNvGraphicFramePr>
            <a:graphicFrameLocks noGrp="1" noChangeAspect="1"/>
          </p:cNvGraphicFramePr>
          <p:nvPr/>
        </p:nvGraphicFramePr>
        <p:xfrm>
          <a:off x="330200" y="1193800"/>
          <a:ext cx="6108700" cy="3810000"/>
        </p:xfrm>
        <a:graphic>
          <a:graphicData uri="http://schemas.openxmlformats.org/presentationml/2006/ole">
            <mc:AlternateContent xmlns:mc="http://schemas.openxmlformats.org/markup-compatibility/2006">
              <mc:Choice xmlns:v="urn:schemas-microsoft-com:vml" Requires="v">
                <p:oleObj spid="_x0000_s108558" name="Chart" r:id="rId5" imgW="6105334" imgH="3810048" progId="Excel.Chart.8">
                  <p:embed/>
                </p:oleObj>
              </mc:Choice>
              <mc:Fallback>
                <p:oleObj name="Chart" r:id="rId5" imgW="6105334" imgH="381004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1193800"/>
                        <a:ext cx="61087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957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9B76465-FC7C-417F-A93E-8016E7970ACB}" type="slidenum">
              <a:rPr lang="lt-LT" altLang="lt-LT" sz="1000" b="0">
                <a:latin typeface="Arial" panose="020B0604020202020204" pitchFamily="34" charset="0"/>
              </a:rPr>
              <a:pPr eaLnBrk="1" hangingPunct="1"/>
              <a:t>172</a:t>
            </a:fld>
            <a:endParaRPr lang="lt-LT" altLang="lt-LT" sz="1000" b="0">
              <a:latin typeface="Arial" panose="020B0604020202020204" pitchFamily="34" charset="0"/>
            </a:endParaRPr>
          </a:p>
        </p:txBody>
      </p:sp>
      <p:sp>
        <p:nvSpPr>
          <p:cNvPr id="109574" name="Rectangle 2"/>
          <p:cNvSpPr>
            <a:spLocks noGrp="1" noChangeArrowheads="1"/>
          </p:cNvSpPr>
          <p:nvPr>
            <p:ph type="title"/>
          </p:nvPr>
        </p:nvSpPr>
        <p:spPr>
          <a:xfrm>
            <a:off x="468313" y="404813"/>
            <a:ext cx="8229600" cy="1143000"/>
          </a:xfrm>
        </p:spPr>
        <p:txBody>
          <a:bodyPr/>
          <a:lstStyle/>
          <a:p>
            <a:pPr algn="ctr" eaLnBrk="1" hangingPunct="1"/>
            <a:r>
              <a:rPr lang="en-US" altLang="lt-LT" smtClean="0"/>
              <a:t>Korupci</a:t>
            </a:r>
            <a:r>
              <a:rPr lang="lt-LT" altLang="lt-LT" smtClean="0"/>
              <a:t>jos paplitimas Krašto apsaugos ministerijos institucijose</a:t>
            </a:r>
            <a:endParaRPr lang="lt-LT" altLang="lt-LT" i="1" smtClean="0"/>
          </a:p>
        </p:txBody>
      </p:sp>
      <p:graphicFrame>
        <p:nvGraphicFramePr>
          <p:cNvPr id="109570" name="Object 5"/>
          <p:cNvGraphicFramePr>
            <a:graphicFrameLocks noGrp="1" noChangeAspect="1"/>
          </p:cNvGraphicFramePr>
          <p:nvPr>
            <p:ph sz="half" idx="2"/>
          </p:nvPr>
        </p:nvGraphicFramePr>
        <p:xfrm>
          <a:off x="6591300" y="1341438"/>
          <a:ext cx="1841500" cy="3527425"/>
        </p:xfrm>
        <a:graphic>
          <a:graphicData uri="http://schemas.openxmlformats.org/presentationml/2006/ole">
            <mc:AlternateContent xmlns:mc="http://schemas.openxmlformats.org/markup-compatibility/2006">
              <mc:Choice xmlns:v="urn:schemas-microsoft-com:vml" Requires="v">
                <p:oleObj spid="_x0000_s109581" name="Chart" r:id="rId3" imgW="1628775" imgH="2857643" progId="MSGraph.Chart.8">
                  <p:embed followColorScheme="full"/>
                </p:oleObj>
              </mc:Choice>
              <mc:Fallback>
                <p:oleObj name="Chart" r:id="rId3" imgW="1628775" imgH="2857643"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300" y="1341438"/>
                        <a:ext cx="1841500" cy="3527425"/>
                      </a:xfrm>
                      <a:prstGeom prst="rect">
                        <a:avLst/>
                      </a:prstGeom>
                    </p:spPr>
                  </p:pic>
                </p:oleObj>
              </mc:Fallback>
            </mc:AlternateContent>
          </a:graphicData>
        </a:graphic>
      </p:graphicFrame>
      <p:sp>
        <p:nvSpPr>
          <p:cNvPr id="109575" name="Text Box 7"/>
          <p:cNvSpPr txBox="1">
            <a:spLocks noChangeArrowheads="1"/>
          </p:cNvSpPr>
          <p:nvPr/>
        </p:nvSpPr>
        <p:spPr bwMode="auto">
          <a:xfrm>
            <a:off x="6516688" y="10525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09576" name="Text Box 8"/>
          <p:cNvSpPr txBox="1">
            <a:spLocks noChangeArrowheads="1"/>
          </p:cNvSpPr>
          <p:nvPr/>
        </p:nvSpPr>
        <p:spPr bwMode="auto">
          <a:xfrm>
            <a:off x="1258888" y="5795963"/>
            <a:ext cx="2881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09577"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09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09571" name="Object 3"/>
          <p:cNvGraphicFramePr>
            <a:graphicFrameLocks noGrp="1" noChangeAspect="1"/>
          </p:cNvGraphicFramePr>
          <p:nvPr/>
        </p:nvGraphicFramePr>
        <p:xfrm>
          <a:off x="393700" y="1346200"/>
          <a:ext cx="6108700" cy="3810000"/>
        </p:xfrm>
        <a:graphic>
          <a:graphicData uri="http://schemas.openxmlformats.org/presentationml/2006/ole">
            <mc:AlternateContent xmlns:mc="http://schemas.openxmlformats.org/markup-compatibility/2006">
              <mc:Choice xmlns:v="urn:schemas-microsoft-com:vml" Requires="v">
                <p:oleObj spid="_x0000_s109582" name="Chart" r:id="rId5" imgW="6105334" imgH="3810048" progId="Excel.Chart.8">
                  <p:embed/>
                </p:oleObj>
              </mc:Choice>
              <mc:Fallback>
                <p:oleObj name="Chart" r:id="rId5" imgW="6105334" imgH="381004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00" y="1346200"/>
                        <a:ext cx="61087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059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1406746-9B8D-4189-9293-F9D24FDD8FB5}" type="slidenum">
              <a:rPr lang="lt-LT" altLang="lt-LT" sz="1000" b="0">
                <a:latin typeface="Arial" panose="020B0604020202020204" pitchFamily="34" charset="0"/>
              </a:rPr>
              <a:pPr eaLnBrk="1" hangingPunct="1"/>
              <a:t>173</a:t>
            </a:fld>
            <a:endParaRPr lang="lt-LT" altLang="lt-LT" sz="1000" b="0">
              <a:latin typeface="Arial" panose="020B0604020202020204" pitchFamily="34" charset="0"/>
            </a:endParaRPr>
          </a:p>
        </p:txBody>
      </p:sp>
      <p:sp>
        <p:nvSpPr>
          <p:cNvPr id="110598" name="Rectangle 2"/>
          <p:cNvSpPr>
            <a:spLocks noGrp="1" noChangeArrowheads="1"/>
          </p:cNvSpPr>
          <p:nvPr>
            <p:ph type="title"/>
          </p:nvPr>
        </p:nvSpPr>
        <p:spPr>
          <a:xfrm>
            <a:off x="468313" y="404813"/>
            <a:ext cx="8229600" cy="936625"/>
          </a:xfrm>
        </p:spPr>
        <p:txBody>
          <a:bodyPr/>
          <a:lstStyle/>
          <a:p>
            <a:pPr algn="ctr" eaLnBrk="1" hangingPunct="1"/>
            <a:r>
              <a:rPr lang="en-US" altLang="lt-LT" smtClean="0"/>
              <a:t>Korupci</a:t>
            </a:r>
            <a:r>
              <a:rPr lang="lt-LT" altLang="lt-LT" smtClean="0"/>
              <a:t>jos paplitimas savivaldybių institucijose</a:t>
            </a:r>
            <a:endParaRPr lang="lt-LT" altLang="lt-LT" i="1" smtClean="0"/>
          </a:p>
        </p:txBody>
      </p:sp>
      <p:graphicFrame>
        <p:nvGraphicFramePr>
          <p:cNvPr id="110594" name="Object 5"/>
          <p:cNvGraphicFramePr>
            <a:graphicFrameLocks noGrp="1" noChangeAspect="1"/>
          </p:cNvGraphicFramePr>
          <p:nvPr>
            <p:ph sz="half" idx="2"/>
          </p:nvPr>
        </p:nvGraphicFramePr>
        <p:xfrm>
          <a:off x="6516688" y="1196975"/>
          <a:ext cx="1841500" cy="3887788"/>
        </p:xfrm>
        <a:graphic>
          <a:graphicData uri="http://schemas.openxmlformats.org/presentationml/2006/ole">
            <mc:AlternateContent xmlns:mc="http://schemas.openxmlformats.org/markup-compatibility/2006">
              <mc:Choice xmlns:v="urn:schemas-microsoft-com:vml" Requires="v">
                <p:oleObj spid="_x0000_s110605" name="Chart" r:id="rId3" imgW="1628775" imgH="2857643" progId="MSGraph.Chart.8">
                  <p:embed followColorScheme="full"/>
                </p:oleObj>
              </mc:Choice>
              <mc:Fallback>
                <p:oleObj name="Chart" r:id="rId3" imgW="1628775" imgH="2857643"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196975"/>
                        <a:ext cx="1841500" cy="3887788"/>
                      </a:xfrm>
                      <a:prstGeom prst="rect">
                        <a:avLst/>
                      </a:prstGeom>
                    </p:spPr>
                  </p:pic>
                </p:oleObj>
              </mc:Fallback>
            </mc:AlternateContent>
          </a:graphicData>
        </a:graphic>
      </p:graphicFrame>
      <p:sp>
        <p:nvSpPr>
          <p:cNvPr id="110599" name="Text Box 7"/>
          <p:cNvSpPr txBox="1">
            <a:spLocks noChangeArrowheads="1"/>
          </p:cNvSpPr>
          <p:nvPr/>
        </p:nvSpPr>
        <p:spPr bwMode="auto">
          <a:xfrm>
            <a:off x="6659563"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10600" name="Text Box 8"/>
          <p:cNvSpPr txBox="1">
            <a:spLocks noChangeArrowheads="1"/>
          </p:cNvSpPr>
          <p:nvPr/>
        </p:nvSpPr>
        <p:spPr bwMode="auto">
          <a:xfrm>
            <a:off x="1258888" y="5795963"/>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10601"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10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10595" name="Object 4"/>
          <p:cNvGraphicFramePr>
            <a:graphicFrameLocks noGrp="1" noChangeAspect="1"/>
          </p:cNvGraphicFramePr>
          <p:nvPr/>
        </p:nvGraphicFramePr>
        <p:xfrm>
          <a:off x="469900" y="1193800"/>
          <a:ext cx="6108700" cy="3810000"/>
        </p:xfrm>
        <a:graphic>
          <a:graphicData uri="http://schemas.openxmlformats.org/presentationml/2006/ole">
            <mc:AlternateContent xmlns:mc="http://schemas.openxmlformats.org/markup-compatibility/2006">
              <mc:Choice xmlns:v="urn:schemas-microsoft-com:vml" Requires="v">
                <p:oleObj spid="_x0000_s110606" name="Chart" r:id="rId5" imgW="6105334" imgH="3810048" progId="Excel.Chart.8">
                  <p:embed/>
                </p:oleObj>
              </mc:Choice>
              <mc:Fallback>
                <p:oleObj name="Chart" r:id="rId5" imgW="6105334" imgH="3810048"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1193800"/>
                        <a:ext cx="61087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16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0116A85-041E-474E-893A-3CC5DBCB78D0}" type="slidenum">
              <a:rPr lang="lt-LT" altLang="lt-LT" sz="1000" b="0">
                <a:latin typeface="Arial" panose="020B0604020202020204" pitchFamily="34" charset="0"/>
              </a:rPr>
              <a:pPr eaLnBrk="1" hangingPunct="1"/>
              <a:t>174</a:t>
            </a:fld>
            <a:endParaRPr lang="lt-LT" altLang="lt-LT" sz="1000" b="0">
              <a:latin typeface="Arial" panose="020B0604020202020204" pitchFamily="34" charset="0"/>
            </a:endParaRPr>
          </a:p>
        </p:txBody>
      </p:sp>
      <p:sp>
        <p:nvSpPr>
          <p:cNvPr id="111622" name="Rectangle 2"/>
          <p:cNvSpPr>
            <a:spLocks noGrp="1" noChangeArrowheads="1"/>
          </p:cNvSpPr>
          <p:nvPr>
            <p:ph type="title"/>
          </p:nvPr>
        </p:nvSpPr>
        <p:spPr>
          <a:xfrm>
            <a:off x="457200" y="476250"/>
            <a:ext cx="8229600" cy="649288"/>
          </a:xfrm>
        </p:spPr>
        <p:txBody>
          <a:bodyPr/>
          <a:lstStyle/>
          <a:p>
            <a:pPr algn="ctr" eaLnBrk="1" hangingPunct="1"/>
            <a:r>
              <a:rPr lang="en-US" altLang="lt-LT" smtClean="0"/>
              <a:t>Korupci</a:t>
            </a:r>
            <a:r>
              <a:rPr lang="lt-LT" altLang="lt-LT" smtClean="0"/>
              <a:t>jos paplitimas Socialinės apsaugos ir darbo </a:t>
            </a:r>
            <a:r>
              <a:rPr lang="en-US" altLang="lt-LT" smtClean="0"/>
              <a:t>ministerijos</a:t>
            </a:r>
            <a:r>
              <a:rPr lang="lt-LT" altLang="lt-LT" smtClean="0"/>
              <a:t> institucijose</a:t>
            </a:r>
            <a:endParaRPr lang="lt-LT" altLang="lt-LT" i="1" smtClean="0"/>
          </a:p>
        </p:txBody>
      </p:sp>
      <p:graphicFrame>
        <p:nvGraphicFramePr>
          <p:cNvPr id="111618" name="Object 5"/>
          <p:cNvGraphicFramePr>
            <a:graphicFrameLocks noGrp="1" noChangeAspect="1"/>
          </p:cNvGraphicFramePr>
          <p:nvPr>
            <p:ph sz="half" idx="2"/>
          </p:nvPr>
        </p:nvGraphicFramePr>
        <p:xfrm>
          <a:off x="6438900" y="1196975"/>
          <a:ext cx="2349500" cy="4032250"/>
        </p:xfrm>
        <a:graphic>
          <a:graphicData uri="http://schemas.openxmlformats.org/presentationml/2006/ole">
            <mc:AlternateContent xmlns:mc="http://schemas.openxmlformats.org/markup-compatibility/2006">
              <mc:Choice xmlns:v="urn:schemas-microsoft-com:vml" Requires="v">
                <p:oleObj spid="_x0000_s111629" name="Chart" r:id="rId3" imgW="1619345" imgH="2638616" progId="MSGraph.Chart.8">
                  <p:embed followColorScheme="full"/>
                </p:oleObj>
              </mc:Choice>
              <mc:Fallback>
                <p:oleObj name="Chart" r:id="rId3" imgW="1619345" imgH="2638616"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196975"/>
                        <a:ext cx="2349500" cy="4032250"/>
                      </a:xfrm>
                      <a:prstGeom prst="rect">
                        <a:avLst/>
                      </a:prstGeom>
                    </p:spPr>
                  </p:pic>
                </p:oleObj>
              </mc:Fallback>
            </mc:AlternateContent>
          </a:graphicData>
        </a:graphic>
      </p:graphicFrame>
      <p:sp>
        <p:nvSpPr>
          <p:cNvPr id="111623" name="Text Box 7"/>
          <p:cNvSpPr txBox="1">
            <a:spLocks noChangeArrowheads="1"/>
          </p:cNvSpPr>
          <p:nvPr/>
        </p:nvSpPr>
        <p:spPr bwMode="auto">
          <a:xfrm>
            <a:off x="971550" y="5805488"/>
            <a:ext cx="295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11624" name="Text Box 8"/>
          <p:cNvSpPr txBox="1">
            <a:spLocks noChangeArrowheads="1"/>
          </p:cNvSpPr>
          <p:nvPr/>
        </p:nvSpPr>
        <p:spPr bwMode="auto">
          <a:xfrm>
            <a:off x="6516688"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11625"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11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11619" name="Object 4"/>
          <p:cNvGraphicFramePr>
            <a:graphicFrameLocks noGrp="1" noChangeAspect="1"/>
          </p:cNvGraphicFramePr>
          <p:nvPr/>
        </p:nvGraphicFramePr>
        <p:xfrm>
          <a:off x="254000" y="1193800"/>
          <a:ext cx="6108700" cy="4140200"/>
        </p:xfrm>
        <a:graphic>
          <a:graphicData uri="http://schemas.openxmlformats.org/presentationml/2006/ole">
            <mc:AlternateContent xmlns:mc="http://schemas.openxmlformats.org/markup-compatibility/2006">
              <mc:Choice xmlns:v="urn:schemas-microsoft-com:vml" Requires="v">
                <p:oleObj spid="_x0000_s111630" name="Chart" r:id="rId5" imgW="6105334" imgH="4143518" progId="Excel.Chart.8">
                  <p:embed/>
                </p:oleObj>
              </mc:Choice>
              <mc:Fallback>
                <p:oleObj name="Chart" r:id="rId5" imgW="6105334" imgH="4143518"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193800"/>
                        <a:ext cx="61087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264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EA5EBE6-C92E-4C77-9CC3-D61944CFF385}" type="slidenum">
              <a:rPr lang="lt-LT" altLang="lt-LT" sz="1000" b="0">
                <a:latin typeface="Arial" panose="020B0604020202020204" pitchFamily="34" charset="0"/>
              </a:rPr>
              <a:pPr eaLnBrk="1" hangingPunct="1"/>
              <a:t>175</a:t>
            </a:fld>
            <a:endParaRPr lang="lt-LT" altLang="lt-LT" sz="1000" b="0">
              <a:latin typeface="Arial" panose="020B0604020202020204" pitchFamily="34" charset="0"/>
            </a:endParaRPr>
          </a:p>
        </p:txBody>
      </p:sp>
      <p:sp>
        <p:nvSpPr>
          <p:cNvPr id="112646"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Kultūros ministerijos institucijose</a:t>
            </a:r>
            <a:endParaRPr lang="lt-LT" altLang="lt-LT" i="1" smtClean="0"/>
          </a:p>
        </p:txBody>
      </p:sp>
      <p:graphicFrame>
        <p:nvGraphicFramePr>
          <p:cNvPr id="112642" name="Object 8"/>
          <p:cNvGraphicFramePr>
            <a:graphicFrameLocks noGrp="1" noChangeAspect="1"/>
          </p:cNvGraphicFramePr>
          <p:nvPr>
            <p:ph sz="half" idx="2"/>
          </p:nvPr>
        </p:nvGraphicFramePr>
        <p:xfrm>
          <a:off x="6372225" y="1268413"/>
          <a:ext cx="1974850" cy="3960812"/>
        </p:xfrm>
        <a:graphic>
          <a:graphicData uri="http://schemas.openxmlformats.org/presentationml/2006/ole">
            <mc:AlternateContent xmlns:mc="http://schemas.openxmlformats.org/markup-compatibility/2006">
              <mc:Choice xmlns:v="urn:schemas-microsoft-com:vml" Requires="v">
                <p:oleObj spid="_x0000_s112653" name="Chart" r:id="rId3" imgW="1619345" imgH="3543443" progId="MSGraph.Chart.8">
                  <p:embed followColorScheme="full"/>
                </p:oleObj>
              </mc:Choice>
              <mc:Fallback>
                <p:oleObj name="Chart" r:id="rId3" imgW="1619345" imgH="3543443" progId="MSGraph.Chart.8">
                  <p:embed followColorScheme="full"/>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268413"/>
                        <a:ext cx="1974850" cy="3960812"/>
                      </a:xfrm>
                      <a:prstGeom prst="rect">
                        <a:avLst/>
                      </a:prstGeom>
                    </p:spPr>
                  </p:pic>
                </p:oleObj>
              </mc:Fallback>
            </mc:AlternateContent>
          </a:graphicData>
        </a:graphic>
      </p:graphicFrame>
      <p:sp>
        <p:nvSpPr>
          <p:cNvPr id="112647" name="Text Box 9"/>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12648" name="Text Box 10"/>
          <p:cNvSpPr txBox="1">
            <a:spLocks noChangeArrowheads="1"/>
          </p:cNvSpPr>
          <p:nvPr/>
        </p:nvSpPr>
        <p:spPr bwMode="auto">
          <a:xfrm>
            <a:off x="827088" y="5805488"/>
            <a:ext cx="269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12649"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12650" name="Date Placeholder 3"/>
          <p:cNvSpPr>
            <a:spLocks noGrp="1"/>
          </p:cNvSpPr>
          <p:nvPr>
            <p:ph type="dt" sz="quarter" idx="10"/>
          </p:nvPr>
        </p:nvSpPr>
        <p:spPr>
          <a:xfrm>
            <a:off x="457200" y="6237288"/>
            <a:ext cx="2133600" cy="48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12643" name="Object 4"/>
          <p:cNvGraphicFramePr>
            <a:graphicFrameLocks noGrp="1" noChangeAspect="1"/>
          </p:cNvGraphicFramePr>
          <p:nvPr/>
        </p:nvGraphicFramePr>
        <p:xfrm>
          <a:off x="331788" y="1270000"/>
          <a:ext cx="6105525" cy="3810000"/>
        </p:xfrm>
        <a:graphic>
          <a:graphicData uri="http://schemas.openxmlformats.org/presentationml/2006/ole">
            <mc:AlternateContent xmlns:mc="http://schemas.openxmlformats.org/markup-compatibility/2006">
              <mc:Choice xmlns:v="urn:schemas-microsoft-com:vml" Requires="v">
                <p:oleObj spid="_x0000_s112654" name="Chart" r:id="rId5" imgW="6105334" imgH="3810048" progId="Excel.Chart.8">
                  <p:embed/>
                </p:oleObj>
              </mc:Choice>
              <mc:Fallback>
                <p:oleObj name="Chart" r:id="rId5" imgW="6105334" imgH="3810048"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788" y="1270000"/>
                        <a:ext cx="6105525"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366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20E405C-EDBC-485A-BB27-687B383E682E}" type="slidenum">
              <a:rPr lang="lt-LT" altLang="lt-LT" sz="1000" b="0">
                <a:latin typeface="Arial" panose="020B0604020202020204" pitchFamily="34" charset="0"/>
              </a:rPr>
              <a:pPr eaLnBrk="1" hangingPunct="1"/>
              <a:t>176</a:t>
            </a:fld>
            <a:endParaRPr lang="lt-LT" altLang="lt-LT" sz="1000" b="0">
              <a:latin typeface="Arial" panose="020B0604020202020204" pitchFamily="34" charset="0"/>
            </a:endParaRPr>
          </a:p>
        </p:txBody>
      </p:sp>
      <p:sp>
        <p:nvSpPr>
          <p:cNvPr id="113670"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Susisiekimo ministerijos institucijose</a:t>
            </a:r>
            <a:endParaRPr lang="lt-LT" altLang="lt-LT" i="1" smtClean="0"/>
          </a:p>
        </p:txBody>
      </p:sp>
      <p:graphicFrame>
        <p:nvGraphicFramePr>
          <p:cNvPr id="113666" name="Object 5"/>
          <p:cNvGraphicFramePr>
            <a:graphicFrameLocks noGrp="1" noChangeAspect="1"/>
          </p:cNvGraphicFramePr>
          <p:nvPr>
            <p:ph sz="half" idx="2"/>
          </p:nvPr>
        </p:nvGraphicFramePr>
        <p:xfrm>
          <a:off x="6659563" y="1268413"/>
          <a:ext cx="1905000" cy="3671887"/>
        </p:xfrm>
        <a:graphic>
          <a:graphicData uri="http://schemas.openxmlformats.org/presentationml/2006/ole">
            <mc:AlternateContent xmlns:mc="http://schemas.openxmlformats.org/markup-compatibility/2006">
              <mc:Choice xmlns:v="urn:schemas-microsoft-com:vml" Requires="v">
                <p:oleObj spid="_x0000_s113677" name="Chart" r:id="rId3" imgW="1628775" imgH="2857643" progId="MSGraph.Chart.8">
                  <p:embed followColorScheme="full"/>
                </p:oleObj>
              </mc:Choice>
              <mc:Fallback>
                <p:oleObj name="Chart" r:id="rId3" imgW="1628775" imgH="2857643"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268413"/>
                        <a:ext cx="1905000" cy="3671887"/>
                      </a:xfrm>
                      <a:prstGeom prst="rect">
                        <a:avLst/>
                      </a:prstGeom>
                    </p:spPr>
                  </p:pic>
                </p:oleObj>
              </mc:Fallback>
            </mc:AlternateContent>
          </a:graphicData>
        </a:graphic>
      </p:graphicFrame>
      <p:sp>
        <p:nvSpPr>
          <p:cNvPr id="113671" name="Text Box 7"/>
          <p:cNvSpPr txBox="1">
            <a:spLocks noChangeArrowheads="1"/>
          </p:cNvSpPr>
          <p:nvPr/>
        </p:nvSpPr>
        <p:spPr bwMode="auto">
          <a:xfrm>
            <a:off x="6732588" y="10525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13672" name="Text Box 8"/>
          <p:cNvSpPr txBox="1">
            <a:spLocks noChangeArrowheads="1"/>
          </p:cNvSpPr>
          <p:nvPr/>
        </p:nvSpPr>
        <p:spPr bwMode="auto">
          <a:xfrm>
            <a:off x="971550" y="5805488"/>
            <a:ext cx="331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13673"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13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13667" name="Object 3"/>
          <p:cNvGraphicFramePr>
            <a:graphicFrameLocks noGrp="1" noChangeAspect="1"/>
          </p:cNvGraphicFramePr>
          <p:nvPr/>
        </p:nvGraphicFramePr>
        <p:xfrm>
          <a:off x="323850" y="1196975"/>
          <a:ext cx="6100763" cy="4140200"/>
        </p:xfrm>
        <a:graphic>
          <a:graphicData uri="http://schemas.openxmlformats.org/presentationml/2006/ole">
            <mc:AlternateContent xmlns:mc="http://schemas.openxmlformats.org/markup-compatibility/2006">
              <mc:Choice xmlns:v="urn:schemas-microsoft-com:vml" Requires="v">
                <p:oleObj spid="_x0000_s113678" name="Chart" r:id="rId5" imgW="6105334" imgH="4143518" progId="Excel.Chart.8">
                  <p:embed/>
                </p:oleObj>
              </mc:Choice>
              <mc:Fallback>
                <p:oleObj name="Chart" r:id="rId5" imgW="6105334" imgH="414351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196975"/>
                        <a:ext cx="6100763"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469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F9207E1-A909-40EF-9BCC-75DD395BDE7F}" type="slidenum">
              <a:rPr lang="lt-LT" altLang="lt-LT" sz="1000" b="0">
                <a:latin typeface="Arial" panose="020B0604020202020204" pitchFamily="34" charset="0"/>
              </a:rPr>
              <a:pPr eaLnBrk="1" hangingPunct="1"/>
              <a:t>177</a:t>
            </a:fld>
            <a:endParaRPr lang="lt-LT" altLang="lt-LT" sz="1000" b="0">
              <a:latin typeface="Arial" panose="020B0604020202020204" pitchFamily="34" charset="0"/>
            </a:endParaRPr>
          </a:p>
        </p:txBody>
      </p:sp>
      <p:sp>
        <p:nvSpPr>
          <p:cNvPr id="114694" name="Rectangle 2"/>
          <p:cNvSpPr>
            <a:spLocks noGrp="1" noChangeArrowheads="1"/>
          </p:cNvSpPr>
          <p:nvPr>
            <p:ph type="title"/>
          </p:nvPr>
        </p:nvSpPr>
        <p:spPr/>
        <p:txBody>
          <a:bodyPr/>
          <a:lstStyle/>
          <a:p>
            <a:pPr algn="ctr" eaLnBrk="1" hangingPunct="1"/>
            <a:r>
              <a:rPr lang="en-US" altLang="lt-LT" smtClean="0"/>
              <a:t>Korupci</a:t>
            </a:r>
            <a:r>
              <a:rPr lang="lt-LT" altLang="lt-LT" smtClean="0"/>
              <a:t>jos paplitimas Susisiekimo ministerijos </a:t>
            </a:r>
            <a:br>
              <a:rPr lang="lt-LT" altLang="lt-LT" smtClean="0"/>
            </a:br>
            <a:r>
              <a:rPr lang="lt-LT" altLang="lt-LT" smtClean="0"/>
              <a:t>institucijose </a:t>
            </a:r>
            <a:r>
              <a:rPr lang="lt-LT" altLang="lt-LT" i="1" smtClean="0"/>
              <a:t>(tęsinys)</a:t>
            </a:r>
          </a:p>
        </p:txBody>
      </p:sp>
      <p:graphicFrame>
        <p:nvGraphicFramePr>
          <p:cNvPr id="114690" name="Object 5"/>
          <p:cNvGraphicFramePr>
            <a:graphicFrameLocks noGrp="1" noChangeAspect="1"/>
          </p:cNvGraphicFramePr>
          <p:nvPr>
            <p:ph sz="half" idx="2"/>
          </p:nvPr>
        </p:nvGraphicFramePr>
        <p:xfrm>
          <a:off x="6659563" y="1125538"/>
          <a:ext cx="1905000" cy="3814762"/>
        </p:xfrm>
        <a:graphic>
          <a:graphicData uri="http://schemas.openxmlformats.org/presentationml/2006/ole">
            <mc:AlternateContent xmlns:mc="http://schemas.openxmlformats.org/markup-compatibility/2006">
              <mc:Choice xmlns:v="urn:schemas-microsoft-com:vml" Requires="v">
                <p:oleObj spid="_x0000_s114701" name="Chart" r:id="rId3" imgW="1628775" imgH="2857643" progId="MSGraph.Chart.8">
                  <p:embed followColorScheme="full"/>
                </p:oleObj>
              </mc:Choice>
              <mc:Fallback>
                <p:oleObj name="Chart" r:id="rId3" imgW="1628775" imgH="2857643"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125538"/>
                        <a:ext cx="1905000" cy="3814762"/>
                      </a:xfrm>
                      <a:prstGeom prst="rect">
                        <a:avLst/>
                      </a:prstGeom>
                    </p:spPr>
                  </p:pic>
                </p:oleObj>
              </mc:Fallback>
            </mc:AlternateContent>
          </a:graphicData>
        </a:graphic>
      </p:graphicFrame>
      <p:sp>
        <p:nvSpPr>
          <p:cNvPr id="114695" name="Text Box 7"/>
          <p:cNvSpPr txBox="1">
            <a:spLocks noChangeArrowheads="1"/>
          </p:cNvSpPr>
          <p:nvPr/>
        </p:nvSpPr>
        <p:spPr bwMode="auto">
          <a:xfrm>
            <a:off x="6732588"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14696" name="Text Box 8"/>
          <p:cNvSpPr txBox="1">
            <a:spLocks noChangeArrowheads="1"/>
          </p:cNvSpPr>
          <p:nvPr/>
        </p:nvSpPr>
        <p:spPr bwMode="auto">
          <a:xfrm>
            <a:off x="971550" y="5805488"/>
            <a:ext cx="331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14697"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14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14691" name="Object 3"/>
          <p:cNvGraphicFramePr>
            <a:graphicFrameLocks noGrp="1" noChangeAspect="1"/>
          </p:cNvGraphicFramePr>
          <p:nvPr/>
        </p:nvGraphicFramePr>
        <p:xfrm>
          <a:off x="395288" y="1196975"/>
          <a:ext cx="6100762" cy="4140200"/>
        </p:xfrm>
        <a:graphic>
          <a:graphicData uri="http://schemas.openxmlformats.org/presentationml/2006/ole">
            <mc:AlternateContent xmlns:mc="http://schemas.openxmlformats.org/markup-compatibility/2006">
              <mc:Choice xmlns:v="urn:schemas-microsoft-com:vml" Requires="v">
                <p:oleObj spid="_x0000_s114702" name="Chart" r:id="rId5" imgW="6105334" imgH="4143518" progId="Excel.Chart.8">
                  <p:embed/>
                </p:oleObj>
              </mc:Choice>
              <mc:Fallback>
                <p:oleObj name="Chart" r:id="rId5" imgW="6105334" imgH="414351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196975"/>
                        <a:ext cx="6100762"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571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6D09721-B3B4-455F-BA43-0ED0D71BF94E}" type="slidenum">
              <a:rPr lang="lt-LT" altLang="lt-LT" sz="1000" b="0">
                <a:latin typeface="Arial" panose="020B0604020202020204" pitchFamily="34" charset="0"/>
              </a:rPr>
              <a:pPr eaLnBrk="1" hangingPunct="1"/>
              <a:t>178</a:t>
            </a:fld>
            <a:endParaRPr lang="lt-LT" altLang="lt-LT" sz="1000" b="0">
              <a:latin typeface="Arial" panose="020B0604020202020204" pitchFamily="34" charset="0"/>
            </a:endParaRPr>
          </a:p>
        </p:txBody>
      </p:sp>
      <p:sp>
        <p:nvSpPr>
          <p:cNvPr id="115718" name="Rectangle 2"/>
          <p:cNvSpPr>
            <a:spLocks noGrp="1" noChangeArrowheads="1"/>
          </p:cNvSpPr>
          <p:nvPr>
            <p:ph type="title"/>
          </p:nvPr>
        </p:nvSpPr>
        <p:spPr>
          <a:xfrm>
            <a:off x="468313" y="692150"/>
            <a:ext cx="8229600" cy="203200"/>
          </a:xfrm>
        </p:spPr>
        <p:txBody>
          <a:bodyPr/>
          <a:lstStyle/>
          <a:p>
            <a:pPr algn="ctr" eaLnBrk="1" hangingPunct="1"/>
            <a:r>
              <a:rPr lang="en-US" altLang="lt-LT" smtClean="0"/>
              <a:t>Korupci</a:t>
            </a:r>
            <a:r>
              <a:rPr lang="lt-LT" altLang="lt-LT" smtClean="0"/>
              <a:t>jos paplitimas Sveikatos apsaugos ministerijos institucijose </a:t>
            </a:r>
            <a:endParaRPr lang="lt-LT" altLang="lt-LT" i="1" smtClean="0"/>
          </a:p>
        </p:txBody>
      </p:sp>
      <p:sp>
        <p:nvSpPr>
          <p:cNvPr id="115719" name="Text Box 4"/>
          <p:cNvSpPr txBox="1">
            <a:spLocks noChangeArrowheads="1"/>
          </p:cNvSpPr>
          <p:nvPr/>
        </p:nvSpPr>
        <p:spPr bwMode="auto">
          <a:xfrm>
            <a:off x="971550" y="6021388"/>
            <a:ext cx="269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15714" name="Object 5"/>
          <p:cNvGraphicFramePr>
            <a:graphicFrameLocks noGrp="1" noChangeAspect="1"/>
          </p:cNvGraphicFramePr>
          <p:nvPr>
            <p:ph sz="half" idx="2"/>
          </p:nvPr>
        </p:nvGraphicFramePr>
        <p:xfrm>
          <a:off x="6516688" y="1052513"/>
          <a:ext cx="1903412" cy="4392612"/>
        </p:xfrm>
        <a:graphic>
          <a:graphicData uri="http://schemas.openxmlformats.org/presentationml/2006/ole">
            <mc:AlternateContent xmlns:mc="http://schemas.openxmlformats.org/markup-compatibility/2006">
              <mc:Choice xmlns:v="urn:schemas-microsoft-com:vml" Requires="v">
                <p:oleObj spid="_x0000_s115725" name="Chart" r:id="rId3" imgW="1628775" imgH="3733752" progId="MSGraph.Chart.8">
                  <p:embed followColorScheme="full"/>
                </p:oleObj>
              </mc:Choice>
              <mc:Fallback>
                <p:oleObj name="Chart" r:id="rId3" imgW="1628775" imgH="3733752"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052513"/>
                        <a:ext cx="1903412" cy="4392612"/>
                      </a:xfrm>
                      <a:prstGeom prst="rect">
                        <a:avLst/>
                      </a:prstGeom>
                    </p:spPr>
                  </p:pic>
                </p:oleObj>
              </mc:Fallback>
            </mc:AlternateContent>
          </a:graphicData>
        </a:graphic>
      </p:graphicFrame>
      <p:sp>
        <p:nvSpPr>
          <p:cNvPr id="115720" name="Text Box 6"/>
          <p:cNvSpPr txBox="1">
            <a:spLocks noChangeArrowheads="1"/>
          </p:cNvSpPr>
          <p:nvPr/>
        </p:nvSpPr>
        <p:spPr bwMode="auto">
          <a:xfrm>
            <a:off x="6588125"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15721" name="Text Box 7"/>
          <p:cNvSpPr txBox="1">
            <a:spLocks noChangeArrowheads="1"/>
          </p:cNvSpPr>
          <p:nvPr/>
        </p:nvSpPr>
        <p:spPr bwMode="auto">
          <a:xfrm>
            <a:off x="611188" y="5589588"/>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15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15715" name="Object 3"/>
          <p:cNvGraphicFramePr>
            <a:graphicFrameLocks noGrp="1" noChangeAspect="1"/>
          </p:cNvGraphicFramePr>
          <p:nvPr/>
        </p:nvGraphicFramePr>
        <p:xfrm>
          <a:off x="323850" y="981075"/>
          <a:ext cx="6100763" cy="4706938"/>
        </p:xfrm>
        <a:graphic>
          <a:graphicData uri="http://schemas.openxmlformats.org/presentationml/2006/ole">
            <mc:AlternateContent xmlns:mc="http://schemas.openxmlformats.org/markup-compatibility/2006">
              <mc:Choice xmlns:v="urn:schemas-microsoft-com:vml" Requires="v">
                <p:oleObj spid="_x0000_s115726"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981075"/>
                        <a:ext cx="6100763"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674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23C180D-62FD-4FDF-AE89-BA52B0653141}" type="slidenum">
              <a:rPr lang="lt-LT" altLang="lt-LT" sz="1000" b="0">
                <a:latin typeface="Arial" panose="020B0604020202020204" pitchFamily="34" charset="0"/>
              </a:rPr>
              <a:pPr eaLnBrk="1" hangingPunct="1"/>
              <a:t>179</a:t>
            </a:fld>
            <a:endParaRPr lang="lt-LT" altLang="lt-LT" sz="1000" b="0">
              <a:latin typeface="Arial" panose="020B0604020202020204" pitchFamily="34" charset="0"/>
            </a:endParaRPr>
          </a:p>
        </p:txBody>
      </p:sp>
      <p:sp>
        <p:nvSpPr>
          <p:cNvPr id="116742" name="Rectangle 2"/>
          <p:cNvSpPr>
            <a:spLocks noGrp="1" noChangeArrowheads="1"/>
          </p:cNvSpPr>
          <p:nvPr>
            <p:ph type="title"/>
          </p:nvPr>
        </p:nvSpPr>
        <p:spPr>
          <a:xfrm>
            <a:off x="611188" y="765175"/>
            <a:ext cx="8229600" cy="360363"/>
          </a:xfrm>
        </p:spPr>
        <p:txBody>
          <a:bodyPr/>
          <a:lstStyle/>
          <a:p>
            <a:pPr algn="ctr" eaLnBrk="1" hangingPunct="1"/>
            <a:r>
              <a:rPr lang="en-US" altLang="lt-LT" smtClean="0"/>
              <a:t>Korupci</a:t>
            </a:r>
            <a:r>
              <a:rPr lang="lt-LT" altLang="lt-LT" smtClean="0"/>
              <a:t>jos paplitimas Sveikatos apsaugos ministerijos institucijose </a:t>
            </a:r>
            <a:r>
              <a:rPr lang="lt-LT" altLang="lt-LT" i="1" smtClean="0"/>
              <a:t>(tęsinys) </a:t>
            </a:r>
          </a:p>
        </p:txBody>
      </p:sp>
      <p:sp>
        <p:nvSpPr>
          <p:cNvPr id="116743" name="Text Box 4"/>
          <p:cNvSpPr txBox="1">
            <a:spLocks noChangeArrowheads="1"/>
          </p:cNvSpPr>
          <p:nvPr/>
        </p:nvSpPr>
        <p:spPr bwMode="auto">
          <a:xfrm>
            <a:off x="971550" y="59499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16738" name="Object 5"/>
          <p:cNvGraphicFramePr>
            <a:graphicFrameLocks noGrp="1" noChangeAspect="1"/>
          </p:cNvGraphicFramePr>
          <p:nvPr>
            <p:ph sz="half" idx="2"/>
          </p:nvPr>
        </p:nvGraphicFramePr>
        <p:xfrm>
          <a:off x="6516688" y="1125538"/>
          <a:ext cx="1903412" cy="4319587"/>
        </p:xfrm>
        <a:graphic>
          <a:graphicData uri="http://schemas.openxmlformats.org/presentationml/2006/ole">
            <mc:AlternateContent xmlns:mc="http://schemas.openxmlformats.org/markup-compatibility/2006">
              <mc:Choice xmlns:v="urn:schemas-microsoft-com:vml" Requires="v">
                <p:oleObj spid="_x0000_s116749" name="Chart" r:id="rId3" imgW="1628775" imgH="3733752" progId="MSGraph.Chart.8">
                  <p:embed followColorScheme="full"/>
                </p:oleObj>
              </mc:Choice>
              <mc:Fallback>
                <p:oleObj name="Chart" r:id="rId3" imgW="1628775" imgH="3733752"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125538"/>
                        <a:ext cx="1903412" cy="4319587"/>
                      </a:xfrm>
                      <a:prstGeom prst="rect">
                        <a:avLst/>
                      </a:prstGeom>
                    </p:spPr>
                  </p:pic>
                </p:oleObj>
              </mc:Fallback>
            </mc:AlternateContent>
          </a:graphicData>
        </a:graphic>
      </p:graphicFrame>
      <p:sp>
        <p:nvSpPr>
          <p:cNvPr id="116744" name="Text Box 6"/>
          <p:cNvSpPr txBox="1">
            <a:spLocks noChangeArrowheads="1"/>
          </p:cNvSpPr>
          <p:nvPr/>
        </p:nvSpPr>
        <p:spPr bwMode="auto">
          <a:xfrm>
            <a:off x="6588125"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16745" name="Text Box 7"/>
          <p:cNvSpPr txBox="1">
            <a:spLocks noChangeArrowheads="1"/>
          </p:cNvSpPr>
          <p:nvPr/>
        </p:nvSpPr>
        <p:spPr bwMode="auto">
          <a:xfrm>
            <a:off x="611188" y="55165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16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16739" name="Object 3"/>
          <p:cNvGraphicFramePr>
            <a:graphicFrameLocks noGrp="1" noChangeAspect="1"/>
          </p:cNvGraphicFramePr>
          <p:nvPr/>
        </p:nvGraphicFramePr>
        <p:xfrm>
          <a:off x="395288" y="1052513"/>
          <a:ext cx="6100762" cy="4629150"/>
        </p:xfrm>
        <a:graphic>
          <a:graphicData uri="http://schemas.openxmlformats.org/presentationml/2006/ole">
            <mc:AlternateContent xmlns:mc="http://schemas.openxmlformats.org/markup-compatibility/2006">
              <mc:Choice xmlns:v="urn:schemas-microsoft-com:vml" Requires="v">
                <p:oleObj spid="_x0000_s116750"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052513"/>
                        <a:ext cx="6100762" cy="462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355A623-1E98-4308-80DD-5EF4CFF24CDB}" type="slidenum">
              <a:rPr lang="lt-LT" altLang="lt-LT" sz="1000" b="0">
                <a:latin typeface="Arial" panose="020B0604020202020204" pitchFamily="34" charset="0"/>
              </a:rPr>
              <a:pPr eaLnBrk="1" hangingPunct="1"/>
              <a:t>18</a:t>
            </a:fld>
            <a:endParaRPr lang="lt-LT" altLang="lt-LT" sz="1000" b="0">
              <a:latin typeface="Arial" panose="020B0604020202020204" pitchFamily="34" charset="0"/>
            </a:endParaRPr>
          </a:p>
        </p:txBody>
      </p:sp>
      <p:sp>
        <p:nvSpPr>
          <p:cNvPr id="8197" name="Rectangle 2"/>
          <p:cNvSpPr>
            <a:spLocks noGrp="1" noChangeArrowheads="1"/>
          </p:cNvSpPr>
          <p:nvPr>
            <p:ph type="title"/>
          </p:nvPr>
        </p:nvSpPr>
        <p:spPr>
          <a:xfrm>
            <a:off x="395288" y="0"/>
            <a:ext cx="8229600" cy="1143000"/>
          </a:xfrm>
        </p:spPr>
        <p:txBody>
          <a:bodyPr/>
          <a:lstStyle/>
          <a:p>
            <a:r>
              <a:rPr lang="en-US" altLang="lt-LT" smtClean="0"/>
              <a:t>Aktualiausios </a:t>
            </a:r>
            <a:r>
              <a:rPr lang="lt-LT" altLang="lt-LT" smtClean="0"/>
              <a:t>verslo vystymosi</a:t>
            </a:r>
            <a:r>
              <a:rPr lang="en-US" altLang="lt-LT" smtClean="0"/>
              <a:t> problemos</a:t>
            </a:r>
            <a:endParaRPr lang="lt-LT" altLang="lt-LT" smtClean="0"/>
          </a:p>
        </p:txBody>
      </p:sp>
      <p:graphicFrame>
        <p:nvGraphicFramePr>
          <p:cNvPr id="8194" name="Object 2"/>
          <p:cNvGraphicFramePr>
            <a:graphicFrameLocks noGrp="1" noChangeAspect="1"/>
          </p:cNvGraphicFramePr>
          <p:nvPr>
            <p:ph idx="1"/>
          </p:nvPr>
        </p:nvGraphicFramePr>
        <p:xfrm>
          <a:off x="330200" y="622300"/>
          <a:ext cx="8547100" cy="4583113"/>
        </p:xfrm>
        <a:graphic>
          <a:graphicData uri="http://schemas.openxmlformats.org/presentationml/2006/ole">
            <mc:AlternateContent xmlns:mc="http://schemas.openxmlformats.org/markup-compatibility/2006">
              <mc:Choice xmlns:v="urn:schemas-microsoft-com:vml" Requires="v">
                <p:oleObj spid="_x0000_s8203" name="Chart" r:id="rId3" imgW="8543782" imgH="4581573" progId="Excel.Chart.8">
                  <p:embed/>
                </p:oleObj>
              </mc:Choice>
              <mc:Fallback>
                <p:oleObj name="Chart" r:id="rId3" imgW="8543782" imgH="4581573"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622300"/>
                        <a:ext cx="8547100" cy="4583113"/>
                      </a:xfrm>
                      <a:prstGeom prst="rect">
                        <a:avLst/>
                      </a:prstGeom>
                    </p:spPr>
                  </p:pic>
                </p:oleObj>
              </mc:Fallback>
            </mc:AlternateContent>
          </a:graphicData>
        </a:graphic>
      </p:graphicFrame>
      <p:sp>
        <p:nvSpPr>
          <p:cNvPr id="8198" name="TextBox 8"/>
          <p:cNvSpPr txBox="1">
            <a:spLocks noChangeArrowheads="1"/>
          </p:cNvSpPr>
          <p:nvPr/>
        </p:nvSpPr>
        <p:spPr bwMode="auto">
          <a:xfrm>
            <a:off x="755650" y="50847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a:latin typeface="Arial" panose="020B0604020202020204" pitchFamily="34" charset="0"/>
                <a:cs typeface="Arial" panose="020B0604020202020204" pitchFamily="34" charset="0"/>
              </a:rPr>
              <a:t>Atsakymai: “Labai problematiška”</a:t>
            </a:r>
          </a:p>
        </p:txBody>
      </p:sp>
      <p:sp>
        <p:nvSpPr>
          <p:cNvPr id="8199" name="Text Box 5"/>
          <p:cNvSpPr txBox="1">
            <a:spLocks noChangeArrowheads="1"/>
          </p:cNvSpPr>
          <p:nvPr/>
        </p:nvSpPr>
        <p:spPr bwMode="auto">
          <a:xfrm>
            <a:off x="900113" y="5949950"/>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a:t>
            </a:r>
            <a:r>
              <a:rPr lang="en-US" altLang="lt-LT" sz="1800" i="1">
                <a:latin typeface="Times New Roman" panose="02020603050405020304" pitchFamily="18" charset="0"/>
              </a:rPr>
              <a:t> 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sp>
        <p:nvSpPr>
          <p:cNvPr id="8200" name="Text Box 7"/>
          <p:cNvSpPr txBox="1">
            <a:spLocks noChangeArrowheads="1"/>
          </p:cNvSpPr>
          <p:nvPr/>
        </p:nvSpPr>
        <p:spPr bwMode="auto">
          <a:xfrm>
            <a:off x="250825" y="5373688"/>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Q2. Verslo vystymas šiandienos Lietuvoje susiduria su eile problemų. Aš Jums perskaitysiu keletą probleminių dalykų, o Jūs pasakykite, kiek problematiška yra kiekvieną iš šių sričių Jūsų verslui šiuo metu Lietuvoje?</a:t>
            </a:r>
          </a:p>
        </p:txBody>
      </p:sp>
      <p:sp>
        <p:nvSpPr>
          <p:cNvPr id="8201"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776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8F4DB13-819C-495E-8D9D-A9AA944FC539}" type="slidenum">
              <a:rPr lang="lt-LT" altLang="lt-LT" sz="1000" b="0">
                <a:latin typeface="Arial" panose="020B0604020202020204" pitchFamily="34" charset="0"/>
              </a:rPr>
              <a:pPr eaLnBrk="1" hangingPunct="1"/>
              <a:t>180</a:t>
            </a:fld>
            <a:endParaRPr lang="lt-LT" altLang="lt-LT" sz="1000" b="0">
              <a:latin typeface="Arial" panose="020B0604020202020204" pitchFamily="34" charset="0"/>
            </a:endParaRPr>
          </a:p>
        </p:txBody>
      </p:sp>
      <p:sp>
        <p:nvSpPr>
          <p:cNvPr id="117766"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Švietimo ir mokslo ministerijos institucijose </a:t>
            </a:r>
            <a:endParaRPr lang="lt-LT" altLang="lt-LT" i="1" smtClean="0"/>
          </a:p>
        </p:txBody>
      </p:sp>
      <p:sp>
        <p:nvSpPr>
          <p:cNvPr id="117767" name="Text Box 4"/>
          <p:cNvSpPr txBox="1">
            <a:spLocks noChangeArrowheads="1"/>
          </p:cNvSpPr>
          <p:nvPr/>
        </p:nvSpPr>
        <p:spPr bwMode="auto">
          <a:xfrm>
            <a:off x="971550" y="6021388"/>
            <a:ext cx="278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17762" name="Object 5"/>
          <p:cNvGraphicFramePr>
            <a:graphicFrameLocks noGrp="1" noChangeAspect="1"/>
          </p:cNvGraphicFramePr>
          <p:nvPr>
            <p:ph sz="half" idx="2"/>
          </p:nvPr>
        </p:nvGraphicFramePr>
        <p:xfrm>
          <a:off x="6588125" y="1125538"/>
          <a:ext cx="1903413" cy="4279900"/>
        </p:xfrm>
        <a:graphic>
          <a:graphicData uri="http://schemas.openxmlformats.org/presentationml/2006/ole">
            <mc:AlternateContent xmlns:mc="http://schemas.openxmlformats.org/markup-compatibility/2006">
              <mc:Choice xmlns:v="urn:schemas-microsoft-com:vml" Requires="v">
                <p:oleObj spid="_x0000_s117773" name="Chart" r:id="rId3" imgW="1628775" imgH="3733752" progId="MSGraph.Chart.8">
                  <p:embed followColorScheme="full"/>
                </p:oleObj>
              </mc:Choice>
              <mc:Fallback>
                <p:oleObj name="Chart" r:id="rId3" imgW="1628775" imgH="3733752"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125538"/>
                        <a:ext cx="1903413" cy="4279900"/>
                      </a:xfrm>
                      <a:prstGeom prst="rect">
                        <a:avLst/>
                      </a:prstGeom>
                    </p:spPr>
                  </p:pic>
                </p:oleObj>
              </mc:Fallback>
            </mc:AlternateContent>
          </a:graphicData>
        </a:graphic>
      </p:graphicFrame>
      <p:sp>
        <p:nvSpPr>
          <p:cNvPr id="117768" name="Text Box 6"/>
          <p:cNvSpPr txBox="1">
            <a:spLocks noChangeArrowheads="1"/>
          </p:cNvSpPr>
          <p:nvPr/>
        </p:nvSpPr>
        <p:spPr bwMode="auto">
          <a:xfrm>
            <a:off x="6588125"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17769" name="Text Box 7"/>
          <p:cNvSpPr txBox="1">
            <a:spLocks noChangeArrowheads="1"/>
          </p:cNvSpPr>
          <p:nvPr/>
        </p:nvSpPr>
        <p:spPr bwMode="auto">
          <a:xfrm>
            <a:off x="611188" y="5589588"/>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17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17763" name="Object 3"/>
          <p:cNvGraphicFramePr>
            <a:graphicFrameLocks noGrp="1" noChangeAspect="1"/>
          </p:cNvGraphicFramePr>
          <p:nvPr/>
        </p:nvGraphicFramePr>
        <p:xfrm>
          <a:off x="395288" y="1052513"/>
          <a:ext cx="6100762" cy="4635500"/>
        </p:xfrm>
        <a:graphic>
          <a:graphicData uri="http://schemas.openxmlformats.org/presentationml/2006/ole">
            <mc:AlternateContent xmlns:mc="http://schemas.openxmlformats.org/markup-compatibility/2006">
              <mc:Choice xmlns:v="urn:schemas-microsoft-com:vml" Requires="v">
                <p:oleObj spid="_x0000_s117774"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052513"/>
                        <a:ext cx="6100762"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878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FB822AE-47D7-4175-95B1-DDF9D88B94F1}" type="slidenum">
              <a:rPr lang="lt-LT" altLang="lt-LT" sz="1000" b="0">
                <a:latin typeface="Arial" panose="020B0604020202020204" pitchFamily="34" charset="0"/>
              </a:rPr>
              <a:pPr eaLnBrk="1" hangingPunct="1"/>
              <a:t>181</a:t>
            </a:fld>
            <a:endParaRPr lang="lt-LT" altLang="lt-LT" sz="1000" b="0">
              <a:latin typeface="Arial" panose="020B0604020202020204" pitchFamily="34" charset="0"/>
            </a:endParaRPr>
          </a:p>
        </p:txBody>
      </p:sp>
      <p:sp>
        <p:nvSpPr>
          <p:cNvPr id="118790"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Švietimo ir mokslo ministerijos institucijose </a:t>
            </a:r>
            <a:r>
              <a:rPr lang="lt-LT" altLang="lt-LT" i="1" smtClean="0"/>
              <a:t>(tęsinys)</a:t>
            </a:r>
          </a:p>
        </p:txBody>
      </p:sp>
      <p:graphicFrame>
        <p:nvGraphicFramePr>
          <p:cNvPr id="118786" name="Object 3"/>
          <p:cNvGraphicFramePr>
            <a:graphicFrameLocks noGrp="1" noChangeAspect="1"/>
          </p:cNvGraphicFramePr>
          <p:nvPr>
            <p:ph sz="half" idx="1"/>
          </p:nvPr>
        </p:nvGraphicFramePr>
        <p:xfrm>
          <a:off x="323850" y="1196975"/>
          <a:ext cx="6105525" cy="4392613"/>
        </p:xfrm>
        <a:graphic>
          <a:graphicData uri="http://schemas.openxmlformats.org/presentationml/2006/ole">
            <mc:AlternateContent xmlns:mc="http://schemas.openxmlformats.org/markup-compatibility/2006">
              <mc:Choice xmlns:v="urn:schemas-microsoft-com:vml" Requires="v">
                <p:oleObj spid="_x0000_s118797" name="Chart" r:id="rId3" imgW="6105334" imgH="4638580" progId="Excel.Chart.8">
                  <p:embed/>
                </p:oleObj>
              </mc:Choice>
              <mc:Fallback>
                <p:oleObj name="Chart" r:id="rId3" imgW="6105334" imgH="463858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96975"/>
                        <a:ext cx="6105525" cy="4392613"/>
                      </a:xfrm>
                      <a:prstGeom prst="rect">
                        <a:avLst/>
                      </a:prstGeom>
                    </p:spPr>
                  </p:pic>
                </p:oleObj>
              </mc:Fallback>
            </mc:AlternateContent>
          </a:graphicData>
        </a:graphic>
      </p:graphicFrame>
      <p:sp>
        <p:nvSpPr>
          <p:cNvPr id="118791" name="Text Box 4"/>
          <p:cNvSpPr txBox="1">
            <a:spLocks noChangeArrowheads="1"/>
          </p:cNvSpPr>
          <p:nvPr/>
        </p:nvSpPr>
        <p:spPr bwMode="auto">
          <a:xfrm>
            <a:off x="971550" y="59499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18787" name="Object 5"/>
          <p:cNvGraphicFramePr>
            <a:graphicFrameLocks noGrp="1" noChangeAspect="1"/>
          </p:cNvGraphicFramePr>
          <p:nvPr>
            <p:ph sz="half" idx="2"/>
          </p:nvPr>
        </p:nvGraphicFramePr>
        <p:xfrm>
          <a:off x="6608763" y="1270000"/>
          <a:ext cx="1730375" cy="4103688"/>
        </p:xfrm>
        <a:graphic>
          <a:graphicData uri="http://schemas.openxmlformats.org/presentationml/2006/ole">
            <mc:AlternateContent xmlns:mc="http://schemas.openxmlformats.org/markup-compatibility/2006">
              <mc:Choice xmlns:v="urn:schemas-microsoft-com:vml" Requires="v">
                <p:oleObj spid="_x0000_s118798" name="Chart" r:id="rId5" imgW="1828943" imgH="4200525" progId="Excel.Chart.8">
                  <p:embed/>
                </p:oleObj>
              </mc:Choice>
              <mc:Fallback>
                <p:oleObj name="Chart" r:id="rId5" imgW="1828943" imgH="420052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763" y="1270000"/>
                        <a:ext cx="1730375" cy="4103688"/>
                      </a:xfrm>
                      <a:prstGeom prst="rect">
                        <a:avLst/>
                      </a:prstGeom>
                    </p:spPr>
                  </p:pic>
                </p:oleObj>
              </mc:Fallback>
            </mc:AlternateContent>
          </a:graphicData>
        </a:graphic>
      </p:graphicFrame>
      <p:sp>
        <p:nvSpPr>
          <p:cNvPr id="118792" name="Text Box 6"/>
          <p:cNvSpPr txBox="1">
            <a:spLocks noChangeArrowheads="1"/>
          </p:cNvSpPr>
          <p:nvPr/>
        </p:nvSpPr>
        <p:spPr bwMode="auto">
          <a:xfrm>
            <a:off x="6588125" y="90805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18793" name="Text Box 7"/>
          <p:cNvSpPr txBox="1">
            <a:spLocks noChangeArrowheads="1"/>
          </p:cNvSpPr>
          <p:nvPr/>
        </p:nvSpPr>
        <p:spPr bwMode="auto">
          <a:xfrm>
            <a:off x="468313" y="5516563"/>
            <a:ext cx="8388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18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981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5057C45-28C6-4F01-9725-DEF964215700}" type="slidenum">
              <a:rPr lang="lt-LT" altLang="lt-LT" sz="1000" b="0">
                <a:latin typeface="Arial" panose="020B0604020202020204" pitchFamily="34" charset="0"/>
              </a:rPr>
              <a:pPr eaLnBrk="1" hangingPunct="1"/>
              <a:t>182</a:t>
            </a:fld>
            <a:endParaRPr lang="lt-LT" altLang="lt-LT" sz="1000" b="0">
              <a:latin typeface="Arial" panose="020B0604020202020204" pitchFamily="34" charset="0"/>
            </a:endParaRPr>
          </a:p>
        </p:txBody>
      </p:sp>
      <p:sp>
        <p:nvSpPr>
          <p:cNvPr id="119814" name="Rectangle 2"/>
          <p:cNvSpPr>
            <a:spLocks noGrp="1" noChangeArrowheads="1"/>
          </p:cNvSpPr>
          <p:nvPr>
            <p:ph type="title"/>
          </p:nvPr>
        </p:nvSpPr>
        <p:spPr>
          <a:xfrm>
            <a:off x="468313" y="836613"/>
            <a:ext cx="8229600" cy="58737"/>
          </a:xfrm>
        </p:spPr>
        <p:txBody>
          <a:bodyPr/>
          <a:lstStyle/>
          <a:p>
            <a:pPr algn="ctr" eaLnBrk="1" hangingPunct="1"/>
            <a:r>
              <a:rPr lang="en-US" altLang="lt-LT" smtClean="0"/>
              <a:t>Korupci</a:t>
            </a:r>
            <a:r>
              <a:rPr lang="lt-LT" altLang="lt-LT" smtClean="0"/>
              <a:t>jos paplitimas Vidaus reikalų ministerijos institucijose </a:t>
            </a:r>
            <a:endParaRPr lang="lt-LT" altLang="lt-LT" i="1" smtClean="0"/>
          </a:p>
        </p:txBody>
      </p:sp>
      <p:graphicFrame>
        <p:nvGraphicFramePr>
          <p:cNvPr id="119810" name="Object 3"/>
          <p:cNvGraphicFramePr>
            <a:graphicFrameLocks noGrp="1" noChangeAspect="1"/>
          </p:cNvGraphicFramePr>
          <p:nvPr>
            <p:ph sz="half" idx="1"/>
          </p:nvPr>
        </p:nvGraphicFramePr>
        <p:xfrm>
          <a:off x="0" y="1125538"/>
          <a:ext cx="6030913" cy="4575175"/>
        </p:xfrm>
        <a:graphic>
          <a:graphicData uri="http://schemas.openxmlformats.org/presentationml/2006/ole">
            <mc:AlternateContent xmlns:mc="http://schemas.openxmlformats.org/markup-compatibility/2006">
              <mc:Choice xmlns:v="urn:schemas-microsoft-com:vml" Requires="v">
                <p:oleObj spid="_x0000_s119821" name="Chart" r:id="rId3" imgW="6581966" imgH="4762452" progId="MSGraph.Chart.8">
                  <p:embed followColorScheme="full"/>
                </p:oleObj>
              </mc:Choice>
              <mc:Fallback>
                <p:oleObj name="Chart" r:id="rId3" imgW="6581966" imgH="4762452"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5538"/>
                        <a:ext cx="6030913" cy="4575175"/>
                      </a:xfrm>
                      <a:prstGeom prst="rect">
                        <a:avLst/>
                      </a:prstGeom>
                    </p:spPr>
                  </p:pic>
                </p:oleObj>
              </mc:Fallback>
            </mc:AlternateContent>
          </a:graphicData>
        </a:graphic>
      </p:graphicFrame>
      <p:sp>
        <p:nvSpPr>
          <p:cNvPr id="119815" name="Text Box 4"/>
          <p:cNvSpPr txBox="1">
            <a:spLocks noChangeArrowheads="1"/>
          </p:cNvSpPr>
          <p:nvPr/>
        </p:nvSpPr>
        <p:spPr bwMode="auto">
          <a:xfrm>
            <a:off x="971550" y="6021388"/>
            <a:ext cx="269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19811" name="Object 5"/>
          <p:cNvGraphicFramePr>
            <a:graphicFrameLocks noGrp="1" noChangeAspect="1"/>
          </p:cNvGraphicFramePr>
          <p:nvPr>
            <p:ph sz="half" idx="2"/>
          </p:nvPr>
        </p:nvGraphicFramePr>
        <p:xfrm>
          <a:off x="6588125" y="1125538"/>
          <a:ext cx="1903413" cy="4279900"/>
        </p:xfrm>
        <a:graphic>
          <a:graphicData uri="http://schemas.openxmlformats.org/presentationml/2006/ole">
            <mc:AlternateContent xmlns:mc="http://schemas.openxmlformats.org/markup-compatibility/2006">
              <mc:Choice xmlns:v="urn:schemas-microsoft-com:vml" Requires="v">
                <p:oleObj spid="_x0000_s119822" name="Chart" r:id="rId5" imgW="1628775" imgH="3733752" progId="MSGraph.Chart.8">
                  <p:embed followColorScheme="full"/>
                </p:oleObj>
              </mc:Choice>
              <mc:Fallback>
                <p:oleObj name="Chart" r:id="rId5" imgW="1628775" imgH="3733752" progId="MSGraph.Chart.8">
                  <p:embed followColorScheme="full"/>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1125538"/>
                        <a:ext cx="1903413" cy="4279900"/>
                      </a:xfrm>
                      <a:prstGeom prst="rect">
                        <a:avLst/>
                      </a:prstGeom>
                    </p:spPr>
                  </p:pic>
                </p:oleObj>
              </mc:Fallback>
            </mc:AlternateContent>
          </a:graphicData>
        </a:graphic>
      </p:graphicFrame>
      <p:sp>
        <p:nvSpPr>
          <p:cNvPr id="119816" name="Text Box 6"/>
          <p:cNvSpPr txBox="1">
            <a:spLocks noChangeArrowheads="1"/>
          </p:cNvSpPr>
          <p:nvPr/>
        </p:nvSpPr>
        <p:spPr bwMode="auto">
          <a:xfrm>
            <a:off x="6659563" y="90805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19817" name="Text Box 7"/>
          <p:cNvSpPr txBox="1">
            <a:spLocks noChangeArrowheads="1"/>
          </p:cNvSpPr>
          <p:nvPr/>
        </p:nvSpPr>
        <p:spPr bwMode="auto">
          <a:xfrm>
            <a:off x="611188" y="5589588"/>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198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2083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375FE32-A042-4E07-8FB6-DA4A4139A9A1}" type="slidenum">
              <a:rPr lang="lt-LT" altLang="lt-LT" sz="1000" b="0">
                <a:latin typeface="Arial" panose="020B0604020202020204" pitchFamily="34" charset="0"/>
              </a:rPr>
              <a:pPr eaLnBrk="1" hangingPunct="1"/>
              <a:t>183</a:t>
            </a:fld>
            <a:endParaRPr lang="lt-LT" altLang="lt-LT" sz="1000" b="0">
              <a:latin typeface="Arial" panose="020B0604020202020204" pitchFamily="34" charset="0"/>
            </a:endParaRPr>
          </a:p>
        </p:txBody>
      </p:sp>
      <p:sp>
        <p:nvSpPr>
          <p:cNvPr id="120838" name="Rectangle 2"/>
          <p:cNvSpPr>
            <a:spLocks noGrp="1" noChangeArrowheads="1"/>
          </p:cNvSpPr>
          <p:nvPr>
            <p:ph type="title"/>
          </p:nvPr>
        </p:nvSpPr>
        <p:spPr>
          <a:xfrm>
            <a:off x="468313" y="836613"/>
            <a:ext cx="8229600" cy="58737"/>
          </a:xfrm>
        </p:spPr>
        <p:txBody>
          <a:bodyPr/>
          <a:lstStyle/>
          <a:p>
            <a:pPr algn="ctr" eaLnBrk="1" hangingPunct="1"/>
            <a:r>
              <a:rPr lang="en-US" altLang="lt-LT" smtClean="0"/>
              <a:t>Korupci</a:t>
            </a:r>
            <a:r>
              <a:rPr lang="lt-LT" altLang="lt-LT" smtClean="0"/>
              <a:t>jos paplitimas Vidaus reikalų ministerijos institucijose </a:t>
            </a:r>
            <a:r>
              <a:rPr lang="lt-LT" altLang="lt-LT" i="1" smtClean="0"/>
              <a:t>(tęsinys)</a:t>
            </a:r>
          </a:p>
        </p:txBody>
      </p:sp>
      <p:sp>
        <p:nvSpPr>
          <p:cNvPr id="120839" name="Text Box 4"/>
          <p:cNvSpPr txBox="1">
            <a:spLocks noChangeArrowheads="1"/>
          </p:cNvSpPr>
          <p:nvPr/>
        </p:nvSpPr>
        <p:spPr bwMode="auto">
          <a:xfrm>
            <a:off x="971550" y="6021388"/>
            <a:ext cx="269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20834" name="Object 5"/>
          <p:cNvGraphicFramePr>
            <a:graphicFrameLocks noGrp="1" noChangeAspect="1"/>
          </p:cNvGraphicFramePr>
          <p:nvPr>
            <p:ph sz="half" idx="2"/>
          </p:nvPr>
        </p:nvGraphicFramePr>
        <p:xfrm>
          <a:off x="6588125" y="1125538"/>
          <a:ext cx="1903413" cy="4279900"/>
        </p:xfrm>
        <a:graphic>
          <a:graphicData uri="http://schemas.openxmlformats.org/presentationml/2006/ole">
            <mc:AlternateContent xmlns:mc="http://schemas.openxmlformats.org/markup-compatibility/2006">
              <mc:Choice xmlns:v="urn:schemas-microsoft-com:vml" Requires="v">
                <p:oleObj spid="_x0000_s120845" name="Chart" r:id="rId3" imgW="1628775" imgH="3733752" progId="MSGraph.Chart.8">
                  <p:embed followColorScheme="full"/>
                </p:oleObj>
              </mc:Choice>
              <mc:Fallback>
                <p:oleObj name="Chart" r:id="rId3" imgW="1628775" imgH="3733752"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125538"/>
                        <a:ext cx="1903413" cy="4279900"/>
                      </a:xfrm>
                      <a:prstGeom prst="rect">
                        <a:avLst/>
                      </a:prstGeom>
                    </p:spPr>
                  </p:pic>
                </p:oleObj>
              </mc:Fallback>
            </mc:AlternateContent>
          </a:graphicData>
        </a:graphic>
      </p:graphicFrame>
      <p:sp>
        <p:nvSpPr>
          <p:cNvPr id="120840" name="Text Box 6"/>
          <p:cNvSpPr txBox="1">
            <a:spLocks noChangeArrowheads="1"/>
          </p:cNvSpPr>
          <p:nvPr/>
        </p:nvSpPr>
        <p:spPr bwMode="auto">
          <a:xfrm>
            <a:off x="6659563" y="90805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20841" name="Text Box 7"/>
          <p:cNvSpPr txBox="1">
            <a:spLocks noChangeArrowheads="1"/>
          </p:cNvSpPr>
          <p:nvPr/>
        </p:nvSpPr>
        <p:spPr bwMode="auto">
          <a:xfrm>
            <a:off x="611188" y="55165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20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20835" name="Object 3"/>
          <p:cNvGraphicFramePr>
            <a:graphicFrameLocks noGrp="1" noChangeAspect="1"/>
          </p:cNvGraphicFramePr>
          <p:nvPr/>
        </p:nvGraphicFramePr>
        <p:xfrm>
          <a:off x="179388" y="981075"/>
          <a:ext cx="6100762" cy="4635500"/>
        </p:xfrm>
        <a:graphic>
          <a:graphicData uri="http://schemas.openxmlformats.org/presentationml/2006/ole">
            <mc:AlternateContent xmlns:mc="http://schemas.openxmlformats.org/markup-compatibility/2006">
              <mc:Choice xmlns:v="urn:schemas-microsoft-com:vml" Requires="v">
                <p:oleObj spid="_x0000_s120846"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981075"/>
                        <a:ext cx="6100762"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2186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07ADADE-8117-4B35-9DAE-EBB68C820E88}" type="slidenum">
              <a:rPr lang="lt-LT" altLang="lt-LT" sz="1000" b="0">
                <a:latin typeface="Arial" panose="020B0604020202020204" pitchFamily="34" charset="0"/>
              </a:rPr>
              <a:pPr eaLnBrk="1" hangingPunct="1"/>
              <a:t>184</a:t>
            </a:fld>
            <a:endParaRPr lang="lt-LT" altLang="lt-LT" sz="1000" b="0">
              <a:latin typeface="Arial" panose="020B0604020202020204" pitchFamily="34" charset="0"/>
            </a:endParaRPr>
          </a:p>
        </p:txBody>
      </p:sp>
      <p:sp>
        <p:nvSpPr>
          <p:cNvPr id="121862" name="Rectangle 2"/>
          <p:cNvSpPr>
            <a:spLocks noGrp="1" noChangeArrowheads="1"/>
          </p:cNvSpPr>
          <p:nvPr>
            <p:ph type="title"/>
          </p:nvPr>
        </p:nvSpPr>
        <p:spPr>
          <a:xfrm>
            <a:off x="468313" y="404813"/>
            <a:ext cx="8229600" cy="792162"/>
          </a:xfrm>
        </p:spPr>
        <p:txBody>
          <a:bodyPr/>
          <a:lstStyle/>
          <a:p>
            <a:pPr algn="ctr" eaLnBrk="1" hangingPunct="1"/>
            <a:r>
              <a:rPr lang="en-US" altLang="lt-LT" smtClean="0"/>
              <a:t>Korupci</a:t>
            </a:r>
            <a:r>
              <a:rPr lang="lt-LT" altLang="lt-LT" smtClean="0"/>
              <a:t>jos paplitimas Ūkio ministerijos institucijose</a:t>
            </a:r>
            <a:endParaRPr lang="lt-LT" altLang="lt-LT" i="1" smtClean="0"/>
          </a:p>
        </p:txBody>
      </p:sp>
      <p:graphicFrame>
        <p:nvGraphicFramePr>
          <p:cNvPr id="121858" name="Object 5"/>
          <p:cNvGraphicFramePr>
            <a:graphicFrameLocks noGrp="1" noChangeAspect="1"/>
          </p:cNvGraphicFramePr>
          <p:nvPr>
            <p:ph sz="half" idx="2"/>
          </p:nvPr>
        </p:nvGraphicFramePr>
        <p:xfrm>
          <a:off x="6588125" y="1412875"/>
          <a:ext cx="1841500" cy="3375025"/>
        </p:xfrm>
        <a:graphic>
          <a:graphicData uri="http://schemas.openxmlformats.org/presentationml/2006/ole">
            <mc:AlternateContent xmlns:mc="http://schemas.openxmlformats.org/markup-compatibility/2006">
              <mc:Choice xmlns:v="urn:schemas-microsoft-com:vml" Requires="v">
                <p:oleObj spid="_x0000_s121869" name="Chart" r:id="rId3" imgW="1628775" imgH="2857643" progId="MSGraph.Chart.8">
                  <p:embed followColorScheme="full"/>
                </p:oleObj>
              </mc:Choice>
              <mc:Fallback>
                <p:oleObj name="Chart" r:id="rId3" imgW="1628775" imgH="2857643"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412875"/>
                        <a:ext cx="1841500" cy="3375025"/>
                      </a:xfrm>
                      <a:prstGeom prst="rect">
                        <a:avLst/>
                      </a:prstGeom>
                    </p:spPr>
                  </p:pic>
                </p:oleObj>
              </mc:Fallback>
            </mc:AlternateContent>
          </a:graphicData>
        </a:graphic>
      </p:graphicFrame>
      <p:sp>
        <p:nvSpPr>
          <p:cNvPr id="121863" name="Text Box 7"/>
          <p:cNvSpPr txBox="1">
            <a:spLocks noChangeArrowheads="1"/>
          </p:cNvSpPr>
          <p:nvPr/>
        </p:nvSpPr>
        <p:spPr bwMode="auto">
          <a:xfrm>
            <a:off x="6588125" y="10525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21864" name="Text Box 8"/>
          <p:cNvSpPr txBox="1">
            <a:spLocks noChangeArrowheads="1"/>
          </p:cNvSpPr>
          <p:nvPr/>
        </p:nvSpPr>
        <p:spPr bwMode="auto">
          <a:xfrm>
            <a:off x="1258888" y="5795963"/>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21865" name="Text Box 7"/>
          <p:cNvSpPr txBox="1">
            <a:spLocks noChangeArrowheads="1"/>
          </p:cNvSpPr>
          <p:nvPr/>
        </p:nvSpPr>
        <p:spPr bwMode="auto">
          <a:xfrm>
            <a:off x="611188" y="5157788"/>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21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21859" name="Object 4"/>
          <p:cNvGraphicFramePr>
            <a:graphicFrameLocks noGrp="1" noChangeAspect="1"/>
          </p:cNvGraphicFramePr>
          <p:nvPr/>
        </p:nvGraphicFramePr>
        <p:xfrm>
          <a:off x="323850" y="1412875"/>
          <a:ext cx="6108700" cy="3644900"/>
        </p:xfrm>
        <a:graphic>
          <a:graphicData uri="http://schemas.openxmlformats.org/presentationml/2006/ole">
            <mc:AlternateContent xmlns:mc="http://schemas.openxmlformats.org/markup-compatibility/2006">
              <mc:Choice xmlns:v="urn:schemas-microsoft-com:vml" Requires="v">
                <p:oleObj spid="_x0000_s121870" name="Chart" r:id="rId5" imgW="6105334" imgH="3648027" progId="Excel.Chart.8">
                  <p:embed/>
                </p:oleObj>
              </mc:Choice>
              <mc:Fallback>
                <p:oleObj name="Chart" r:id="rId5" imgW="6105334" imgH="3648027"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412875"/>
                        <a:ext cx="6108700" cy="364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2288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D2DED9E-663F-492B-B9F0-7F71AED1609A}" type="slidenum">
              <a:rPr lang="lt-LT" altLang="lt-LT" sz="1000" b="0">
                <a:latin typeface="Arial" panose="020B0604020202020204" pitchFamily="34" charset="0"/>
              </a:rPr>
              <a:pPr eaLnBrk="1" hangingPunct="1"/>
              <a:t>185</a:t>
            </a:fld>
            <a:endParaRPr lang="lt-LT" altLang="lt-LT" sz="1000" b="0">
              <a:latin typeface="Arial" panose="020B0604020202020204" pitchFamily="34" charset="0"/>
            </a:endParaRPr>
          </a:p>
        </p:txBody>
      </p:sp>
      <p:sp>
        <p:nvSpPr>
          <p:cNvPr id="122886" name="Rectangle 2"/>
          <p:cNvSpPr>
            <a:spLocks noGrp="1" noChangeArrowheads="1"/>
          </p:cNvSpPr>
          <p:nvPr>
            <p:ph type="title"/>
          </p:nvPr>
        </p:nvSpPr>
        <p:spPr>
          <a:xfrm>
            <a:off x="457200" y="620713"/>
            <a:ext cx="8229600" cy="504825"/>
          </a:xfrm>
        </p:spPr>
        <p:txBody>
          <a:bodyPr/>
          <a:lstStyle/>
          <a:p>
            <a:pPr algn="ctr" eaLnBrk="1" hangingPunct="1"/>
            <a:r>
              <a:rPr lang="en-US" altLang="lt-LT" smtClean="0"/>
              <a:t>Korupci</a:t>
            </a:r>
            <a:r>
              <a:rPr lang="lt-LT" altLang="lt-LT" smtClean="0"/>
              <a:t>jos paplitimas Užsienio reikalų ministerijos institucijose</a:t>
            </a:r>
            <a:endParaRPr lang="lt-LT" altLang="lt-LT" i="1" smtClean="0"/>
          </a:p>
        </p:txBody>
      </p:sp>
      <p:graphicFrame>
        <p:nvGraphicFramePr>
          <p:cNvPr id="122882" name="Object 4"/>
          <p:cNvGraphicFramePr>
            <a:graphicFrameLocks noGrp="1" noChangeAspect="1"/>
          </p:cNvGraphicFramePr>
          <p:nvPr>
            <p:ph sz="half" idx="1"/>
          </p:nvPr>
        </p:nvGraphicFramePr>
        <p:xfrm>
          <a:off x="611188" y="1125538"/>
          <a:ext cx="5613400" cy="4032250"/>
        </p:xfrm>
        <a:graphic>
          <a:graphicData uri="http://schemas.openxmlformats.org/presentationml/2006/ole">
            <mc:AlternateContent xmlns:mc="http://schemas.openxmlformats.org/markup-compatibility/2006">
              <mc:Choice xmlns:v="urn:schemas-microsoft-com:vml" Requires="v">
                <p:oleObj spid="_x0000_s122893" name="Chart" r:id="rId3" imgW="6581966" imgH="4209955" progId="MSGraph.Chart.8">
                  <p:embed followColorScheme="full"/>
                </p:oleObj>
              </mc:Choice>
              <mc:Fallback>
                <p:oleObj name="Chart" r:id="rId3" imgW="6581966" imgH="4209955"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25538"/>
                        <a:ext cx="5613400" cy="4032250"/>
                      </a:xfrm>
                      <a:prstGeom prst="rect">
                        <a:avLst/>
                      </a:prstGeom>
                    </p:spPr>
                  </p:pic>
                </p:oleObj>
              </mc:Fallback>
            </mc:AlternateContent>
          </a:graphicData>
        </a:graphic>
      </p:graphicFrame>
      <p:graphicFrame>
        <p:nvGraphicFramePr>
          <p:cNvPr id="122883" name="Object 5"/>
          <p:cNvGraphicFramePr>
            <a:graphicFrameLocks noGrp="1" noChangeAspect="1"/>
          </p:cNvGraphicFramePr>
          <p:nvPr>
            <p:ph sz="half" idx="2"/>
          </p:nvPr>
        </p:nvGraphicFramePr>
        <p:xfrm>
          <a:off x="6443663" y="1052513"/>
          <a:ext cx="2268537" cy="3695700"/>
        </p:xfrm>
        <a:graphic>
          <a:graphicData uri="http://schemas.openxmlformats.org/presentationml/2006/ole">
            <mc:AlternateContent xmlns:mc="http://schemas.openxmlformats.org/markup-compatibility/2006">
              <mc:Choice xmlns:v="urn:schemas-microsoft-com:vml" Requires="v">
                <p:oleObj spid="_x0000_s122894" name="Chart" r:id="rId5" imgW="1619345" imgH="2638616" progId="MSGraph.Chart.8">
                  <p:embed followColorScheme="full"/>
                </p:oleObj>
              </mc:Choice>
              <mc:Fallback>
                <p:oleObj name="Chart" r:id="rId5" imgW="1619345" imgH="2638616" progId="MSGraph.Chart.8">
                  <p:embed followColorScheme="full"/>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1052513"/>
                        <a:ext cx="2268537" cy="3695700"/>
                      </a:xfrm>
                      <a:prstGeom prst="rect">
                        <a:avLst/>
                      </a:prstGeom>
                    </p:spPr>
                  </p:pic>
                </p:oleObj>
              </mc:Fallback>
            </mc:AlternateContent>
          </a:graphicData>
        </a:graphic>
      </p:graphicFrame>
      <p:sp>
        <p:nvSpPr>
          <p:cNvPr id="122887" name="Text Box 7"/>
          <p:cNvSpPr txBox="1">
            <a:spLocks noChangeArrowheads="1"/>
          </p:cNvSpPr>
          <p:nvPr/>
        </p:nvSpPr>
        <p:spPr bwMode="auto">
          <a:xfrm>
            <a:off x="971550" y="5805488"/>
            <a:ext cx="2808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22888" name="Text Box 8"/>
          <p:cNvSpPr txBox="1">
            <a:spLocks noChangeArrowheads="1"/>
          </p:cNvSpPr>
          <p:nvPr/>
        </p:nvSpPr>
        <p:spPr bwMode="auto">
          <a:xfrm>
            <a:off x="6516688" y="9810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22889" name="Text Box 7"/>
          <p:cNvSpPr txBox="1">
            <a:spLocks noChangeArrowheads="1"/>
          </p:cNvSpPr>
          <p:nvPr/>
        </p:nvSpPr>
        <p:spPr bwMode="auto">
          <a:xfrm>
            <a:off x="611188" y="5300663"/>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22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2390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5CBA384-194D-4F36-91EB-971792C46F6D}" type="slidenum">
              <a:rPr lang="lt-LT" altLang="lt-LT" sz="1000" b="0">
                <a:latin typeface="Arial" panose="020B0604020202020204" pitchFamily="34" charset="0"/>
              </a:rPr>
              <a:pPr eaLnBrk="1" hangingPunct="1"/>
              <a:t>186</a:t>
            </a:fld>
            <a:endParaRPr lang="lt-LT" altLang="lt-LT" sz="1000" b="0">
              <a:latin typeface="Arial" panose="020B0604020202020204" pitchFamily="34" charset="0"/>
            </a:endParaRPr>
          </a:p>
        </p:txBody>
      </p:sp>
      <p:sp>
        <p:nvSpPr>
          <p:cNvPr id="123910" name="Rectangle 2"/>
          <p:cNvSpPr>
            <a:spLocks noGrp="1" noChangeArrowheads="1"/>
          </p:cNvSpPr>
          <p:nvPr>
            <p:ph type="title"/>
          </p:nvPr>
        </p:nvSpPr>
        <p:spPr>
          <a:xfrm>
            <a:off x="468313" y="404813"/>
            <a:ext cx="8229600" cy="490537"/>
          </a:xfrm>
        </p:spPr>
        <p:txBody>
          <a:bodyPr/>
          <a:lstStyle/>
          <a:p>
            <a:pPr algn="ctr" eaLnBrk="1" hangingPunct="1"/>
            <a:r>
              <a:rPr lang="en-US" altLang="lt-LT" smtClean="0"/>
              <a:t>Korupci</a:t>
            </a:r>
            <a:r>
              <a:rPr lang="lt-LT" altLang="lt-LT" smtClean="0"/>
              <a:t>jos paplitimas Vyriausybės institucijose </a:t>
            </a:r>
            <a:endParaRPr lang="lt-LT" altLang="lt-LT" i="1" smtClean="0"/>
          </a:p>
        </p:txBody>
      </p:sp>
      <p:sp>
        <p:nvSpPr>
          <p:cNvPr id="123911" name="Text Box 4"/>
          <p:cNvSpPr txBox="1">
            <a:spLocks noChangeArrowheads="1"/>
          </p:cNvSpPr>
          <p:nvPr/>
        </p:nvSpPr>
        <p:spPr bwMode="auto">
          <a:xfrm>
            <a:off x="971550" y="59499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23906" name="Object 5"/>
          <p:cNvGraphicFramePr>
            <a:graphicFrameLocks noGrp="1" noChangeAspect="1"/>
          </p:cNvGraphicFramePr>
          <p:nvPr>
            <p:ph sz="half" idx="2"/>
          </p:nvPr>
        </p:nvGraphicFramePr>
        <p:xfrm>
          <a:off x="6588125" y="981075"/>
          <a:ext cx="1903413" cy="4279900"/>
        </p:xfrm>
        <a:graphic>
          <a:graphicData uri="http://schemas.openxmlformats.org/presentationml/2006/ole">
            <mc:AlternateContent xmlns:mc="http://schemas.openxmlformats.org/markup-compatibility/2006">
              <mc:Choice xmlns:v="urn:schemas-microsoft-com:vml" Requires="v">
                <p:oleObj spid="_x0000_s123917" name="Chart" r:id="rId3" imgW="1628775" imgH="3733752" progId="MSGraph.Chart.8">
                  <p:embed followColorScheme="full"/>
                </p:oleObj>
              </mc:Choice>
              <mc:Fallback>
                <p:oleObj name="Chart" r:id="rId3" imgW="1628775" imgH="3733752"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981075"/>
                        <a:ext cx="1903413" cy="4279900"/>
                      </a:xfrm>
                      <a:prstGeom prst="rect">
                        <a:avLst/>
                      </a:prstGeom>
                    </p:spPr>
                  </p:pic>
                </p:oleObj>
              </mc:Fallback>
            </mc:AlternateContent>
          </a:graphicData>
        </a:graphic>
      </p:graphicFrame>
      <p:sp>
        <p:nvSpPr>
          <p:cNvPr id="123912" name="Text Box 6"/>
          <p:cNvSpPr txBox="1">
            <a:spLocks noChangeArrowheads="1"/>
          </p:cNvSpPr>
          <p:nvPr/>
        </p:nvSpPr>
        <p:spPr bwMode="auto">
          <a:xfrm>
            <a:off x="6588125" y="7651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23913" name="Text Box 7"/>
          <p:cNvSpPr txBox="1">
            <a:spLocks noChangeArrowheads="1"/>
          </p:cNvSpPr>
          <p:nvPr/>
        </p:nvSpPr>
        <p:spPr bwMode="auto">
          <a:xfrm>
            <a:off x="684213" y="5445125"/>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23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23907" name="Object 3"/>
          <p:cNvGraphicFramePr>
            <a:graphicFrameLocks noGrp="1" noChangeAspect="1"/>
          </p:cNvGraphicFramePr>
          <p:nvPr/>
        </p:nvGraphicFramePr>
        <p:xfrm>
          <a:off x="179388" y="908050"/>
          <a:ext cx="6100762" cy="4635500"/>
        </p:xfrm>
        <a:graphic>
          <a:graphicData uri="http://schemas.openxmlformats.org/presentationml/2006/ole">
            <mc:AlternateContent xmlns:mc="http://schemas.openxmlformats.org/markup-compatibility/2006">
              <mc:Choice xmlns:v="urn:schemas-microsoft-com:vml" Requires="v">
                <p:oleObj spid="_x0000_s123918"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908050"/>
                        <a:ext cx="6100762"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2493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A3665E9-45C1-4752-B404-1F09EECF97F1}" type="slidenum">
              <a:rPr lang="lt-LT" altLang="lt-LT" sz="1000" b="0">
                <a:latin typeface="Arial" panose="020B0604020202020204" pitchFamily="34" charset="0"/>
              </a:rPr>
              <a:pPr eaLnBrk="1" hangingPunct="1"/>
              <a:t>187</a:t>
            </a:fld>
            <a:endParaRPr lang="lt-LT" altLang="lt-LT" sz="1000" b="0">
              <a:latin typeface="Arial" panose="020B0604020202020204" pitchFamily="34" charset="0"/>
            </a:endParaRPr>
          </a:p>
        </p:txBody>
      </p:sp>
      <p:sp>
        <p:nvSpPr>
          <p:cNvPr id="124934" name="Rectangle 2"/>
          <p:cNvSpPr>
            <a:spLocks noGrp="1" noChangeArrowheads="1"/>
          </p:cNvSpPr>
          <p:nvPr>
            <p:ph type="title"/>
          </p:nvPr>
        </p:nvSpPr>
        <p:spPr>
          <a:xfrm>
            <a:off x="468313" y="404813"/>
            <a:ext cx="8229600" cy="490537"/>
          </a:xfrm>
        </p:spPr>
        <p:txBody>
          <a:bodyPr/>
          <a:lstStyle/>
          <a:p>
            <a:pPr algn="ctr" eaLnBrk="1" hangingPunct="1"/>
            <a:r>
              <a:rPr lang="en-US" altLang="lt-LT" smtClean="0"/>
              <a:t>Korupci</a:t>
            </a:r>
            <a:r>
              <a:rPr lang="lt-LT" altLang="lt-LT" smtClean="0"/>
              <a:t>jos paplitimas Žemės ūkio ministerijos institucijose </a:t>
            </a:r>
            <a:endParaRPr lang="lt-LT" altLang="lt-LT" i="1" smtClean="0"/>
          </a:p>
        </p:txBody>
      </p:sp>
      <p:graphicFrame>
        <p:nvGraphicFramePr>
          <p:cNvPr id="124930" name="Object 3"/>
          <p:cNvGraphicFramePr>
            <a:graphicFrameLocks noGrp="1" noChangeAspect="1"/>
          </p:cNvGraphicFramePr>
          <p:nvPr>
            <p:ph sz="half" idx="1"/>
          </p:nvPr>
        </p:nvGraphicFramePr>
        <p:xfrm>
          <a:off x="469900" y="977900"/>
          <a:ext cx="6057900" cy="4381500"/>
        </p:xfrm>
        <a:graphic>
          <a:graphicData uri="http://schemas.openxmlformats.org/presentationml/2006/ole">
            <mc:AlternateContent xmlns:mc="http://schemas.openxmlformats.org/markup-compatibility/2006">
              <mc:Choice xmlns:v="urn:schemas-microsoft-com:vml" Requires="v">
                <p:oleObj spid="_x0000_s124941" name="Chart" r:id="rId3" imgW="6581966" imgH="4762452" progId="MSGraph.Chart.8">
                  <p:embed followColorScheme="full"/>
                </p:oleObj>
              </mc:Choice>
              <mc:Fallback>
                <p:oleObj name="Chart" r:id="rId3" imgW="6581966" imgH="4762452"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977900"/>
                        <a:ext cx="6057900" cy="4381500"/>
                      </a:xfrm>
                      <a:prstGeom prst="rect">
                        <a:avLst/>
                      </a:prstGeom>
                    </p:spPr>
                  </p:pic>
                </p:oleObj>
              </mc:Fallback>
            </mc:AlternateContent>
          </a:graphicData>
        </a:graphic>
      </p:graphicFrame>
      <p:sp>
        <p:nvSpPr>
          <p:cNvPr id="124935" name="Text Box 4"/>
          <p:cNvSpPr txBox="1">
            <a:spLocks noChangeArrowheads="1"/>
          </p:cNvSpPr>
          <p:nvPr/>
        </p:nvSpPr>
        <p:spPr bwMode="auto">
          <a:xfrm>
            <a:off x="971550" y="59499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24931" name="Object 5"/>
          <p:cNvGraphicFramePr>
            <a:graphicFrameLocks noGrp="1" noChangeAspect="1"/>
          </p:cNvGraphicFramePr>
          <p:nvPr>
            <p:ph sz="half" idx="2"/>
          </p:nvPr>
        </p:nvGraphicFramePr>
        <p:xfrm>
          <a:off x="6570663" y="1052513"/>
          <a:ext cx="1795462" cy="4105275"/>
        </p:xfrm>
        <a:graphic>
          <a:graphicData uri="http://schemas.openxmlformats.org/presentationml/2006/ole">
            <mc:AlternateContent xmlns:mc="http://schemas.openxmlformats.org/markup-compatibility/2006">
              <mc:Choice xmlns:v="urn:schemas-microsoft-com:vml" Requires="v">
                <p:oleObj spid="_x0000_s124942" name="Chart" r:id="rId5" imgW="1628775" imgH="3724323" progId="MSGraph.Chart.8">
                  <p:embed followColorScheme="full"/>
                </p:oleObj>
              </mc:Choice>
              <mc:Fallback>
                <p:oleObj name="Chart" r:id="rId5" imgW="1628775" imgH="3724323" progId="MSGraph.Chart.8">
                  <p:embed followColorScheme="full"/>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0663" y="1052513"/>
                        <a:ext cx="1795462" cy="4105275"/>
                      </a:xfrm>
                      <a:prstGeom prst="rect">
                        <a:avLst/>
                      </a:prstGeom>
                    </p:spPr>
                  </p:pic>
                </p:oleObj>
              </mc:Fallback>
            </mc:AlternateContent>
          </a:graphicData>
        </a:graphic>
      </p:graphicFrame>
      <p:sp>
        <p:nvSpPr>
          <p:cNvPr id="124936" name="Text Box 6"/>
          <p:cNvSpPr txBox="1">
            <a:spLocks noChangeArrowheads="1"/>
          </p:cNvSpPr>
          <p:nvPr/>
        </p:nvSpPr>
        <p:spPr bwMode="auto">
          <a:xfrm>
            <a:off x="6588125" y="7651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24937" name="Text Box 7"/>
          <p:cNvSpPr txBox="1">
            <a:spLocks noChangeArrowheads="1"/>
          </p:cNvSpPr>
          <p:nvPr/>
        </p:nvSpPr>
        <p:spPr bwMode="auto">
          <a:xfrm>
            <a:off x="539750" y="5445125"/>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24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2595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A564BBC-38AE-446F-8EA4-39336DFC4E2C}" type="slidenum">
              <a:rPr lang="lt-LT" altLang="lt-LT" sz="1000" b="0">
                <a:latin typeface="Arial" panose="020B0604020202020204" pitchFamily="34" charset="0"/>
              </a:rPr>
              <a:pPr eaLnBrk="1" hangingPunct="1"/>
              <a:t>188</a:t>
            </a:fld>
            <a:endParaRPr lang="lt-LT" altLang="lt-LT" sz="1000" b="0">
              <a:latin typeface="Arial" panose="020B0604020202020204" pitchFamily="34" charset="0"/>
            </a:endParaRPr>
          </a:p>
        </p:txBody>
      </p:sp>
      <p:sp>
        <p:nvSpPr>
          <p:cNvPr id="125958" name="Rectangle 2"/>
          <p:cNvSpPr>
            <a:spLocks noGrp="1" noChangeArrowheads="1"/>
          </p:cNvSpPr>
          <p:nvPr>
            <p:ph type="title"/>
          </p:nvPr>
        </p:nvSpPr>
        <p:spPr>
          <a:xfrm>
            <a:off x="468313" y="765175"/>
            <a:ext cx="8229600" cy="130175"/>
          </a:xfrm>
        </p:spPr>
        <p:txBody>
          <a:bodyPr/>
          <a:lstStyle/>
          <a:p>
            <a:pPr algn="ctr" eaLnBrk="1" hangingPunct="1"/>
            <a:r>
              <a:rPr lang="en-US" altLang="lt-LT" smtClean="0"/>
              <a:t>Korupci</a:t>
            </a:r>
            <a:r>
              <a:rPr lang="lt-LT" altLang="lt-LT" smtClean="0"/>
              <a:t>jos paplitimas Žemės ūkio ministerijos institucijose </a:t>
            </a:r>
            <a:r>
              <a:rPr lang="lt-LT" altLang="lt-LT" sz="2000" i="1" smtClean="0"/>
              <a:t>(tęsinys) </a:t>
            </a:r>
          </a:p>
        </p:txBody>
      </p:sp>
      <p:graphicFrame>
        <p:nvGraphicFramePr>
          <p:cNvPr id="125954" name="Object 3"/>
          <p:cNvGraphicFramePr>
            <a:graphicFrameLocks noGrp="1" noChangeAspect="1"/>
          </p:cNvGraphicFramePr>
          <p:nvPr>
            <p:ph sz="half" idx="1"/>
          </p:nvPr>
        </p:nvGraphicFramePr>
        <p:xfrm>
          <a:off x="539750" y="981075"/>
          <a:ext cx="6030913" cy="4575175"/>
        </p:xfrm>
        <a:graphic>
          <a:graphicData uri="http://schemas.openxmlformats.org/presentationml/2006/ole">
            <mc:AlternateContent xmlns:mc="http://schemas.openxmlformats.org/markup-compatibility/2006">
              <mc:Choice xmlns:v="urn:schemas-microsoft-com:vml" Requires="v">
                <p:oleObj spid="_x0000_s125965" name="Chart" r:id="rId3" imgW="6581966" imgH="4762452" progId="MSGraph.Chart.8">
                  <p:embed followColorScheme="full"/>
                </p:oleObj>
              </mc:Choice>
              <mc:Fallback>
                <p:oleObj name="Chart" r:id="rId3" imgW="6581966" imgH="4762452"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981075"/>
                        <a:ext cx="6030913" cy="4575175"/>
                      </a:xfrm>
                      <a:prstGeom prst="rect">
                        <a:avLst/>
                      </a:prstGeom>
                    </p:spPr>
                  </p:pic>
                </p:oleObj>
              </mc:Fallback>
            </mc:AlternateContent>
          </a:graphicData>
        </a:graphic>
      </p:graphicFrame>
      <p:sp>
        <p:nvSpPr>
          <p:cNvPr id="125959" name="Text Box 4"/>
          <p:cNvSpPr txBox="1">
            <a:spLocks noChangeArrowheads="1"/>
          </p:cNvSpPr>
          <p:nvPr/>
        </p:nvSpPr>
        <p:spPr bwMode="auto">
          <a:xfrm>
            <a:off x="971550" y="59499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25955" name="Object 5"/>
          <p:cNvGraphicFramePr>
            <a:graphicFrameLocks noGrp="1" noChangeAspect="1"/>
          </p:cNvGraphicFramePr>
          <p:nvPr>
            <p:ph sz="half" idx="2"/>
          </p:nvPr>
        </p:nvGraphicFramePr>
        <p:xfrm>
          <a:off x="6588125" y="1052513"/>
          <a:ext cx="1903413" cy="4279900"/>
        </p:xfrm>
        <a:graphic>
          <a:graphicData uri="http://schemas.openxmlformats.org/presentationml/2006/ole">
            <mc:AlternateContent xmlns:mc="http://schemas.openxmlformats.org/markup-compatibility/2006">
              <mc:Choice xmlns:v="urn:schemas-microsoft-com:vml" Requires="v">
                <p:oleObj spid="_x0000_s125966" name="Chart" r:id="rId5" imgW="1628775" imgH="3733752" progId="MSGraph.Chart.8">
                  <p:embed followColorScheme="full"/>
                </p:oleObj>
              </mc:Choice>
              <mc:Fallback>
                <p:oleObj name="Chart" r:id="rId5" imgW="1628775" imgH="3733752" progId="MSGraph.Chart.8">
                  <p:embed followColorScheme="full"/>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1052513"/>
                        <a:ext cx="1903413" cy="4279900"/>
                      </a:xfrm>
                      <a:prstGeom prst="rect">
                        <a:avLst/>
                      </a:prstGeom>
                    </p:spPr>
                  </p:pic>
                </p:oleObj>
              </mc:Fallback>
            </mc:AlternateContent>
          </a:graphicData>
        </a:graphic>
      </p:graphicFrame>
      <p:sp>
        <p:nvSpPr>
          <p:cNvPr id="125960" name="Text Box 6"/>
          <p:cNvSpPr txBox="1">
            <a:spLocks noChangeArrowheads="1"/>
          </p:cNvSpPr>
          <p:nvPr/>
        </p:nvSpPr>
        <p:spPr bwMode="auto">
          <a:xfrm>
            <a:off x="6659563"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25961" name="Text Box 7"/>
          <p:cNvSpPr txBox="1">
            <a:spLocks noChangeArrowheads="1"/>
          </p:cNvSpPr>
          <p:nvPr/>
        </p:nvSpPr>
        <p:spPr bwMode="auto">
          <a:xfrm>
            <a:off x="611188" y="5445125"/>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259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2698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6258A8E-65C7-440D-B81F-6416E9EFA927}" type="slidenum">
              <a:rPr lang="lt-LT" altLang="lt-LT" sz="1000" b="0">
                <a:latin typeface="Arial" panose="020B0604020202020204" pitchFamily="34" charset="0"/>
              </a:rPr>
              <a:pPr eaLnBrk="1" hangingPunct="1"/>
              <a:t>189</a:t>
            </a:fld>
            <a:endParaRPr lang="lt-LT" altLang="lt-LT" sz="1000" b="0">
              <a:latin typeface="Arial" panose="020B0604020202020204" pitchFamily="34" charset="0"/>
            </a:endParaRPr>
          </a:p>
        </p:txBody>
      </p:sp>
      <p:sp>
        <p:nvSpPr>
          <p:cNvPr id="126982" name="Rectangle 2"/>
          <p:cNvSpPr>
            <a:spLocks noGrp="1" noChangeArrowheads="1"/>
          </p:cNvSpPr>
          <p:nvPr>
            <p:ph type="title"/>
          </p:nvPr>
        </p:nvSpPr>
        <p:spPr>
          <a:xfrm>
            <a:off x="468313" y="404813"/>
            <a:ext cx="8229600" cy="490537"/>
          </a:xfrm>
        </p:spPr>
        <p:txBody>
          <a:bodyPr/>
          <a:lstStyle/>
          <a:p>
            <a:pPr algn="ctr" eaLnBrk="1" hangingPunct="1"/>
            <a:r>
              <a:rPr lang="en-US" altLang="lt-LT" smtClean="0"/>
              <a:t>Korupci</a:t>
            </a:r>
            <a:r>
              <a:rPr lang="lt-LT" altLang="lt-LT" smtClean="0"/>
              <a:t>jos paplitimas Teisingumo ministerijos institucijose</a:t>
            </a:r>
            <a:endParaRPr lang="lt-LT" altLang="lt-LT" i="1" smtClean="0"/>
          </a:p>
        </p:txBody>
      </p:sp>
      <p:sp>
        <p:nvSpPr>
          <p:cNvPr id="126983" name="Text Box 4"/>
          <p:cNvSpPr txBox="1">
            <a:spLocks noChangeArrowheads="1"/>
          </p:cNvSpPr>
          <p:nvPr/>
        </p:nvSpPr>
        <p:spPr bwMode="auto">
          <a:xfrm>
            <a:off x="971550" y="59499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26978" name="Object 5"/>
          <p:cNvGraphicFramePr>
            <a:graphicFrameLocks noGrp="1" noChangeAspect="1"/>
          </p:cNvGraphicFramePr>
          <p:nvPr>
            <p:ph sz="half" idx="2"/>
          </p:nvPr>
        </p:nvGraphicFramePr>
        <p:xfrm>
          <a:off x="6516688" y="981075"/>
          <a:ext cx="1903412" cy="4279900"/>
        </p:xfrm>
        <a:graphic>
          <a:graphicData uri="http://schemas.openxmlformats.org/presentationml/2006/ole">
            <mc:AlternateContent xmlns:mc="http://schemas.openxmlformats.org/markup-compatibility/2006">
              <mc:Choice xmlns:v="urn:schemas-microsoft-com:vml" Requires="v">
                <p:oleObj spid="_x0000_s126989" name="Chart" r:id="rId3" imgW="1628775" imgH="3733752" progId="MSGraph.Chart.8">
                  <p:embed followColorScheme="full"/>
                </p:oleObj>
              </mc:Choice>
              <mc:Fallback>
                <p:oleObj name="Chart" r:id="rId3" imgW="1628775" imgH="3733752"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981075"/>
                        <a:ext cx="1903412" cy="4279900"/>
                      </a:xfrm>
                      <a:prstGeom prst="rect">
                        <a:avLst/>
                      </a:prstGeom>
                    </p:spPr>
                  </p:pic>
                </p:oleObj>
              </mc:Fallback>
            </mc:AlternateContent>
          </a:graphicData>
        </a:graphic>
      </p:graphicFrame>
      <p:sp>
        <p:nvSpPr>
          <p:cNvPr id="126984" name="Text Box 6"/>
          <p:cNvSpPr txBox="1">
            <a:spLocks noChangeArrowheads="1"/>
          </p:cNvSpPr>
          <p:nvPr/>
        </p:nvSpPr>
        <p:spPr bwMode="auto">
          <a:xfrm>
            <a:off x="6659563" y="7651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26985" name="Text Box 7"/>
          <p:cNvSpPr txBox="1">
            <a:spLocks noChangeArrowheads="1"/>
          </p:cNvSpPr>
          <p:nvPr/>
        </p:nvSpPr>
        <p:spPr bwMode="auto">
          <a:xfrm>
            <a:off x="611188" y="5445125"/>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26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26979" name="Object 3"/>
          <p:cNvGraphicFramePr>
            <a:graphicFrameLocks noGrp="1" noChangeAspect="1"/>
          </p:cNvGraphicFramePr>
          <p:nvPr/>
        </p:nvGraphicFramePr>
        <p:xfrm>
          <a:off x="468313" y="908050"/>
          <a:ext cx="6108700" cy="4635500"/>
        </p:xfrm>
        <a:graphic>
          <a:graphicData uri="http://schemas.openxmlformats.org/presentationml/2006/ole">
            <mc:AlternateContent xmlns:mc="http://schemas.openxmlformats.org/markup-compatibility/2006">
              <mc:Choice xmlns:v="urn:schemas-microsoft-com:vml" Requires="v">
                <p:oleObj spid="_x0000_s126990"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908050"/>
                        <a:ext cx="6108700"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140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F5032C5-1DB5-4118-A9AF-699AB7A3B42C}" type="slidenum">
              <a:rPr lang="lt-LT" altLang="lt-LT" sz="1000" b="0">
                <a:latin typeface="Arial" panose="020B0604020202020204" pitchFamily="34" charset="0"/>
              </a:rPr>
              <a:pPr eaLnBrk="1" hangingPunct="1"/>
              <a:t>19</a:t>
            </a:fld>
            <a:endParaRPr lang="lt-LT" altLang="lt-LT" sz="1000" b="0">
              <a:latin typeface="Arial" panose="020B0604020202020204" pitchFamily="34" charset="0"/>
            </a:endParaRPr>
          </a:p>
        </p:txBody>
      </p:sp>
      <p:sp>
        <p:nvSpPr>
          <p:cNvPr id="214020" name="Text Box 5"/>
          <p:cNvSpPr txBox="1">
            <a:spLocks noChangeArrowheads="1"/>
          </p:cNvSpPr>
          <p:nvPr/>
        </p:nvSpPr>
        <p:spPr bwMode="auto">
          <a:xfrm>
            <a:off x="395288" y="1125538"/>
            <a:ext cx="80645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800">
                <a:latin typeface="Times New Roman" panose="02020603050405020304" pitchFamily="18" charset="0"/>
              </a:rPr>
              <a:t>	Įmonių vadovams </a:t>
            </a:r>
            <a:r>
              <a:rPr lang="en-US" altLang="lt-LT" sz="1800">
                <a:latin typeface="Times New Roman" panose="02020603050405020304" pitchFamily="18" charset="0"/>
              </a:rPr>
              <a:t>buvo pateikta</a:t>
            </a:r>
            <a:r>
              <a:rPr lang="lt-LT" altLang="lt-LT" sz="1800">
                <a:latin typeface="Times New Roman" panose="02020603050405020304" pitchFamily="18" charset="0"/>
              </a:rPr>
              <a:t>s</a:t>
            </a:r>
            <a:r>
              <a:rPr lang="en-US" altLang="lt-LT" sz="1800">
                <a:latin typeface="Times New Roman" panose="02020603050405020304" pitchFamily="18" charset="0"/>
              </a:rPr>
              <a:t> 1</a:t>
            </a:r>
            <a:r>
              <a:rPr lang="lt-LT" altLang="lt-LT" sz="1800">
                <a:latin typeface="Times New Roman" panose="02020603050405020304" pitchFamily="18" charset="0"/>
              </a:rPr>
              <a:t>8 problemų Lietuvoje sąrašas</a:t>
            </a:r>
            <a:r>
              <a:rPr lang="en-US" altLang="lt-LT" sz="1800">
                <a:latin typeface="Times New Roman" panose="02020603050405020304" pitchFamily="18" charset="0"/>
              </a:rPr>
              <a:t>. </a:t>
            </a:r>
            <a:r>
              <a:rPr lang="lt-LT" altLang="lt-LT" sz="1800">
                <a:latin typeface="Times New Roman" panose="02020603050405020304" pitchFamily="18" charset="0"/>
              </a:rPr>
              <a:t>Korupcija kaip labai rimta problema buvo paminėta 5-oje vietoje, ją paminėjo 35% įmonių vadovų.</a:t>
            </a:r>
          </a:p>
          <a:p>
            <a:pPr algn="just" eaLnBrk="1" hangingPunct="1"/>
            <a:endParaRPr lang="lt-LT" altLang="lt-LT" sz="1800">
              <a:latin typeface="Times New Roman" panose="02020603050405020304" pitchFamily="18" charset="0"/>
            </a:endParaRPr>
          </a:p>
          <a:p>
            <a:pPr algn="just" eaLnBrk="1" hangingPunct="1">
              <a:spcBef>
                <a:spcPct val="20000"/>
              </a:spcBef>
            </a:pPr>
            <a:r>
              <a:rPr lang="lt-LT" altLang="lt-LT" sz="1800">
                <a:latin typeface="Times New Roman" panose="02020603050405020304" pitchFamily="18" charset="0"/>
              </a:rPr>
              <a:t>	Lyginant su 2014 metais, padaugėjo nurodančių, kad tai yra “rimta problema” (2014 m. – 30 %, 2011 m. – 39%, 2007 – 34%, 2005 - 51%). </a:t>
            </a:r>
          </a:p>
          <a:p>
            <a:pPr algn="just" eaLnBrk="1" hangingPunct="1">
              <a:spcBef>
                <a:spcPct val="20000"/>
              </a:spcBef>
            </a:pPr>
            <a:endParaRPr lang="lt-LT" altLang="lt-LT" sz="1800">
              <a:latin typeface="Times New Roman" panose="02020603050405020304" pitchFamily="18" charset="0"/>
            </a:endParaRPr>
          </a:p>
          <a:p>
            <a:pPr algn="just" eaLnBrk="1" hangingPunct="1">
              <a:spcBef>
                <a:spcPct val="20000"/>
              </a:spcBef>
            </a:pPr>
            <a:r>
              <a:rPr lang="lt-LT" altLang="lt-LT" sz="1800">
                <a:latin typeface="Times New Roman" panose="02020603050405020304" pitchFamily="18" charset="0"/>
              </a:rPr>
              <a:t>	Taip pat buvo pateikta 17 verslo vystymosi problemų, buvo prašoma nurodyti, kurie dalykai yra ypač problematiški verslo požiūriu šiuo metu. Dažniausiai buvo minima didelė emigracija – 37%, mokesčių dydžiai – 28%, kompetentingų darbuotojų stoka – 27%, skaidrumo viešuosiuose pirkimuose stoka – 27%. Korupcija buvo minima 5-oje vietoje – 21% (2014 m. šią problemą paminėjo 16% įmonių vadovų).</a:t>
            </a:r>
          </a:p>
          <a:p>
            <a:pPr algn="just" eaLnBrk="1" hangingPunct="1"/>
            <a:endParaRPr lang="lt-LT" altLang="lt-LT" sz="1800">
              <a:latin typeface="Times New Roman" panose="02020603050405020304" pitchFamily="18" charset="0"/>
            </a:endParaRPr>
          </a:p>
          <a:p>
            <a:pPr algn="just" eaLnBrk="1" hangingPunct="1"/>
            <a:r>
              <a:rPr lang="lt-LT" altLang="lt-LT" sz="1800">
                <a:latin typeface="Times New Roman" panose="02020603050405020304" pitchFamily="18" charset="0"/>
              </a:rPr>
              <a:t>	</a:t>
            </a:r>
            <a:endParaRPr lang="en-US" altLang="lt-LT" sz="1800">
              <a:latin typeface="Times New Roman" panose="02020603050405020304" pitchFamily="18" charset="0"/>
            </a:endParaRPr>
          </a:p>
        </p:txBody>
      </p:sp>
      <p:sp>
        <p:nvSpPr>
          <p:cNvPr id="214021"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2800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7675772-EEC6-47BD-BCC7-BD4D96FA9C37}" type="slidenum">
              <a:rPr lang="lt-LT" altLang="lt-LT" sz="1000" b="0">
                <a:latin typeface="Arial" panose="020B0604020202020204" pitchFamily="34" charset="0"/>
              </a:rPr>
              <a:pPr eaLnBrk="1" hangingPunct="1"/>
              <a:t>190</a:t>
            </a:fld>
            <a:endParaRPr lang="lt-LT" altLang="lt-LT" sz="1000" b="0">
              <a:latin typeface="Arial" panose="020B0604020202020204" pitchFamily="34" charset="0"/>
            </a:endParaRPr>
          </a:p>
        </p:txBody>
      </p:sp>
      <p:sp>
        <p:nvSpPr>
          <p:cNvPr id="128006" name="Rectangle 2"/>
          <p:cNvSpPr>
            <a:spLocks noGrp="1" noChangeArrowheads="1"/>
          </p:cNvSpPr>
          <p:nvPr>
            <p:ph type="title"/>
          </p:nvPr>
        </p:nvSpPr>
        <p:spPr>
          <a:xfrm>
            <a:off x="468313" y="404813"/>
            <a:ext cx="8229600" cy="576262"/>
          </a:xfrm>
        </p:spPr>
        <p:txBody>
          <a:bodyPr/>
          <a:lstStyle/>
          <a:p>
            <a:pPr algn="ctr" eaLnBrk="1" hangingPunct="1"/>
            <a:r>
              <a:rPr lang="en-US" altLang="lt-LT" smtClean="0"/>
              <a:t>Korupci</a:t>
            </a:r>
            <a:r>
              <a:rPr lang="lt-LT" altLang="lt-LT" smtClean="0"/>
              <a:t>jos paplitimas privataus sektoriaus įmonėse</a:t>
            </a:r>
            <a:endParaRPr lang="lt-LT" altLang="lt-LT" i="1" smtClean="0"/>
          </a:p>
        </p:txBody>
      </p:sp>
      <p:graphicFrame>
        <p:nvGraphicFramePr>
          <p:cNvPr id="128002" name="Object 5"/>
          <p:cNvGraphicFramePr>
            <a:graphicFrameLocks noGrp="1" noChangeAspect="1"/>
          </p:cNvGraphicFramePr>
          <p:nvPr>
            <p:ph sz="half" idx="2"/>
          </p:nvPr>
        </p:nvGraphicFramePr>
        <p:xfrm>
          <a:off x="6588125" y="981075"/>
          <a:ext cx="1841500" cy="4319588"/>
        </p:xfrm>
        <a:graphic>
          <a:graphicData uri="http://schemas.openxmlformats.org/presentationml/2006/ole">
            <mc:AlternateContent xmlns:mc="http://schemas.openxmlformats.org/markup-compatibility/2006">
              <mc:Choice xmlns:v="urn:schemas-microsoft-com:vml" Requires="v">
                <p:oleObj spid="_x0000_s128013" name="Chart" r:id="rId3" imgW="1628775" imgH="2857643" progId="MSGraph.Chart.8">
                  <p:embed followColorScheme="full"/>
                </p:oleObj>
              </mc:Choice>
              <mc:Fallback>
                <p:oleObj name="Chart" r:id="rId3" imgW="1628775" imgH="2857643"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981075"/>
                        <a:ext cx="1841500" cy="4319588"/>
                      </a:xfrm>
                      <a:prstGeom prst="rect">
                        <a:avLst/>
                      </a:prstGeom>
                    </p:spPr>
                  </p:pic>
                </p:oleObj>
              </mc:Fallback>
            </mc:AlternateContent>
          </a:graphicData>
        </a:graphic>
      </p:graphicFrame>
      <p:sp>
        <p:nvSpPr>
          <p:cNvPr id="128007" name="Text Box 7"/>
          <p:cNvSpPr txBox="1">
            <a:spLocks noChangeArrowheads="1"/>
          </p:cNvSpPr>
          <p:nvPr/>
        </p:nvSpPr>
        <p:spPr bwMode="auto">
          <a:xfrm>
            <a:off x="6659563" y="83661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vidurkis</a:t>
            </a:r>
            <a:endParaRPr lang="en-US" altLang="lt-LT" sz="1600">
              <a:latin typeface="Times New Roman" panose="02020603050405020304" pitchFamily="18" charset="0"/>
            </a:endParaRPr>
          </a:p>
        </p:txBody>
      </p:sp>
      <p:sp>
        <p:nvSpPr>
          <p:cNvPr id="128008" name="Text Box 8"/>
          <p:cNvSpPr txBox="1">
            <a:spLocks noChangeArrowheads="1"/>
          </p:cNvSpPr>
          <p:nvPr/>
        </p:nvSpPr>
        <p:spPr bwMode="auto">
          <a:xfrm>
            <a:off x="1187450" y="5949950"/>
            <a:ext cx="367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28009" name="Text Box 7"/>
          <p:cNvSpPr txBox="1">
            <a:spLocks noChangeArrowheads="1"/>
          </p:cNvSpPr>
          <p:nvPr/>
        </p:nvSpPr>
        <p:spPr bwMode="auto">
          <a:xfrm>
            <a:off x="611188" y="5445125"/>
            <a:ext cx="806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Q10. Dabar pakalbėkime apie </a:t>
            </a:r>
            <a:r>
              <a:rPr lang="lt-LT" altLang="lt-LT" sz="1100" b="0" i="1" u="sng"/>
              <a:t>atskiras institucijas, įstaigas ar kitus subjektus</a:t>
            </a:r>
            <a:r>
              <a:rPr lang="lt-LT" altLang="lt-LT" sz="1100" b="0" i="1"/>
              <a:t> ir tai, kiek, Jūsų nuomone, kiekvienas iš jų </a:t>
            </a:r>
            <a:r>
              <a:rPr lang="lt-LT" altLang="lt-LT" sz="1100" b="0" i="1" u="sng"/>
              <a:t>yra </a:t>
            </a:r>
            <a:r>
              <a:rPr lang="lt-LT" altLang="lt-LT" sz="1100" b="0" i="1"/>
              <a:t>korumpuotas. Aš Jums skaitysiu jų pavadinimus, o Jūs įvertinkite, kiek korumpuotas, Jūsų nuomone, yra kiekvienas iš jų. </a:t>
            </a:r>
          </a:p>
        </p:txBody>
      </p:sp>
      <p:sp>
        <p:nvSpPr>
          <p:cNvPr id="1280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28003" name="Object 3"/>
          <p:cNvGraphicFramePr>
            <a:graphicFrameLocks noGrp="1" noChangeAspect="1"/>
          </p:cNvGraphicFramePr>
          <p:nvPr/>
        </p:nvGraphicFramePr>
        <p:xfrm>
          <a:off x="468313" y="908050"/>
          <a:ext cx="6108700" cy="4635500"/>
        </p:xfrm>
        <a:graphic>
          <a:graphicData uri="http://schemas.openxmlformats.org/presentationml/2006/ole">
            <mc:AlternateContent xmlns:mc="http://schemas.openxmlformats.org/markup-compatibility/2006">
              <mc:Choice xmlns:v="urn:schemas-microsoft-com:vml" Requires="v">
                <p:oleObj spid="_x0000_s128014" name="Chart" r:id="rId5" imgW="6105334" imgH="4638580" progId="Excel.Chart.8">
                  <p:embed/>
                </p:oleObj>
              </mc:Choice>
              <mc:Fallback>
                <p:oleObj name="Chart" r:id="rId5" imgW="6105334" imgH="463858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908050"/>
                        <a:ext cx="6108700"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0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8796E9B-2013-465B-8712-DD9515121E35}" type="slidenum">
              <a:rPr lang="lt-LT" altLang="lt-LT" sz="1000" b="0">
                <a:latin typeface="Arial" panose="020B0604020202020204" pitchFamily="34" charset="0"/>
              </a:rPr>
              <a:pPr eaLnBrk="1" hangingPunct="1"/>
              <a:t>191</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064500" cy="3970338"/>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 Virš 20% valstybės tarnautojų nurodė kaip labai korumpuotas šias institucijas: Sveikatos apsaugos ministerija – 25%, </a:t>
            </a:r>
            <a:r>
              <a:rPr lang="lt-LT" sz="1800" dirty="0">
                <a:latin typeface="+mn-lt"/>
              </a:rPr>
              <a:t>Valstybinė teritorijų planavimo ir statybos inspekcija – 34%, </a:t>
            </a:r>
            <a:r>
              <a:rPr lang="lt-LT" sz="1800" dirty="0">
                <a:latin typeface="+mj-lt"/>
              </a:rPr>
              <a:t>Muitinės departamentas – 29%, AB “Lietuvos energija”  – 21%, Krašto apsaugos ministerijos Įsigijimų departamentas – 26%, savivaldybių statybų skyriai – 22%, Neįgalumo ir darbingumo nustatymo tarnyba – 33%, Respublikinės ligoninės/ klinikos – 39%, miestų ir rajonų ligoninės – 38%, Valstybinė vaistų kontrolės tarnyba - 35%, poliklinikos - 28%, Kelių policijos tarnyba – 22%, Valstybinė maisto ir veterinarijos tarnyba – 21%, Nacionalinė žemės tarnyba – 29%, Nacionalinė mokėjimo agentūra – 24%, farmacijos srities įmonės - 29%.</a:t>
            </a:r>
          </a:p>
          <a:p>
            <a:pPr algn="just">
              <a:defRPr/>
            </a:pPr>
            <a:r>
              <a:rPr lang="lt-LT" sz="1800" dirty="0">
                <a:latin typeface="+mj-lt"/>
              </a:rPr>
              <a:t> </a:t>
            </a:r>
          </a:p>
          <a:p>
            <a:pPr algn="just">
              <a:defRPr/>
            </a:pPr>
            <a:r>
              <a:rPr lang="lt-LT" sz="1800" dirty="0">
                <a:latin typeface="+mj-lt"/>
              </a:rPr>
              <a:t>	</a:t>
            </a:r>
          </a:p>
          <a:p>
            <a:pPr algn="just">
              <a:defRPr/>
            </a:pPr>
            <a:r>
              <a:rPr lang="lt-LT" sz="1800" dirty="0"/>
              <a:t> </a:t>
            </a:r>
          </a:p>
        </p:txBody>
      </p:sp>
      <p:sp>
        <p:nvSpPr>
          <p:cNvPr id="270341" name="Date Placeholder 3"/>
          <p:cNvSpPr txBox="1">
            <a:spLocks/>
          </p:cNvSpPr>
          <p:nvPr/>
        </p:nvSpPr>
        <p:spPr bwMode="auto">
          <a:xfrm>
            <a:off x="611188" y="61658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1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B9262A4-6008-4338-AD10-6D42EB033E6B}" type="slidenum">
              <a:rPr lang="lt-LT" altLang="lt-LT" sz="1000" b="0">
                <a:latin typeface="Arial" panose="020B0604020202020204" pitchFamily="34" charset="0"/>
              </a:rPr>
              <a:pPr eaLnBrk="1" hangingPunct="1"/>
              <a:t>192</a:t>
            </a:fld>
            <a:endParaRPr lang="lt-LT" altLang="lt-LT" sz="1000" b="0">
              <a:latin typeface="Arial" panose="020B0604020202020204" pitchFamily="34" charset="0"/>
            </a:endParaRPr>
          </a:p>
        </p:txBody>
      </p:sp>
      <p:sp>
        <p:nvSpPr>
          <p:cNvPr id="271364"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Korupcinė patirtis</a:t>
            </a:r>
            <a:endParaRPr lang="en-US" altLang="lt-LT" sz="3600" smtClean="0"/>
          </a:p>
        </p:txBody>
      </p:sp>
      <p:sp>
        <p:nvSpPr>
          <p:cNvPr id="2713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2902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362431C-73A9-454E-9E9C-16045CF8D742}" type="slidenum">
              <a:rPr lang="lt-LT" altLang="lt-LT" sz="1000" b="0">
                <a:latin typeface="Arial" panose="020B0604020202020204" pitchFamily="34" charset="0"/>
              </a:rPr>
              <a:pPr eaLnBrk="1" hangingPunct="1"/>
              <a:t>193</a:t>
            </a:fld>
            <a:endParaRPr lang="lt-LT" altLang="lt-LT" sz="1000" b="0">
              <a:latin typeface="Arial" panose="020B0604020202020204" pitchFamily="34" charset="0"/>
            </a:endParaRPr>
          </a:p>
        </p:txBody>
      </p:sp>
      <p:sp>
        <p:nvSpPr>
          <p:cNvPr id="129030" name="Rectangle 3"/>
          <p:cNvSpPr>
            <a:spLocks noGrp="1" noChangeArrowheads="1"/>
          </p:cNvSpPr>
          <p:nvPr>
            <p:ph type="title"/>
          </p:nvPr>
        </p:nvSpPr>
        <p:spPr/>
        <p:txBody>
          <a:bodyPr/>
          <a:lstStyle/>
          <a:p>
            <a:pPr algn="ctr" eaLnBrk="1" hangingPunct="1"/>
            <a:r>
              <a:rPr lang="lt-LT" altLang="lt-LT" smtClean="0"/>
              <a:t>Problemų sprendimas duodant kyšį</a:t>
            </a:r>
            <a:endParaRPr lang="lt-LT" altLang="lt-LT" sz="1800" i="1" smtClean="0"/>
          </a:p>
        </p:txBody>
      </p:sp>
      <p:sp>
        <p:nvSpPr>
          <p:cNvPr id="129031" name="Text Box 7"/>
          <p:cNvSpPr txBox="1">
            <a:spLocks noChangeArrowheads="1"/>
          </p:cNvSpPr>
          <p:nvPr/>
        </p:nvSpPr>
        <p:spPr bwMode="auto">
          <a:xfrm>
            <a:off x="971550" y="5805488"/>
            <a:ext cx="230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129026" name="Object 2"/>
          <p:cNvGraphicFramePr>
            <a:graphicFrameLocks noGrp="1" noChangeAspect="1"/>
          </p:cNvGraphicFramePr>
          <p:nvPr>
            <p:ph idx="1"/>
          </p:nvPr>
        </p:nvGraphicFramePr>
        <p:xfrm>
          <a:off x="4763" y="1193800"/>
          <a:ext cx="7318375" cy="4140200"/>
        </p:xfrm>
        <a:graphic>
          <a:graphicData uri="http://schemas.openxmlformats.org/presentationml/2006/ole">
            <mc:AlternateContent xmlns:mc="http://schemas.openxmlformats.org/markup-compatibility/2006">
              <mc:Choice xmlns:v="urn:schemas-microsoft-com:vml" Requires="v">
                <p:oleObj spid="_x0000_s129037" name="Chart" r:id="rId3" imgW="7324773" imgH="4143518" progId="Excel.Chart.8">
                  <p:embed/>
                </p:oleObj>
              </mc:Choice>
              <mc:Fallback>
                <p:oleObj name="Chart" r:id="rId3" imgW="7324773" imgH="4143518"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193800"/>
                        <a:ext cx="7318375" cy="4140200"/>
                      </a:xfrm>
                      <a:prstGeom prst="rect">
                        <a:avLst/>
                      </a:prstGeom>
                    </p:spPr>
                  </p:pic>
                </p:oleObj>
              </mc:Fallback>
            </mc:AlternateContent>
          </a:graphicData>
        </a:graphic>
      </p:graphicFrame>
      <p:graphicFrame>
        <p:nvGraphicFramePr>
          <p:cNvPr id="129027" name="Object 10"/>
          <p:cNvGraphicFramePr>
            <a:graphicFrameLocks noChangeAspect="1"/>
          </p:cNvGraphicFramePr>
          <p:nvPr/>
        </p:nvGraphicFramePr>
        <p:xfrm>
          <a:off x="4064000" y="1193800"/>
          <a:ext cx="7327900" cy="4140200"/>
        </p:xfrm>
        <a:graphic>
          <a:graphicData uri="http://schemas.openxmlformats.org/presentationml/2006/ole">
            <mc:AlternateContent xmlns:mc="http://schemas.openxmlformats.org/markup-compatibility/2006">
              <mc:Choice xmlns:v="urn:schemas-microsoft-com:vml" Requires="v">
                <p:oleObj spid="_x0000_s129038" name="Chart" r:id="rId5" imgW="7324773" imgH="4143518" progId="Excel.Chart.8">
                  <p:embed/>
                </p:oleObj>
              </mc:Choice>
              <mc:Fallback>
                <p:oleObj name="Chart" r:id="rId5" imgW="7324773" imgH="4143518" progId="Excel.Char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0" y="1193800"/>
                        <a:ext cx="73279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32" name="TextBox 10"/>
          <p:cNvSpPr txBox="1">
            <a:spLocks noChangeArrowheads="1"/>
          </p:cNvSpPr>
          <p:nvPr/>
        </p:nvSpPr>
        <p:spPr bwMode="auto">
          <a:xfrm>
            <a:off x="5148263" y="1412875"/>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200">
                <a:latin typeface="Arial" panose="020B0604020202020204" pitchFamily="34" charset="0"/>
                <a:cs typeface="Arial" panose="020B0604020202020204" pitchFamily="34" charset="0"/>
              </a:rPr>
              <a:t>Ar Jūs esate veikiamas korupcijos kasdieniniame gyvenime?</a:t>
            </a:r>
          </a:p>
        </p:txBody>
      </p:sp>
      <p:sp>
        <p:nvSpPr>
          <p:cNvPr id="129033" name="Text Box 7"/>
          <p:cNvSpPr txBox="1">
            <a:spLocks noChangeArrowheads="1"/>
          </p:cNvSpPr>
          <p:nvPr/>
        </p:nvSpPr>
        <p:spPr bwMode="auto">
          <a:xfrm>
            <a:off x="395288" y="5300663"/>
            <a:ext cx="835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Q11. Ar kyšio davimas, Jūsų nuomone, padeda spręsti problemas?</a:t>
            </a:r>
            <a:endParaRPr lang="lt-LT" altLang="lt-LT" sz="1200" i="1"/>
          </a:p>
          <a:p>
            <a:pPr eaLnBrk="1" hangingPunct="1"/>
            <a:r>
              <a:rPr lang="lt-LT" altLang="lt-LT" sz="1200" b="0" i="1"/>
              <a:t>Q11.1. Ar jūs esate veikiamas korupcijos kasdieniame gyvenime? </a:t>
            </a:r>
            <a:endParaRPr lang="lt-LT" altLang="lt-LT" sz="1200" i="1"/>
          </a:p>
        </p:txBody>
      </p:sp>
      <p:sp>
        <p:nvSpPr>
          <p:cNvPr id="129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005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E52B45B-9C2A-4F66-9576-2D0CD7C3777C}" type="slidenum">
              <a:rPr lang="lt-LT" altLang="lt-LT" sz="1000" b="0">
                <a:latin typeface="Arial" panose="020B0604020202020204" pitchFamily="34" charset="0"/>
              </a:rPr>
              <a:pPr eaLnBrk="1" hangingPunct="1"/>
              <a:t>194</a:t>
            </a:fld>
            <a:endParaRPr lang="lt-LT" altLang="lt-LT" sz="1000" b="0">
              <a:latin typeface="Arial" panose="020B0604020202020204" pitchFamily="34" charset="0"/>
            </a:endParaRPr>
          </a:p>
        </p:txBody>
      </p:sp>
      <p:sp>
        <p:nvSpPr>
          <p:cNvPr id="130053" name="Rectangle 2"/>
          <p:cNvSpPr>
            <a:spLocks noGrp="1" noChangeArrowheads="1"/>
          </p:cNvSpPr>
          <p:nvPr>
            <p:ph type="title"/>
          </p:nvPr>
        </p:nvSpPr>
        <p:spPr>
          <a:xfrm>
            <a:off x="468313" y="188913"/>
            <a:ext cx="8229600" cy="1143000"/>
          </a:xfrm>
        </p:spPr>
        <p:txBody>
          <a:bodyPr/>
          <a:lstStyle/>
          <a:p>
            <a:pPr algn="ctr" eaLnBrk="1" hangingPunct="1"/>
            <a:r>
              <a:rPr lang="lt-LT" altLang="lt-LT" smtClean="0"/>
              <a:t>Problemų sprendimas duodant kyšį</a:t>
            </a:r>
            <a:endParaRPr lang="lt-LT" altLang="lt-LT" i="1" smtClean="0"/>
          </a:p>
        </p:txBody>
      </p:sp>
      <p:graphicFrame>
        <p:nvGraphicFramePr>
          <p:cNvPr id="130050" name="Object 3"/>
          <p:cNvGraphicFramePr>
            <a:graphicFrameLocks noGrp="1" noChangeAspect="1"/>
          </p:cNvGraphicFramePr>
          <p:nvPr>
            <p:ph sz="half" idx="1"/>
          </p:nvPr>
        </p:nvGraphicFramePr>
        <p:xfrm>
          <a:off x="977900" y="1270000"/>
          <a:ext cx="5499100" cy="3973513"/>
        </p:xfrm>
        <a:graphic>
          <a:graphicData uri="http://schemas.openxmlformats.org/presentationml/2006/ole">
            <mc:AlternateContent xmlns:mc="http://schemas.openxmlformats.org/markup-compatibility/2006">
              <mc:Choice xmlns:v="urn:schemas-microsoft-com:vml" Requires="v">
                <p:oleObj spid="_x0000_s130057" name="Chart" r:id="rId3" imgW="5495830" imgH="3972068" progId="Excel.Chart.8">
                  <p:embed/>
                </p:oleObj>
              </mc:Choice>
              <mc:Fallback>
                <p:oleObj name="Chart" r:id="rId3" imgW="5495830" imgH="397206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1270000"/>
                        <a:ext cx="5499100" cy="3973513"/>
                      </a:xfrm>
                      <a:prstGeom prst="rect">
                        <a:avLst/>
                      </a:prstGeom>
                    </p:spPr>
                  </p:pic>
                </p:oleObj>
              </mc:Fallback>
            </mc:AlternateContent>
          </a:graphicData>
        </a:graphic>
      </p:graphicFrame>
      <p:sp>
        <p:nvSpPr>
          <p:cNvPr id="130054" name="Text Box 6"/>
          <p:cNvSpPr txBox="1">
            <a:spLocks noChangeArrowheads="1"/>
          </p:cNvSpPr>
          <p:nvPr/>
        </p:nvSpPr>
        <p:spPr bwMode="auto">
          <a:xfrm>
            <a:off x="971550" y="5805488"/>
            <a:ext cx="2268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2001-2016</a:t>
            </a:r>
            <a:endParaRPr lang="en-US" altLang="lt-LT" sz="1800" i="1">
              <a:latin typeface="Times New Roman" panose="02020603050405020304" pitchFamily="18" charset="0"/>
            </a:endParaRPr>
          </a:p>
        </p:txBody>
      </p:sp>
      <p:sp>
        <p:nvSpPr>
          <p:cNvPr id="1300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107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9AD2B08-C6D0-4311-BA7C-BDA666A4ACEB}" type="slidenum">
              <a:rPr lang="lt-LT" altLang="lt-LT" sz="1000" b="0">
                <a:latin typeface="Arial" panose="020B0604020202020204" pitchFamily="34" charset="0"/>
              </a:rPr>
              <a:pPr eaLnBrk="1" hangingPunct="1"/>
              <a:t>195</a:t>
            </a:fld>
            <a:endParaRPr lang="lt-LT" altLang="lt-LT" sz="1000" b="0">
              <a:latin typeface="Arial" panose="020B0604020202020204" pitchFamily="34" charset="0"/>
            </a:endParaRPr>
          </a:p>
        </p:txBody>
      </p:sp>
      <p:graphicFrame>
        <p:nvGraphicFramePr>
          <p:cNvPr id="131074" name="Object 2"/>
          <p:cNvGraphicFramePr>
            <a:graphicFrameLocks noGrp="1" noChangeAspect="1"/>
          </p:cNvGraphicFramePr>
          <p:nvPr>
            <p:ph idx="1"/>
          </p:nvPr>
        </p:nvGraphicFramePr>
        <p:xfrm>
          <a:off x="546100" y="698500"/>
          <a:ext cx="7937500" cy="4468813"/>
        </p:xfrm>
        <a:graphic>
          <a:graphicData uri="http://schemas.openxmlformats.org/presentationml/2006/ole">
            <mc:AlternateContent xmlns:mc="http://schemas.openxmlformats.org/markup-compatibility/2006">
              <mc:Choice xmlns:v="urn:schemas-microsoft-com:vml" Requires="v">
                <p:oleObj spid="_x0000_s131082" name="Chart" r:id="rId3" imgW="7934277" imgH="4467130" progId="Excel.Chart.8">
                  <p:embed/>
                </p:oleObj>
              </mc:Choice>
              <mc:Fallback>
                <p:oleObj name="Chart" r:id="rId3" imgW="7934277" imgH="446713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698500"/>
                        <a:ext cx="7937500" cy="4468813"/>
                      </a:xfrm>
                      <a:prstGeom prst="rect">
                        <a:avLst/>
                      </a:prstGeom>
                    </p:spPr>
                  </p:pic>
                </p:oleObj>
              </mc:Fallback>
            </mc:AlternateContent>
          </a:graphicData>
        </a:graphic>
      </p:graphicFrame>
      <p:sp>
        <p:nvSpPr>
          <p:cNvPr id="131077" name="Rectangle 3"/>
          <p:cNvSpPr>
            <a:spLocks noGrp="1" noChangeArrowheads="1"/>
          </p:cNvSpPr>
          <p:nvPr>
            <p:ph type="title"/>
          </p:nvPr>
        </p:nvSpPr>
        <p:spPr/>
        <p:txBody>
          <a:bodyPr/>
          <a:lstStyle/>
          <a:p>
            <a:pPr algn="ctr" eaLnBrk="1" hangingPunct="1"/>
            <a:r>
              <a:rPr lang="lt-LT" altLang="lt-LT" smtClean="0"/>
              <a:t>Pasirengimas duoti kyšį, siekiant išspręsti problemas</a:t>
            </a:r>
            <a:endParaRPr lang="lt-LT" altLang="lt-LT" sz="1800" i="1" smtClean="0"/>
          </a:p>
        </p:txBody>
      </p:sp>
      <p:sp>
        <p:nvSpPr>
          <p:cNvPr id="131078" name="Text Box 7"/>
          <p:cNvSpPr txBox="1">
            <a:spLocks noChangeArrowheads="1"/>
          </p:cNvSpPr>
          <p:nvPr/>
        </p:nvSpPr>
        <p:spPr bwMode="auto">
          <a:xfrm>
            <a:off x="971550" y="5795963"/>
            <a:ext cx="171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31079" name="Text Box 7"/>
          <p:cNvSpPr txBox="1">
            <a:spLocks noChangeArrowheads="1"/>
          </p:cNvSpPr>
          <p:nvPr/>
        </p:nvSpPr>
        <p:spPr bwMode="auto">
          <a:xfrm>
            <a:off x="395288" y="5300663"/>
            <a:ext cx="83534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Q12. Ar duotumėte kyšį, norėdamas (-a) išspręsti savo problemas?</a:t>
            </a:r>
          </a:p>
        </p:txBody>
      </p:sp>
      <p:sp>
        <p:nvSpPr>
          <p:cNvPr id="1310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210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1C4D96E-F5A7-4464-BAA3-854B68A94E87}" type="slidenum">
              <a:rPr lang="lt-LT" altLang="lt-LT" sz="1000" b="0">
                <a:latin typeface="Arial" panose="020B0604020202020204" pitchFamily="34" charset="0"/>
              </a:rPr>
              <a:pPr eaLnBrk="1" hangingPunct="1"/>
              <a:t>196</a:t>
            </a:fld>
            <a:endParaRPr lang="lt-LT" altLang="lt-LT" sz="1000" b="0">
              <a:latin typeface="Arial" panose="020B0604020202020204" pitchFamily="34" charset="0"/>
            </a:endParaRPr>
          </a:p>
        </p:txBody>
      </p:sp>
      <p:sp>
        <p:nvSpPr>
          <p:cNvPr id="132101" name="Rectangle 2"/>
          <p:cNvSpPr>
            <a:spLocks noGrp="1" noChangeArrowheads="1"/>
          </p:cNvSpPr>
          <p:nvPr>
            <p:ph type="title"/>
          </p:nvPr>
        </p:nvSpPr>
        <p:spPr/>
        <p:txBody>
          <a:bodyPr/>
          <a:lstStyle/>
          <a:p>
            <a:pPr algn="ctr" eaLnBrk="1" hangingPunct="1"/>
            <a:r>
              <a:rPr lang="lt-LT" altLang="lt-LT" smtClean="0"/>
              <a:t>Pasirengimas duoti kyšį, siekiant išspręsti savo problemas</a:t>
            </a:r>
            <a:endParaRPr lang="lt-LT" altLang="lt-LT" i="1" smtClean="0"/>
          </a:p>
        </p:txBody>
      </p:sp>
      <p:graphicFrame>
        <p:nvGraphicFramePr>
          <p:cNvPr id="132098" name="Object 3"/>
          <p:cNvGraphicFramePr>
            <a:graphicFrameLocks noGrp="1" noChangeAspect="1"/>
          </p:cNvGraphicFramePr>
          <p:nvPr>
            <p:ph sz="half" idx="1"/>
          </p:nvPr>
        </p:nvGraphicFramePr>
        <p:xfrm>
          <a:off x="977900" y="1193800"/>
          <a:ext cx="5499100" cy="3973513"/>
        </p:xfrm>
        <a:graphic>
          <a:graphicData uri="http://schemas.openxmlformats.org/presentationml/2006/ole">
            <mc:AlternateContent xmlns:mc="http://schemas.openxmlformats.org/markup-compatibility/2006">
              <mc:Choice xmlns:v="urn:schemas-microsoft-com:vml" Requires="v">
                <p:oleObj spid="_x0000_s132105" name="Chart" r:id="rId3" imgW="5495830" imgH="3972068" progId="Excel.Chart.8">
                  <p:embed/>
                </p:oleObj>
              </mc:Choice>
              <mc:Fallback>
                <p:oleObj name="Chart" r:id="rId3" imgW="5495830" imgH="397206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1193800"/>
                        <a:ext cx="5499100" cy="3973513"/>
                      </a:xfrm>
                      <a:prstGeom prst="rect">
                        <a:avLst/>
                      </a:prstGeom>
                    </p:spPr>
                  </p:pic>
                </p:oleObj>
              </mc:Fallback>
            </mc:AlternateContent>
          </a:graphicData>
        </a:graphic>
      </p:graphicFrame>
      <p:sp>
        <p:nvSpPr>
          <p:cNvPr id="132102" name="Text Box 7"/>
          <p:cNvSpPr txBox="1">
            <a:spLocks noChangeArrowheads="1"/>
          </p:cNvSpPr>
          <p:nvPr/>
        </p:nvSpPr>
        <p:spPr bwMode="auto">
          <a:xfrm>
            <a:off x="971550" y="5795963"/>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2001-2016</a:t>
            </a:r>
            <a:endParaRPr lang="en-US" altLang="lt-LT" sz="1800" i="1">
              <a:latin typeface="Times New Roman" panose="02020603050405020304" pitchFamily="18" charset="0"/>
            </a:endParaRPr>
          </a:p>
        </p:txBody>
      </p:sp>
      <p:sp>
        <p:nvSpPr>
          <p:cNvPr id="13210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312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BB47008-E0BE-4FD0-A93D-AE497181BD89}" type="slidenum">
              <a:rPr lang="lt-LT" altLang="lt-LT" sz="1000" b="0">
                <a:latin typeface="Arial" panose="020B0604020202020204" pitchFamily="34" charset="0"/>
              </a:rPr>
              <a:pPr eaLnBrk="1" hangingPunct="1"/>
              <a:t>197</a:t>
            </a:fld>
            <a:endParaRPr lang="lt-LT" altLang="lt-LT" sz="1000" b="0">
              <a:latin typeface="Arial" panose="020B0604020202020204" pitchFamily="34" charset="0"/>
            </a:endParaRPr>
          </a:p>
        </p:txBody>
      </p:sp>
      <p:graphicFrame>
        <p:nvGraphicFramePr>
          <p:cNvPr id="133122" name="Object 2"/>
          <p:cNvGraphicFramePr>
            <a:graphicFrameLocks noGrp="1" noChangeAspect="1"/>
          </p:cNvGraphicFramePr>
          <p:nvPr>
            <p:ph idx="1"/>
          </p:nvPr>
        </p:nvGraphicFramePr>
        <p:xfrm>
          <a:off x="609600" y="698500"/>
          <a:ext cx="7937500" cy="4468813"/>
        </p:xfrm>
        <a:graphic>
          <a:graphicData uri="http://schemas.openxmlformats.org/presentationml/2006/ole">
            <mc:AlternateContent xmlns:mc="http://schemas.openxmlformats.org/markup-compatibility/2006">
              <mc:Choice xmlns:v="urn:schemas-microsoft-com:vml" Requires="v">
                <p:oleObj spid="_x0000_s133130" name="Chart" r:id="rId3" imgW="7934277" imgH="4467130" progId="Excel.Chart.8">
                  <p:embed/>
                </p:oleObj>
              </mc:Choice>
              <mc:Fallback>
                <p:oleObj name="Chart" r:id="rId3" imgW="7934277" imgH="446713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98500"/>
                        <a:ext cx="7937500" cy="4468813"/>
                      </a:xfrm>
                      <a:prstGeom prst="rect">
                        <a:avLst/>
                      </a:prstGeom>
                    </p:spPr>
                  </p:pic>
                </p:oleObj>
              </mc:Fallback>
            </mc:AlternateContent>
          </a:graphicData>
        </a:graphic>
      </p:graphicFrame>
      <p:sp>
        <p:nvSpPr>
          <p:cNvPr id="133125" name="Rectangle 3"/>
          <p:cNvSpPr>
            <a:spLocks noGrp="1" noChangeArrowheads="1"/>
          </p:cNvSpPr>
          <p:nvPr>
            <p:ph type="title"/>
          </p:nvPr>
        </p:nvSpPr>
        <p:spPr>
          <a:xfrm>
            <a:off x="468313" y="188913"/>
            <a:ext cx="8229600" cy="1143000"/>
          </a:xfrm>
        </p:spPr>
        <p:txBody>
          <a:bodyPr/>
          <a:lstStyle/>
          <a:p>
            <a:pPr algn="ctr" eaLnBrk="1" hangingPunct="1"/>
            <a:r>
              <a:rPr lang="lt-LT" altLang="lt-LT" smtClean="0"/>
              <a:t>Problemų sprendimas duodant kyšį</a:t>
            </a:r>
            <a:endParaRPr lang="lt-LT" altLang="lt-LT" sz="1800" i="1" smtClean="0"/>
          </a:p>
        </p:txBody>
      </p:sp>
      <p:sp>
        <p:nvSpPr>
          <p:cNvPr id="133126" name="Text Box 6"/>
          <p:cNvSpPr txBox="1">
            <a:spLocks noChangeArrowheads="1"/>
          </p:cNvSpPr>
          <p:nvPr/>
        </p:nvSpPr>
        <p:spPr bwMode="auto">
          <a:xfrm>
            <a:off x="971550" y="5732463"/>
            <a:ext cx="139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133127" name="Text Box 7"/>
          <p:cNvSpPr txBox="1">
            <a:spLocks noChangeArrowheads="1"/>
          </p:cNvSpPr>
          <p:nvPr/>
        </p:nvSpPr>
        <p:spPr bwMode="auto">
          <a:xfrm>
            <a:off x="574675" y="5373688"/>
            <a:ext cx="856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Q12. Ar kyšio davimas, Jūsų nuomone, padeda spręsti įmonės problemas?</a:t>
            </a:r>
          </a:p>
        </p:txBody>
      </p:sp>
      <p:sp>
        <p:nvSpPr>
          <p:cNvPr id="13312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414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950680D-5D5C-4F34-83FE-7B89041EFF52}" type="slidenum">
              <a:rPr lang="lt-LT" altLang="lt-LT" sz="1000" b="0">
                <a:latin typeface="Arial" panose="020B0604020202020204" pitchFamily="34" charset="0"/>
              </a:rPr>
              <a:pPr eaLnBrk="1" hangingPunct="1"/>
              <a:t>198</a:t>
            </a:fld>
            <a:endParaRPr lang="lt-LT" altLang="lt-LT" sz="1000" b="0">
              <a:latin typeface="Arial" panose="020B0604020202020204" pitchFamily="34" charset="0"/>
            </a:endParaRPr>
          </a:p>
        </p:txBody>
      </p:sp>
      <p:sp>
        <p:nvSpPr>
          <p:cNvPr id="134149" name="Rectangle 2"/>
          <p:cNvSpPr>
            <a:spLocks noGrp="1" noChangeArrowheads="1"/>
          </p:cNvSpPr>
          <p:nvPr>
            <p:ph type="title"/>
          </p:nvPr>
        </p:nvSpPr>
        <p:spPr>
          <a:xfrm>
            <a:off x="468313" y="0"/>
            <a:ext cx="8229600" cy="1143000"/>
          </a:xfrm>
        </p:spPr>
        <p:txBody>
          <a:bodyPr/>
          <a:lstStyle/>
          <a:p>
            <a:pPr algn="ctr" eaLnBrk="1" hangingPunct="1"/>
            <a:r>
              <a:rPr lang="lt-LT" altLang="lt-LT" smtClean="0"/>
              <a:t>Problemų sprendimas duodant kyšį</a:t>
            </a:r>
            <a:endParaRPr lang="lt-LT" altLang="lt-LT" i="1" smtClean="0"/>
          </a:p>
        </p:txBody>
      </p:sp>
      <p:graphicFrame>
        <p:nvGraphicFramePr>
          <p:cNvPr id="134146" name="Object 3"/>
          <p:cNvGraphicFramePr>
            <a:graphicFrameLocks noGrp="1" noChangeAspect="1"/>
          </p:cNvGraphicFramePr>
          <p:nvPr>
            <p:ph sz="half" idx="1"/>
          </p:nvPr>
        </p:nvGraphicFramePr>
        <p:xfrm>
          <a:off x="1257300" y="977900"/>
          <a:ext cx="5499100" cy="3973513"/>
        </p:xfrm>
        <a:graphic>
          <a:graphicData uri="http://schemas.openxmlformats.org/presentationml/2006/ole">
            <mc:AlternateContent xmlns:mc="http://schemas.openxmlformats.org/markup-compatibility/2006">
              <mc:Choice xmlns:v="urn:schemas-microsoft-com:vml" Requires="v">
                <p:oleObj spid="_x0000_s134153" name="Chart" r:id="rId3" imgW="5495830" imgH="3972068" progId="Excel.Chart.8">
                  <p:embed/>
                </p:oleObj>
              </mc:Choice>
              <mc:Fallback>
                <p:oleObj name="Chart" r:id="rId3" imgW="5495830" imgH="397206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977900"/>
                        <a:ext cx="5499100" cy="3973513"/>
                      </a:xfrm>
                      <a:prstGeom prst="rect">
                        <a:avLst/>
                      </a:prstGeom>
                    </p:spPr>
                  </p:pic>
                </p:oleObj>
              </mc:Fallback>
            </mc:AlternateContent>
          </a:graphicData>
        </a:graphic>
      </p:graphicFrame>
      <p:sp>
        <p:nvSpPr>
          <p:cNvPr id="134150" name="Text Box 6"/>
          <p:cNvSpPr txBox="1">
            <a:spLocks noChangeArrowheads="1"/>
          </p:cNvSpPr>
          <p:nvPr/>
        </p:nvSpPr>
        <p:spPr bwMode="auto">
          <a:xfrm>
            <a:off x="971550" y="5795963"/>
            <a:ext cx="208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2002-2016</a:t>
            </a:r>
            <a:endParaRPr lang="en-US" altLang="lt-LT" sz="1800" i="1">
              <a:latin typeface="Times New Roman" panose="02020603050405020304" pitchFamily="18" charset="0"/>
            </a:endParaRPr>
          </a:p>
        </p:txBody>
      </p:sp>
      <p:sp>
        <p:nvSpPr>
          <p:cNvPr id="134151"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517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860C755-24AE-4930-A5FE-82EA0BED1B7C}" type="slidenum">
              <a:rPr lang="lt-LT" altLang="lt-LT" sz="1000" b="0">
                <a:latin typeface="Arial" panose="020B0604020202020204" pitchFamily="34" charset="0"/>
              </a:rPr>
              <a:pPr eaLnBrk="1" hangingPunct="1"/>
              <a:t>199</a:t>
            </a:fld>
            <a:endParaRPr lang="lt-LT" altLang="lt-LT" sz="1000" b="0">
              <a:latin typeface="Arial" panose="020B0604020202020204" pitchFamily="34" charset="0"/>
            </a:endParaRPr>
          </a:p>
        </p:txBody>
      </p:sp>
      <p:graphicFrame>
        <p:nvGraphicFramePr>
          <p:cNvPr id="135170" name="Object 2"/>
          <p:cNvGraphicFramePr>
            <a:graphicFrameLocks noGrp="1" noChangeAspect="1"/>
          </p:cNvGraphicFramePr>
          <p:nvPr>
            <p:ph idx="1"/>
          </p:nvPr>
        </p:nvGraphicFramePr>
        <p:xfrm>
          <a:off x="609600" y="622300"/>
          <a:ext cx="7937500" cy="4468813"/>
        </p:xfrm>
        <a:graphic>
          <a:graphicData uri="http://schemas.openxmlformats.org/presentationml/2006/ole">
            <mc:AlternateContent xmlns:mc="http://schemas.openxmlformats.org/markup-compatibility/2006">
              <mc:Choice xmlns:v="urn:schemas-microsoft-com:vml" Requires="v">
                <p:oleObj spid="_x0000_s135178" name="Chart" r:id="rId3" imgW="7934277" imgH="4467130" progId="Excel.Chart.8">
                  <p:embed/>
                </p:oleObj>
              </mc:Choice>
              <mc:Fallback>
                <p:oleObj name="Chart" r:id="rId3" imgW="7934277" imgH="446713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22300"/>
                        <a:ext cx="7937500" cy="4468813"/>
                      </a:xfrm>
                      <a:prstGeom prst="rect">
                        <a:avLst/>
                      </a:prstGeom>
                    </p:spPr>
                  </p:pic>
                </p:oleObj>
              </mc:Fallback>
            </mc:AlternateContent>
          </a:graphicData>
        </a:graphic>
      </p:graphicFrame>
      <p:sp>
        <p:nvSpPr>
          <p:cNvPr id="135173" name="Rectangle 3"/>
          <p:cNvSpPr>
            <a:spLocks noGrp="1" noChangeArrowheads="1"/>
          </p:cNvSpPr>
          <p:nvPr>
            <p:ph type="title"/>
          </p:nvPr>
        </p:nvSpPr>
        <p:spPr/>
        <p:txBody>
          <a:bodyPr/>
          <a:lstStyle/>
          <a:p>
            <a:pPr algn="ctr" eaLnBrk="1" hangingPunct="1"/>
            <a:r>
              <a:rPr lang="lt-LT" altLang="lt-LT" smtClean="0"/>
              <a:t>Pasirengimas duoti kyšį, siekiant išspręsti įmonės problemas</a:t>
            </a:r>
            <a:br>
              <a:rPr lang="lt-LT" altLang="lt-LT" smtClean="0"/>
            </a:br>
            <a:r>
              <a:rPr lang="lt-LT" altLang="lt-LT" sz="1800" i="1" smtClean="0"/>
              <a:t> (skliausteliuose 2014 m. tyrimo duomenys)</a:t>
            </a:r>
          </a:p>
        </p:txBody>
      </p:sp>
      <p:sp>
        <p:nvSpPr>
          <p:cNvPr id="135174" name="Text Box 6"/>
          <p:cNvSpPr txBox="1">
            <a:spLocks noChangeArrowheads="1"/>
          </p:cNvSpPr>
          <p:nvPr/>
        </p:nvSpPr>
        <p:spPr bwMode="auto">
          <a:xfrm>
            <a:off x="971550" y="5805488"/>
            <a:ext cx="208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135175" name="Text Box 7"/>
          <p:cNvSpPr txBox="1">
            <a:spLocks noChangeArrowheads="1"/>
          </p:cNvSpPr>
          <p:nvPr/>
        </p:nvSpPr>
        <p:spPr bwMode="auto">
          <a:xfrm>
            <a:off x="574675" y="5373688"/>
            <a:ext cx="856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Q13. Ar Jūsų įmonė duotų kyšį, norėdama išspręsti įmonės problemas?</a:t>
            </a:r>
          </a:p>
        </p:txBody>
      </p:sp>
      <p:sp>
        <p:nvSpPr>
          <p:cNvPr id="135176"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04803" name="Slide Number Placeholder 5"/>
          <p:cNvSpPr>
            <a:spLocks noGrp="1"/>
          </p:cNvSpPr>
          <p:nvPr>
            <p:ph type="sldNum" sz="quarter" idx="12"/>
          </p:nvPr>
        </p:nvSpPr>
        <p:spPr>
          <a:xfrm>
            <a:off x="3492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912C18B-E325-494B-BDC6-356F7A7447B5}" type="slidenum">
              <a:rPr lang="lt-LT" altLang="lt-LT" sz="1000" b="0">
                <a:latin typeface="Arial" panose="020B0604020202020204" pitchFamily="34" charset="0"/>
              </a:rPr>
              <a:pPr eaLnBrk="1" hangingPunct="1"/>
              <a:t>2</a:t>
            </a:fld>
            <a:endParaRPr lang="lt-LT" altLang="lt-LT" sz="1000" b="0">
              <a:latin typeface="Arial" panose="020B0604020202020204" pitchFamily="34" charset="0"/>
            </a:endParaRPr>
          </a:p>
        </p:txBody>
      </p:sp>
      <p:sp>
        <p:nvSpPr>
          <p:cNvPr id="204804" name="Rectangle 2"/>
          <p:cNvSpPr>
            <a:spLocks noGrp="1" noChangeArrowheads="1"/>
          </p:cNvSpPr>
          <p:nvPr>
            <p:ph type="title"/>
          </p:nvPr>
        </p:nvSpPr>
        <p:spPr>
          <a:xfrm>
            <a:off x="457200" y="44450"/>
            <a:ext cx="8229600" cy="1143000"/>
          </a:xfrm>
        </p:spPr>
        <p:txBody>
          <a:bodyPr/>
          <a:lstStyle/>
          <a:p>
            <a:pPr eaLnBrk="1" hangingPunct="1"/>
            <a:r>
              <a:rPr lang="lt-LT" altLang="lt-LT" smtClean="0"/>
              <a:t>T</a:t>
            </a:r>
            <a:r>
              <a:rPr lang="en-US" altLang="lt-LT" smtClean="0"/>
              <a:t>urinys</a:t>
            </a:r>
            <a:endParaRPr lang="lt-LT" altLang="lt-LT" smtClean="0"/>
          </a:p>
        </p:txBody>
      </p:sp>
      <p:graphicFrame>
        <p:nvGraphicFramePr>
          <p:cNvPr id="7" name="Table 6"/>
          <p:cNvGraphicFramePr>
            <a:graphicFrameLocks noGrp="1"/>
          </p:cNvGraphicFramePr>
          <p:nvPr/>
        </p:nvGraphicFramePr>
        <p:xfrm>
          <a:off x="1042988" y="1412875"/>
          <a:ext cx="6264275" cy="4114800"/>
        </p:xfrm>
        <a:graphic>
          <a:graphicData uri="http://schemas.openxmlformats.org/drawingml/2006/table">
            <a:tbl>
              <a:tblPr/>
              <a:tblGrid>
                <a:gridCol w="4248456">
                  <a:extLst>
                    <a:ext uri="{9D8B030D-6E8A-4147-A177-3AD203B41FA5}">
                      <a16:colId xmlns:a16="http://schemas.microsoft.com/office/drawing/2014/main" xmlns="" val="20000"/>
                    </a:ext>
                  </a:extLst>
                </a:gridCol>
                <a:gridCol w="2015819">
                  <a:extLst>
                    <a:ext uri="{9D8B030D-6E8A-4147-A177-3AD203B41FA5}">
                      <a16:colId xmlns:a16="http://schemas.microsoft.com/office/drawing/2014/main" xmlns="" val="20001"/>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Metodologija</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5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58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Rezultatai</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8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58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Korupcija</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tarp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kitų</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problemų</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9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49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Korupcinogeninės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situacijos</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24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5861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Požiūris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į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korupciją</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46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58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Korupcijos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mast</a:t>
                      </a: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ų</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kaita</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59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58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Korupcijos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formų</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paplitimas</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80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58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Korupcijos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paplitimas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institucijose</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87 psl.</a:t>
                      </a: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58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Korupcijos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paplitimas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institucijose</a:t>
                      </a: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gyventojų vertinimai</a:t>
                      </a: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111 psl.</a:t>
                      </a: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58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Korupcijos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paplitimas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institucijose</a:t>
                      </a: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įmonių vadovų vertinimai</a:t>
                      </a: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138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5861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Korupcijos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paplitimas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institucijose</a:t>
                      </a: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valstybės tarnautojų vertinimai</a:t>
                      </a: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165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58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Korupcinė</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patirtis</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192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204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9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22E2B8D-758E-477D-84BD-28B0350AF5B7}" type="slidenum">
              <a:rPr lang="lt-LT" altLang="lt-LT" sz="1000" b="0">
                <a:latin typeface="Arial" panose="020B0604020202020204" pitchFamily="34" charset="0"/>
              </a:rPr>
              <a:pPr eaLnBrk="1" hangingPunct="1"/>
              <a:t>20</a:t>
            </a:fld>
            <a:endParaRPr lang="lt-LT" altLang="lt-LT" sz="1000" b="0">
              <a:latin typeface="Arial" panose="020B0604020202020204" pitchFamily="34" charset="0"/>
            </a:endParaRPr>
          </a:p>
        </p:txBody>
      </p:sp>
      <p:sp>
        <p:nvSpPr>
          <p:cNvPr id="9221" name="Rectangle 2"/>
          <p:cNvSpPr>
            <a:spLocks noGrp="1" noChangeArrowheads="1"/>
          </p:cNvSpPr>
          <p:nvPr>
            <p:ph type="title"/>
          </p:nvPr>
        </p:nvSpPr>
        <p:spPr/>
        <p:txBody>
          <a:bodyPr/>
          <a:lstStyle/>
          <a:p>
            <a:r>
              <a:rPr lang="en-US" altLang="lt-LT" smtClean="0"/>
              <a:t>Aktualiausios Lietuvos problemos</a:t>
            </a:r>
            <a:endParaRPr lang="lt-LT" altLang="lt-LT" smtClean="0"/>
          </a:p>
        </p:txBody>
      </p:sp>
      <p:sp>
        <p:nvSpPr>
          <p:cNvPr id="9222" name="TextBox 8"/>
          <p:cNvSpPr txBox="1">
            <a:spLocks noChangeArrowheads="1"/>
          </p:cNvSpPr>
          <p:nvPr/>
        </p:nvSpPr>
        <p:spPr bwMode="auto">
          <a:xfrm>
            <a:off x="755650" y="48688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a:latin typeface="Arial" panose="020B0604020202020204" pitchFamily="34" charset="0"/>
                <a:cs typeface="Arial" panose="020B0604020202020204" pitchFamily="34" charset="0"/>
              </a:rPr>
              <a:t>Atsakymai: “Labai rimta problema”</a:t>
            </a:r>
          </a:p>
        </p:txBody>
      </p:sp>
      <p:sp>
        <p:nvSpPr>
          <p:cNvPr id="9223" name="Text Box 5"/>
          <p:cNvSpPr txBox="1">
            <a:spLocks noChangeArrowheads="1"/>
          </p:cNvSpPr>
          <p:nvPr/>
        </p:nvSpPr>
        <p:spPr bwMode="auto">
          <a:xfrm>
            <a:off x="793750" y="5726113"/>
            <a:ext cx="269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a:t>
            </a:r>
            <a:r>
              <a:rPr lang="en-US" altLang="lt-LT" sz="1800" i="1">
                <a:latin typeface="Times New Roman" panose="02020603050405020304" pitchFamily="18" charset="0"/>
              </a:rPr>
              <a:t> 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sp>
        <p:nvSpPr>
          <p:cNvPr id="9224" name="Text Box 7"/>
          <p:cNvSpPr txBox="1">
            <a:spLocks noChangeArrowheads="1"/>
          </p:cNvSpPr>
          <p:nvPr/>
        </p:nvSpPr>
        <p:spPr bwMode="auto">
          <a:xfrm>
            <a:off x="323850" y="5300663"/>
            <a:ext cx="8351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Q1. Pradedant mūsų pokalbį aš Jums perskaitysiu keletą probleminių reiškinių, o Jūs pasakykite, kiek rimta Jūs laikote kiekvieną iš šių problemų šiuo metu Lietuvoje?</a:t>
            </a:r>
          </a:p>
        </p:txBody>
      </p:sp>
      <p:sp>
        <p:nvSpPr>
          <p:cNvPr id="922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9218" name="Object 2"/>
          <p:cNvGraphicFramePr>
            <a:graphicFrameLocks noGrp="1" noChangeAspect="1"/>
          </p:cNvGraphicFramePr>
          <p:nvPr/>
        </p:nvGraphicFramePr>
        <p:xfrm>
          <a:off x="304800" y="850900"/>
          <a:ext cx="8547100" cy="4583113"/>
        </p:xfrm>
        <a:graphic>
          <a:graphicData uri="http://schemas.openxmlformats.org/presentationml/2006/ole">
            <mc:AlternateContent xmlns:mc="http://schemas.openxmlformats.org/markup-compatibility/2006">
              <mc:Choice xmlns:v="urn:schemas-microsoft-com:vml" Requires="v">
                <p:oleObj spid="_x0000_s9227" name="Worksheet" r:id="rId3" imgW="8543782" imgH="4581573" progId="Excel.Sheet.8">
                  <p:embed/>
                </p:oleObj>
              </mc:Choice>
              <mc:Fallback>
                <p:oleObj name="Worksheet" r:id="rId3" imgW="8543782" imgH="4581573"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50900"/>
                        <a:ext cx="8547100" cy="458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619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8CB8C10-7FC7-429E-84C2-BA3B6E8AC1E1}" type="slidenum">
              <a:rPr lang="lt-LT" altLang="lt-LT" sz="1000" b="0">
                <a:latin typeface="Arial" panose="020B0604020202020204" pitchFamily="34" charset="0"/>
              </a:rPr>
              <a:pPr eaLnBrk="1" hangingPunct="1"/>
              <a:t>200</a:t>
            </a:fld>
            <a:endParaRPr lang="lt-LT" altLang="lt-LT" sz="1000" b="0">
              <a:latin typeface="Arial" panose="020B0604020202020204" pitchFamily="34" charset="0"/>
            </a:endParaRPr>
          </a:p>
        </p:txBody>
      </p:sp>
      <p:sp>
        <p:nvSpPr>
          <p:cNvPr id="136197" name="Rectangle 2"/>
          <p:cNvSpPr>
            <a:spLocks noGrp="1" noChangeArrowheads="1"/>
          </p:cNvSpPr>
          <p:nvPr>
            <p:ph type="title"/>
          </p:nvPr>
        </p:nvSpPr>
        <p:spPr/>
        <p:txBody>
          <a:bodyPr/>
          <a:lstStyle/>
          <a:p>
            <a:pPr algn="ctr" eaLnBrk="1" hangingPunct="1"/>
            <a:r>
              <a:rPr lang="lt-LT" altLang="lt-LT" smtClean="0"/>
              <a:t>Pasirengimas duoti kyšį, siekiant išspręsti įmonės problemas</a:t>
            </a:r>
            <a:endParaRPr lang="lt-LT" altLang="lt-LT" i="1" smtClean="0"/>
          </a:p>
        </p:txBody>
      </p:sp>
      <p:graphicFrame>
        <p:nvGraphicFramePr>
          <p:cNvPr id="136194" name="Object 3"/>
          <p:cNvGraphicFramePr>
            <a:graphicFrameLocks noGrp="1" noChangeAspect="1"/>
          </p:cNvGraphicFramePr>
          <p:nvPr>
            <p:ph sz="half" idx="1"/>
          </p:nvPr>
        </p:nvGraphicFramePr>
        <p:xfrm>
          <a:off x="1333500" y="1130300"/>
          <a:ext cx="5499100" cy="3973513"/>
        </p:xfrm>
        <a:graphic>
          <a:graphicData uri="http://schemas.openxmlformats.org/presentationml/2006/ole">
            <mc:AlternateContent xmlns:mc="http://schemas.openxmlformats.org/markup-compatibility/2006">
              <mc:Choice xmlns:v="urn:schemas-microsoft-com:vml" Requires="v">
                <p:oleObj spid="_x0000_s136201" name="Chart" r:id="rId3" imgW="5495830" imgH="3972068" progId="Excel.Chart.8">
                  <p:embed/>
                </p:oleObj>
              </mc:Choice>
              <mc:Fallback>
                <p:oleObj name="Chart" r:id="rId3" imgW="5495830" imgH="397206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130300"/>
                        <a:ext cx="5499100" cy="3973513"/>
                      </a:xfrm>
                      <a:prstGeom prst="rect">
                        <a:avLst/>
                      </a:prstGeom>
                    </p:spPr>
                  </p:pic>
                </p:oleObj>
              </mc:Fallback>
            </mc:AlternateContent>
          </a:graphicData>
        </a:graphic>
      </p:graphicFrame>
      <p:sp>
        <p:nvSpPr>
          <p:cNvPr id="136198" name="Text Box 6"/>
          <p:cNvSpPr txBox="1">
            <a:spLocks noChangeArrowheads="1"/>
          </p:cNvSpPr>
          <p:nvPr/>
        </p:nvSpPr>
        <p:spPr bwMode="auto">
          <a:xfrm>
            <a:off x="827088" y="5876925"/>
            <a:ext cx="216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2002-2016</a:t>
            </a:r>
            <a:endParaRPr lang="en-US" altLang="lt-LT" sz="1800" i="1">
              <a:latin typeface="Times New Roman" panose="02020603050405020304" pitchFamily="18" charset="0"/>
            </a:endParaRPr>
          </a:p>
        </p:txBody>
      </p:sp>
      <p:sp>
        <p:nvSpPr>
          <p:cNvPr id="136199"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72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3662916-6BCD-48D7-B1C3-2D99BF8B1D55}" type="slidenum">
              <a:rPr lang="lt-LT" altLang="lt-LT" sz="1000" b="0">
                <a:latin typeface="Arial" panose="020B0604020202020204" pitchFamily="34" charset="0"/>
              </a:rPr>
              <a:pPr eaLnBrk="1" hangingPunct="1"/>
              <a:t>201</a:t>
            </a:fld>
            <a:endParaRPr lang="lt-LT" altLang="lt-LT" sz="1000" b="0">
              <a:latin typeface="Arial" panose="020B0604020202020204" pitchFamily="34" charset="0"/>
            </a:endParaRPr>
          </a:p>
        </p:txBody>
      </p:sp>
      <p:sp>
        <p:nvSpPr>
          <p:cNvPr id="137222" name="Rectangle 3"/>
          <p:cNvSpPr>
            <a:spLocks noGrp="1" noChangeArrowheads="1"/>
          </p:cNvSpPr>
          <p:nvPr>
            <p:ph type="title"/>
          </p:nvPr>
        </p:nvSpPr>
        <p:spPr/>
        <p:txBody>
          <a:bodyPr/>
          <a:lstStyle/>
          <a:p>
            <a:pPr algn="ctr" eaLnBrk="1" hangingPunct="1"/>
            <a:r>
              <a:rPr lang="lt-LT" altLang="lt-LT" smtClean="0"/>
              <a:t>Problemų sprendimas duodant kyšį</a:t>
            </a:r>
            <a:endParaRPr lang="lt-LT" altLang="lt-LT" sz="1800" i="1" smtClean="0"/>
          </a:p>
        </p:txBody>
      </p:sp>
      <p:graphicFrame>
        <p:nvGraphicFramePr>
          <p:cNvPr id="137218" name="Object 2"/>
          <p:cNvGraphicFramePr>
            <a:graphicFrameLocks noGrp="1" noChangeAspect="1"/>
          </p:cNvGraphicFramePr>
          <p:nvPr>
            <p:ph idx="1"/>
          </p:nvPr>
        </p:nvGraphicFramePr>
        <p:xfrm>
          <a:off x="0" y="1196975"/>
          <a:ext cx="7386638" cy="4068763"/>
        </p:xfrm>
        <a:graphic>
          <a:graphicData uri="http://schemas.openxmlformats.org/presentationml/2006/ole">
            <mc:AlternateContent xmlns:mc="http://schemas.openxmlformats.org/markup-compatibility/2006">
              <mc:Choice xmlns:v="urn:schemas-microsoft-com:vml" Requires="v">
                <p:oleObj spid="_x0000_s137229" name="Chart" r:id="rId3" imgW="8229600" imgH="4533995" progId="MSGraph.Chart.8">
                  <p:embed followColorScheme="full"/>
                </p:oleObj>
              </mc:Choice>
              <mc:Fallback>
                <p:oleObj name="Chart" r:id="rId3" imgW="8229600" imgH="4533995"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6975"/>
                        <a:ext cx="7386638"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19" name="Object 10"/>
          <p:cNvGraphicFramePr>
            <a:graphicFrameLocks noChangeAspect="1"/>
          </p:cNvGraphicFramePr>
          <p:nvPr/>
        </p:nvGraphicFramePr>
        <p:xfrm>
          <a:off x="4067175" y="1196975"/>
          <a:ext cx="7386638" cy="4068763"/>
        </p:xfrm>
        <a:graphic>
          <a:graphicData uri="http://schemas.openxmlformats.org/presentationml/2006/ole">
            <mc:AlternateContent xmlns:mc="http://schemas.openxmlformats.org/markup-compatibility/2006">
              <mc:Choice xmlns:v="urn:schemas-microsoft-com:vml" Requires="v">
                <p:oleObj spid="_x0000_s137230" name="Chart" r:id="rId5" imgW="8229600" imgH="4533995" progId="MSGraph.Chart.8">
                  <p:embed followColorScheme="full"/>
                </p:oleObj>
              </mc:Choice>
              <mc:Fallback>
                <p:oleObj name="Chart" r:id="rId5" imgW="8229600" imgH="4533995" progId="MSGraph.Chart.8">
                  <p:embed followColorScheme="full"/>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1196975"/>
                        <a:ext cx="7386638"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23" name="TextBox 10"/>
          <p:cNvSpPr txBox="1">
            <a:spLocks noChangeArrowheads="1"/>
          </p:cNvSpPr>
          <p:nvPr/>
        </p:nvSpPr>
        <p:spPr bwMode="auto">
          <a:xfrm>
            <a:off x="5148263" y="1412875"/>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200">
                <a:latin typeface="Arial" panose="020B0604020202020204" pitchFamily="34" charset="0"/>
                <a:cs typeface="Arial" panose="020B0604020202020204" pitchFamily="34" charset="0"/>
              </a:rPr>
              <a:t>Ar Jūs esate veikiamas korupcijos kasdieniniame gyvenime?</a:t>
            </a:r>
          </a:p>
        </p:txBody>
      </p:sp>
      <p:sp>
        <p:nvSpPr>
          <p:cNvPr id="137224" name="Text Box 5"/>
          <p:cNvSpPr txBox="1">
            <a:spLocks noChangeArrowheads="1"/>
          </p:cNvSpPr>
          <p:nvPr/>
        </p:nvSpPr>
        <p:spPr bwMode="auto">
          <a:xfrm>
            <a:off x="971550" y="5805488"/>
            <a:ext cx="268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37225" name="Text Box 7"/>
          <p:cNvSpPr txBox="1">
            <a:spLocks noChangeArrowheads="1"/>
          </p:cNvSpPr>
          <p:nvPr/>
        </p:nvSpPr>
        <p:spPr bwMode="auto">
          <a:xfrm>
            <a:off x="539750" y="5229225"/>
            <a:ext cx="8351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Q11. Ar kyšio davimas, Jūsų nuomone, padeda spręsti problemas?</a:t>
            </a:r>
          </a:p>
          <a:p>
            <a:pPr eaLnBrk="1" hangingPunct="1"/>
            <a:r>
              <a:rPr lang="lt-LT" altLang="lt-LT" sz="1200" b="0" i="1"/>
              <a:t>Q11.1. Ar jūs esate asmeniškai veikiamas korupcijos kasdieniame gyvenime?</a:t>
            </a:r>
          </a:p>
          <a:p>
            <a:pPr eaLnBrk="1" hangingPunct="1"/>
            <a:endParaRPr lang="lt-LT" altLang="lt-LT" sz="1200" b="0" i="1"/>
          </a:p>
        </p:txBody>
      </p:sp>
      <p:sp>
        <p:nvSpPr>
          <p:cNvPr id="1372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824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C7DA3CF-8989-4954-8208-F632C43E9561}" type="slidenum">
              <a:rPr lang="lt-LT" altLang="lt-LT" sz="1000" b="0">
                <a:latin typeface="Arial" panose="020B0604020202020204" pitchFamily="34" charset="0"/>
              </a:rPr>
              <a:pPr eaLnBrk="1" hangingPunct="1"/>
              <a:t>202</a:t>
            </a:fld>
            <a:endParaRPr lang="lt-LT" altLang="lt-LT" sz="1000" b="0">
              <a:latin typeface="Arial" panose="020B0604020202020204" pitchFamily="34" charset="0"/>
            </a:endParaRPr>
          </a:p>
        </p:txBody>
      </p:sp>
      <p:graphicFrame>
        <p:nvGraphicFramePr>
          <p:cNvPr id="138242" name="Object 2"/>
          <p:cNvGraphicFramePr>
            <a:graphicFrameLocks noGrp="1" noChangeAspect="1"/>
          </p:cNvGraphicFramePr>
          <p:nvPr>
            <p:ph idx="1"/>
          </p:nvPr>
        </p:nvGraphicFramePr>
        <p:xfrm>
          <a:off x="611188" y="620713"/>
          <a:ext cx="8215312" cy="4525962"/>
        </p:xfrm>
        <a:graphic>
          <a:graphicData uri="http://schemas.openxmlformats.org/presentationml/2006/ole">
            <mc:AlternateContent xmlns:mc="http://schemas.openxmlformats.org/markup-compatibility/2006">
              <mc:Choice xmlns:v="urn:schemas-microsoft-com:vml" Requires="v">
                <p:oleObj spid="_x0000_s138250" name="Chart" r:id="rId3" imgW="8229600" imgH="4533995" progId="MSGraph.Chart.8">
                  <p:embed followColorScheme="full"/>
                </p:oleObj>
              </mc:Choice>
              <mc:Fallback>
                <p:oleObj name="Chart" r:id="rId3" imgW="8229600" imgH="4533995"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20713"/>
                        <a:ext cx="821531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8245" name="Rectangle 3"/>
          <p:cNvSpPr>
            <a:spLocks noGrp="1" noChangeArrowheads="1"/>
          </p:cNvSpPr>
          <p:nvPr>
            <p:ph type="title"/>
          </p:nvPr>
        </p:nvSpPr>
        <p:spPr/>
        <p:txBody>
          <a:bodyPr/>
          <a:lstStyle/>
          <a:p>
            <a:pPr algn="ctr" eaLnBrk="1" hangingPunct="1"/>
            <a:r>
              <a:rPr lang="lt-LT" altLang="lt-LT" smtClean="0"/>
              <a:t>Pasirengimas duoti kyšį, siekiant išspręsti savo problemas</a:t>
            </a:r>
            <a:br>
              <a:rPr lang="lt-LT" altLang="lt-LT" smtClean="0"/>
            </a:br>
            <a:r>
              <a:rPr lang="lt-LT" altLang="lt-LT" sz="1800" i="1" smtClean="0"/>
              <a:t>(skliausteliuose 2014 m. tyrimo duomenys)</a:t>
            </a:r>
          </a:p>
        </p:txBody>
      </p:sp>
      <p:sp>
        <p:nvSpPr>
          <p:cNvPr id="138246" name="Text Box 5"/>
          <p:cNvSpPr txBox="1">
            <a:spLocks noChangeArrowheads="1"/>
          </p:cNvSpPr>
          <p:nvPr/>
        </p:nvSpPr>
        <p:spPr bwMode="auto">
          <a:xfrm>
            <a:off x="755650" y="5805488"/>
            <a:ext cx="3440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138247" name="Text Box 7"/>
          <p:cNvSpPr txBox="1">
            <a:spLocks noChangeArrowheads="1"/>
          </p:cNvSpPr>
          <p:nvPr/>
        </p:nvSpPr>
        <p:spPr bwMode="auto">
          <a:xfrm>
            <a:off x="539750" y="5229225"/>
            <a:ext cx="8351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Q12. Ar duotumėte kyšį, norėdamas (-a) išspręsti savo problemas?</a:t>
            </a:r>
          </a:p>
        </p:txBody>
      </p:sp>
      <p:sp>
        <p:nvSpPr>
          <p:cNvPr id="1382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2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1256B53-FA2E-4CB8-B481-4E51E1D85906}" type="slidenum">
              <a:rPr lang="lt-LT" altLang="lt-LT" sz="1000" b="0">
                <a:latin typeface="Arial" panose="020B0604020202020204" pitchFamily="34" charset="0"/>
              </a:rPr>
              <a:pPr eaLnBrk="1" hangingPunct="1"/>
              <a:t>203</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1341438"/>
            <a:ext cx="8064500" cy="7016750"/>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Dauguma gyventojų (68%) mano, kad kyšis padeda spręsti problemas ir nuo 2014 m. rezultatas mažai pasikeitė.  40% gyventojų duotų kyšį, kad išspręstų savo problemas. Tai mažiausias rezultatas nuo 2001 m., jau penkti metai šis rodiklis mažėja. </a:t>
            </a:r>
            <a:r>
              <a:rPr lang="lt-LT" sz="1800" dirty="0">
                <a:latin typeface="Times New Roman" pitchFamily="18" charset="0"/>
                <a:cs typeface="Times New Roman" pitchFamily="18" charset="0"/>
              </a:rPr>
              <a:t>Lyginant su 2014 m.,  </a:t>
            </a:r>
            <a:r>
              <a:rPr lang="lt-LT" sz="1800" dirty="0">
                <a:latin typeface="+mj-lt"/>
              </a:rPr>
              <a:t>pasirengusių duoti kyšį sumažėjo nuo 48% iki 40%.  </a:t>
            </a:r>
          </a:p>
          <a:p>
            <a:pPr algn="just">
              <a:defRPr/>
            </a:pPr>
            <a:endParaRPr lang="lt-LT" sz="1800" dirty="0">
              <a:latin typeface="+mj-lt"/>
            </a:endParaRPr>
          </a:p>
          <a:p>
            <a:pPr algn="just">
              <a:defRPr/>
            </a:pPr>
            <a:r>
              <a:rPr lang="lt-LT" sz="1800" dirty="0">
                <a:latin typeface="+mj-lt"/>
              </a:rPr>
              <a:t>	Sutinka, kad kyšis padeda spręsti problemas, 48% įmonių vadovų (tai daugiau nei 2014 m. - 43%). Duotų  kyšį 20% įmonių vadovų, tai mažiausias rezultatas nuo 2002 m.</a:t>
            </a:r>
          </a:p>
          <a:p>
            <a:pPr algn="just">
              <a:defRPr/>
            </a:pPr>
            <a:endParaRPr lang="lt-LT" sz="1800" dirty="0">
              <a:latin typeface="+mj-lt"/>
            </a:endParaRPr>
          </a:p>
          <a:p>
            <a:pPr algn="just">
              <a:defRPr/>
            </a:pPr>
            <a:r>
              <a:rPr lang="lt-LT" sz="1800" dirty="0">
                <a:latin typeface="+mj-lt"/>
              </a:rPr>
              <a:t>	45% valstybės tarnautojų nurodė, kad kyšis padeda spręsti problemas, tai mažiau, nei 2014 m. (54%). 12% valstybės tarnautojų nurodė, kad duotų kyšį, tai mažiau, nei ankstesniais metais (2014 m. – 23%, 2011 m. - 35%).</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723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9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9AF484D-82E0-458D-B535-0B380D47E63D}" type="slidenum">
              <a:rPr lang="lt-LT" altLang="lt-LT" sz="1000" b="0">
                <a:latin typeface="Arial" panose="020B0604020202020204" pitchFamily="34" charset="0"/>
              </a:rPr>
              <a:pPr eaLnBrk="1" hangingPunct="1"/>
              <a:t>204</a:t>
            </a:fld>
            <a:endParaRPr lang="lt-LT" altLang="lt-LT" sz="1000" b="0">
              <a:latin typeface="Arial" panose="020B0604020202020204" pitchFamily="34" charset="0"/>
            </a:endParaRPr>
          </a:p>
        </p:txBody>
      </p:sp>
      <p:graphicFrame>
        <p:nvGraphicFramePr>
          <p:cNvPr id="139266" name="Object 2"/>
          <p:cNvGraphicFramePr>
            <a:graphicFrameLocks noGrp="1" noChangeAspect="1"/>
          </p:cNvGraphicFramePr>
          <p:nvPr>
            <p:ph/>
          </p:nvPr>
        </p:nvGraphicFramePr>
        <p:xfrm>
          <a:off x="331788" y="698500"/>
          <a:ext cx="7934325" cy="4305300"/>
        </p:xfrm>
        <a:graphic>
          <a:graphicData uri="http://schemas.openxmlformats.org/presentationml/2006/ole">
            <mc:AlternateContent xmlns:mc="http://schemas.openxmlformats.org/markup-compatibility/2006">
              <mc:Choice xmlns:v="urn:schemas-microsoft-com:vml" Requires="v">
                <p:oleObj spid="_x0000_s139274" name="Chart" r:id="rId3" imgW="7934277" imgH="4305110" progId="Excel.Chart.8">
                  <p:embed/>
                </p:oleObj>
              </mc:Choice>
              <mc:Fallback>
                <p:oleObj name="Chart" r:id="rId3" imgW="7934277" imgH="430511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698500"/>
                        <a:ext cx="7934325" cy="4305300"/>
                      </a:xfrm>
                      <a:prstGeom prst="rect">
                        <a:avLst/>
                      </a:prstGeom>
                    </p:spPr>
                  </p:pic>
                </p:oleObj>
              </mc:Fallback>
            </mc:AlternateContent>
          </a:graphicData>
        </a:graphic>
      </p:graphicFrame>
      <p:sp>
        <p:nvSpPr>
          <p:cNvPr id="139269" name="Rectangle 4"/>
          <p:cNvSpPr>
            <a:spLocks noChangeArrowheads="1"/>
          </p:cNvSpPr>
          <p:nvPr/>
        </p:nvSpPr>
        <p:spPr bwMode="auto">
          <a:xfrm>
            <a:off x="673100"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2400">
                <a:solidFill>
                  <a:schemeClr val="accent2"/>
                </a:solidFill>
                <a:latin typeface="Times New Roman" panose="02020603050405020304" pitchFamily="18" charset="0"/>
              </a:rPr>
              <a:t>Davusių kyšį dalis</a:t>
            </a:r>
            <a:endParaRPr lang="lt-LT" altLang="lt-LT" i="1">
              <a:solidFill>
                <a:schemeClr val="accent2"/>
              </a:solidFill>
              <a:latin typeface="Times New Roman" panose="02020603050405020304" pitchFamily="18" charset="0"/>
            </a:endParaRPr>
          </a:p>
        </p:txBody>
      </p:sp>
      <p:sp>
        <p:nvSpPr>
          <p:cNvPr id="139270" name="Text Box 5"/>
          <p:cNvSpPr txBox="1">
            <a:spLocks noChangeArrowheads="1"/>
          </p:cNvSpPr>
          <p:nvPr/>
        </p:nvSpPr>
        <p:spPr bwMode="auto">
          <a:xfrm>
            <a:off x="971550" y="5724525"/>
            <a:ext cx="1717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39271" name="Text Box 7"/>
          <p:cNvSpPr txBox="1">
            <a:spLocks noChangeArrowheads="1"/>
          </p:cNvSpPr>
          <p:nvPr/>
        </p:nvSpPr>
        <p:spPr bwMode="auto">
          <a:xfrm>
            <a:off x="395288" y="5300663"/>
            <a:ext cx="835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Q13. Ar </a:t>
            </a:r>
            <a:r>
              <a:rPr lang="lt-LT" altLang="lt-LT" sz="1200" b="0" i="1" u="sng"/>
              <a:t>pe</a:t>
            </a:r>
            <a:r>
              <a:rPr lang="lt-LT" altLang="lt-LT" sz="1200" b="0" i="1"/>
              <a:t>r pastaruosius </a:t>
            </a:r>
            <a:r>
              <a:rPr lang="lt-LT" altLang="lt-LT" sz="1200" b="0" i="1" u="sng"/>
              <a:t>12 mėnesių</a:t>
            </a:r>
            <a:r>
              <a:rPr lang="lt-LT" altLang="lt-LT" sz="1200" b="0" i="1"/>
              <a:t> Jums teko duoti kyšį?</a:t>
            </a:r>
            <a:endParaRPr lang="lt-LT" altLang="lt-LT" sz="1200" i="1"/>
          </a:p>
          <a:p>
            <a:pPr eaLnBrk="1" hangingPunct="1"/>
            <a:r>
              <a:rPr lang="lt-LT" altLang="lt-LT" sz="1200" b="0" i="1"/>
              <a:t>Q14. O ar </a:t>
            </a:r>
            <a:r>
              <a:rPr lang="lt-LT" altLang="lt-LT" sz="1200" b="0" i="1" u="sng"/>
              <a:t>per</a:t>
            </a:r>
            <a:r>
              <a:rPr lang="lt-LT" altLang="lt-LT" sz="1200" b="0" i="1"/>
              <a:t> pastaruosius </a:t>
            </a:r>
            <a:r>
              <a:rPr lang="lt-LT" altLang="lt-LT" sz="1200" b="0" i="1" u="sng"/>
              <a:t>5 metus</a:t>
            </a:r>
            <a:r>
              <a:rPr lang="lt-LT" altLang="lt-LT" sz="1200" b="0" i="1"/>
              <a:t> Jums teko duoti kyšį?</a:t>
            </a:r>
            <a:endParaRPr lang="lt-LT" altLang="lt-LT" sz="1200" i="1"/>
          </a:p>
        </p:txBody>
      </p:sp>
      <p:sp>
        <p:nvSpPr>
          <p:cNvPr id="1392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029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68F2389-63BC-4C9E-BFAE-61F9DDF63F90}" type="slidenum">
              <a:rPr lang="lt-LT" altLang="lt-LT" sz="1000" b="0">
                <a:latin typeface="Arial" panose="020B0604020202020204" pitchFamily="34" charset="0"/>
              </a:rPr>
              <a:pPr eaLnBrk="1" hangingPunct="1"/>
              <a:t>205</a:t>
            </a:fld>
            <a:endParaRPr lang="lt-LT" altLang="lt-LT" sz="1000" b="0">
              <a:latin typeface="Arial" panose="020B0604020202020204" pitchFamily="34" charset="0"/>
            </a:endParaRPr>
          </a:p>
        </p:txBody>
      </p:sp>
      <p:graphicFrame>
        <p:nvGraphicFramePr>
          <p:cNvPr id="140290" name="Object 7"/>
          <p:cNvGraphicFramePr>
            <a:graphicFrameLocks noChangeAspect="1"/>
          </p:cNvGraphicFramePr>
          <p:nvPr/>
        </p:nvGraphicFramePr>
        <p:xfrm>
          <a:off x="609600" y="838200"/>
          <a:ext cx="3670300" cy="2159000"/>
        </p:xfrm>
        <a:graphic>
          <a:graphicData uri="http://schemas.openxmlformats.org/presentationml/2006/ole">
            <mc:AlternateContent xmlns:mc="http://schemas.openxmlformats.org/markup-compatibility/2006">
              <mc:Choice xmlns:v="urn:schemas-microsoft-com:vml" Requires="v">
                <p:oleObj spid="_x0000_s140308" name="Chart" r:id="rId3" imgW="3667316" imgH="2161984" progId="Excel.Chart.8">
                  <p:embed/>
                </p:oleObj>
              </mc:Choice>
              <mc:Fallback>
                <p:oleObj name="Chart" r:id="rId3" imgW="3667316" imgH="2161984" progId="Excel.Char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38200"/>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6" name="Text Box 12"/>
          <p:cNvSpPr txBox="1">
            <a:spLocks noChangeArrowheads="1"/>
          </p:cNvSpPr>
          <p:nvPr/>
        </p:nvSpPr>
        <p:spPr bwMode="auto">
          <a:xfrm>
            <a:off x="5364163" y="620713"/>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Išsimokslinimas</a:t>
            </a:r>
            <a:endParaRPr lang="lt-LT" altLang="lt-LT" sz="1400"/>
          </a:p>
        </p:txBody>
      </p:sp>
      <p:sp>
        <p:nvSpPr>
          <p:cNvPr id="140297" name="Text Box 5"/>
          <p:cNvSpPr txBox="1">
            <a:spLocks noChangeArrowheads="1"/>
          </p:cNvSpPr>
          <p:nvPr/>
        </p:nvSpPr>
        <p:spPr bwMode="auto">
          <a:xfrm>
            <a:off x="898525" y="5867400"/>
            <a:ext cx="208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a:t>
            </a:r>
            <a:r>
              <a:rPr lang="en-US" altLang="lt-LT" sz="1800" i="1">
                <a:latin typeface="Times New Roman" panose="02020603050405020304" pitchFamily="18" charset="0"/>
              </a:rPr>
              <a:t>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graphicFrame>
        <p:nvGraphicFramePr>
          <p:cNvPr id="140291" name="Object 4"/>
          <p:cNvGraphicFramePr>
            <a:graphicFrameLocks noChangeAspect="1"/>
          </p:cNvGraphicFramePr>
          <p:nvPr/>
        </p:nvGraphicFramePr>
        <p:xfrm>
          <a:off x="5003800" y="762000"/>
          <a:ext cx="3670300" cy="2159000"/>
        </p:xfrm>
        <a:graphic>
          <a:graphicData uri="http://schemas.openxmlformats.org/presentationml/2006/ole">
            <mc:AlternateContent xmlns:mc="http://schemas.openxmlformats.org/markup-compatibility/2006">
              <mc:Choice xmlns:v="urn:schemas-microsoft-com:vml" Requires="v">
                <p:oleObj spid="_x0000_s140309" name="Chart" r:id="rId5" imgW="3667316" imgH="2161984" progId="Excel.Chart.8">
                  <p:embed/>
                </p:oleObj>
              </mc:Choice>
              <mc:Fallback>
                <p:oleObj name="Chart" r:id="rId5" imgW="3667316" imgH="2161984"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762000"/>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8" name="Text Box 8"/>
          <p:cNvSpPr txBox="1">
            <a:spLocks noChangeArrowheads="1"/>
          </p:cNvSpPr>
          <p:nvPr/>
        </p:nvSpPr>
        <p:spPr bwMode="auto">
          <a:xfrm>
            <a:off x="900113" y="620713"/>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Amžius</a:t>
            </a:r>
          </a:p>
        </p:txBody>
      </p:sp>
      <p:sp>
        <p:nvSpPr>
          <p:cNvPr id="140299" name="Text Box 12"/>
          <p:cNvSpPr txBox="1">
            <a:spLocks noChangeArrowheads="1"/>
          </p:cNvSpPr>
          <p:nvPr/>
        </p:nvSpPr>
        <p:spPr bwMode="auto">
          <a:xfrm>
            <a:off x="5292725" y="2997200"/>
            <a:ext cx="266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Apskritis</a:t>
            </a:r>
            <a:endParaRPr lang="lt-LT" altLang="lt-LT" sz="1400"/>
          </a:p>
        </p:txBody>
      </p:sp>
      <p:graphicFrame>
        <p:nvGraphicFramePr>
          <p:cNvPr id="140292" name="Object 10"/>
          <p:cNvGraphicFramePr>
            <a:graphicFrameLocks noChangeAspect="1"/>
          </p:cNvGraphicFramePr>
          <p:nvPr/>
        </p:nvGraphicFramePr>
        <p:xfrm>
          <a:off x="4279900" y="3213100"/>
          <a:ext cx="4279900" cy="2819400"/>
        </p:xfrm>
        <a:graphic>
          <a:graphicData uri="http://schemas.openxmlformats.org/presentationml/2006/ole">
            <mc:AlternateContent xmlns:mc="http://schemas.openxmlformats.org/markup-compatibility/2006">
              <mc:Choice xmlns:v="urn:schemas-microsoft-com:vml" Requires="v">
                <p:oleObj spid="_x0000_s140310" name="Chart" r:id="rId7" imgW="4276820" imgH="2819495" progId="Excel.Chart.8">
                  <p:embed/>
                </p:oleObj>
              </mc:Choice>
              <mc:Fallback>
                <p:oleObj name="Chart" r:id="rId7" imgW="4276820" imgH="2819495" progId="Excel.Chart.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9900" y="3213100"/>
                        <a:ext cx="427990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293" name="Object 5"/>
          <p:cNvGraphicFramePr>
            <a:graphicFrameLocks noChangeAspect="1"/>
          </p:cNvGraphicFramePr>
          <p:nvPr/>
        </p:nvGraphicFramePr>
        <p:xfrm>
          <a:off x="609600" y="3352800"/>
          <a:ext cx="3670300" cy="2159000"/>
        </p:xfrm>
        <a:graphic>
          <a:graphicData uri="http://schemas.openxmlformats.org/presentationml/2006/ole">
            <mc:AlternateContent xmlns:mc="http://schemas.openxmlformats.org/markup-compatibility/2006">
              <mc:Choice xmlns:v="urn:schemas-microsoft-com:vml" Requires="v">
                <p:oleObj spid="_x0000_s140311" name="Chart" r:id="rId9" imgW="3667316" imgH="2161984" progId="Excel.Chart.8">
                  <p:embed/>
                </p:oleObj>
              </mc:Choice>
              <mc:Fallback>
                <p:oleObj name="Chart" r:id="rId9" imgW="3667316" imgH="2161984" progId="Excel.Char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352800"/>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300" name="Text Box 12"/>
          <p:cNvSpPr txBox="1">
            <a:spLocks noChangeArrowheads="1"/>
          </p:cNvSpPr>
          <p:nvPr/>
        </p:nvSpPr>
        <p:spPr bwMode="auto">
          <a:xfrm>
            <a:off x="1116013" y="3213100"/>
            <a:ext cx="266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Miestas</a:t>
            </a:r>
            <a:endParaRPr lang="lt-LT" altLang="lt-LT" sz="1400"/>
          </a:p>
        </p:txBody>
      </p:sp>
      <p:sp>
        <p:nvSpPr>
          <p:cNvPr id="140301" name="Text Box 7"/>
          <p:cNvSpPr txBox="1">
            <a:spLocks noChangeArrowheads="1"/>
          </p:cNvSpPr>
          <p:nvPr/>
        </p:nvSpPr>
        <p:spPr bwMode="auto">
          <a:xfrm>
            <a:off x="611188" y="5589588"/>
            <a:ext cx="8353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Q13. Ar </a:t>
            </a:r>
            <a:r>
              <a:rPr lang="lt-LT" altLang="lt-LT" sz="1200" b="0" i="1" u="sng"/>
              <a:t>pe</a:t>
            </a:r>
            <a:r>
              <a:rPr lang="lt-LT" altLang="lt-LT" sz="1200" b="0" i="1"/>
              <a:t>r pastaruosius </a:t>
            </a:r>
            <a:r>
              <a:rPr lang="lt-LT" altLang="lt-LT" sz="1200" b="0" i="1" u="sng"/>
              <a:t>12 mėnesių</a:t>
            </a:r>
            <a:r>
              <a:rPr lang="lt-LT" altLang="lt-LT" sz="1200" b="0" i="1"/>
              <a:t> Jums teko duoti kyšį?</a:t>
            </a:r>
            <a:endParaRPr lang="lt-LT" altLang="lt-LT" sz="1200" i="1"/>
          </a:p>
        </p:txBody>
      </p:sp>
      <p:sp>
        <p:nvSpPr>
          <p:cNvPr id="1403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140303" name="TextBox 8"/>
          <p:cNvSpPr txBox="1">
            <a:spLocks noChangeArrowheads="1"/>
          </p:cNvSpPr>
          <p:nvPr/>
        </p:nvSpPr>
        <p:spPr bwMode="auto">
          <a:xfrm>
            <a:off x="3563938" y="5876925"/>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a:latin typeface="Arial" panose="020B0604020202020204" pitchFamily="34" charset="0"/>
                <a:cs typeface="Arial" panose="020B0604020202020204" pitchFamily="34" charset="0"/>
              </a:rPr>
              <a:t>Atsakymai: “Teko”</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131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B35203C-538B-4754-B86C-8DC8EBA81320}" type="slidenum">
              <a:rPr lang="lt-LT" altLang="lt-LT" sz="1000" b="0">
                <a:latin typeface="Arial" panose="020B0604020202020204" pitchFamily="34" charset="0"/>
              </a:rPr>
              <a:pPr eaLnBrk="1" hangingPunct="1"/>
              <a:t>206</a:t>
            </a:fld>
            <a:endParaRPr lang="lt-LT" altLang="lt-LT" sz="1000" b="0">
              <a:latin typeface="Arial" panose="020B0604020202020204" pitchFamily="34" charset="0"/>
            </a:endParaRPr>
          </a:p>
        </p:txBody>
      </p:sp>
      <p:graphicFrame>
        <p:nvGraphicFramePr>
          <p:cNvPr id="141314" name="Object 2"/>
          <p:cNvGraphicFramePr>
            <a:graphicFrameLocks noGrp="1" noChangeAspect="1"/>
          </p:cNvGraphicFramePr>
          <p:nvPr>
            <p:ph sz="half" idx="1"/>
          </p:nvPr>
        </p:nvGraphicFramePr>
        <p:xfrm>
          <a:off x="1258888" y="476250"/>
          <a:ext cx="6100762" cy="4635500"/>
        </p:xfrm>
        <a:graphic>
          <a:graphicData uri="http://schemas.openxmlformats.org/presentationml/2006/ole">
            <mc:AlternateContent xmlns:mc="http://schemas.openxmlformats.org/markup-compatibility/2006">
              <mc:Choice xmlns:v="urn:schemas-microsoft-com:vml" Requires="v">
                <p:oleObj spid="_x0000_s141321" name="Chart" r:id="rId3" imgW="6105334" imgH="4638580" progId="Excel.Chart.8">
                  <p:embed/>
                </p:oleObj>
              </mc:Choice>
              <mc:Fallback>
                <p:oleObj name="Chart" r:id="rId3" imgW="6105334" imgH="463858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76250"/>
                        <a:ext cx="6100762" cy="4635500"/>
                      </a:xfrm>
                      <a:prstGeom prst="rect">
                        <a:avLst/>
                      </a:prstGeom>
                    </p:spPr>
                  </p:pic>
                </p:oleObj>
              </mc:Fallback>
            </mc:AlternateContent>
          </a:graphicData>
        </a:graphic>
      </p:graphicFrame>
      <p:sp>
        <p:nvSpPr>
          <p:cNvPr id="141317" name="Rectangle 3"/>
          <p:cNvSpPr>
            <a:spLocks noGrp="1" noChangeArrowheads="1"/>
          </p:cNvSpPr>
          <p:nvPr>
            <p:ph type="title"/>
          </p:nvPr>
        </p:nvSpPr>
        <p:spPr>
          <a:xfrm>
            <a:off x="457200" y="274638"/>
            <a:ext cx="8229600" cy="922337"/>
          </a:xfrm>
        </p:spPr>
        <p:txBody>
          <a:bodyPr/>
          <a:lstStyle/>
          <a:p>
            <a:pPr algn="ctr" eaLnBrk="1" hangingPunct="1"/>
            <a:r>
              <a:rPr lang="lt-LT" altLang="lt-LT" smtClean="0"/>
              <a:t>Davusių kyšį dalis</a:t>
            </a:r>
            <a:endParaRPr lang="lt-LT" altLang="lt-LT" i="1" smtClean="0"/>
          </a:p>
        </p:txBody>
      </p:sp>
      <p:sp>
        <p:nvSpPr>
          <p:cNvPr id="141318" name="Text Box 6"/>
          <p:cNvSpPr txBox="1">
            <a:spLocks noChangeArrowheads="1"/>
          </p:cNvSpPr>
          <p:nvPr/>
        </p:nvSpPr>
        <p:spPr bwMode="auto">
          <a:xfrm>
            <a:off x="971550" y="5805488"/>
            <a:ext cx="2255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2002-2016</a:t>
            </a:r>
            <a:endParaRPr lang="en-US" altLang="lt-LT" sz="1800" i="1">
              <a:latin typeface="Times New Roman" panose="02020603050405020304" pitchFamily="18" charset="0"/>
            </a:endParaRPr>
          </a:p>
        </p:txBody>
      </p:sp>
      <p:sp>
        <p:nvSpPr>
          <p:cNvPr id="1413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2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32B3505-1A8B-4C1F-B27D-8C29DBF300C6}" type="slidenum">
              <a:rPr lang="lt-LT" altLang="lt-LT" sz="1000" b="0">
                <a:latin typeface="Arial" panose="020B0604020202020204" pitchFamily="34" charset="0"/>
              </a:rPr>
              <a:pPr eaLnBrk="1" hangingPunct="1"/>
              <a:t>207</a:t>
            </a:fld>
            <a:endParaRPr lang="lt-LT" altLang="lt-LT" sz="1000" b="0">
              <a:latin typeface="Arial" panose="020B0604020202020204" pitchFamily="34" charset="0"/>
            </a:endParaRPr>
          </a:p>
        </p:txBody>
      </p:sp>
      <p:graphicFrame>
        <p:nvGraphicFramePr>
          <p:cNvPr id="142338" name="Object 2"/>
          <p:cNvGraphicFramePr>
            <a:graphicFrameLocks noGrp="1" noChangeAspect="1"/>
          </p:cNvGraphicFramePr>
          <p:nvPr>
            <p:ph/>
          </p:nvPr>
        </p:nvGraphicFramePr>
        <p:xfrm>
          <a:off x="323850" y="476250"/>
          <a:ext cx="7934325" cy="4305300"/>
        </p:xfrm>
        <a:graphic>
          <a:graphicData uri="http://schemas.openxmlformats.org/presentationml/2006/ole">
            <mc:AlternateContent xmlns:mc="http://schemas.openxmlformats.org/markup-compatibility/2006">
              <mc:Choice xmlns:v="urn:schemas-microsoft-com:vml" Requires="v">
                <p:oleObj spid="_x0000_s142346" name="Chart" r:id="rId3" imgW="7934277" imgH="4305110" progId="Excel.Chart.8">
                  <p:embed/>
                </p:oleObj>
              </mc:Choice>
              <mc:Fallback>
                <p:oleObj name="Chart" r:id="rId3" imgW="7934277" imgH="430511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76250"/>
                        <a:ext cx="7934325" cy="4305300"/>
                      </a:xfrm>
                      <a:prstGeom prst="rect">
                        <a:avLst/>
                      </a:prstGeom>
                    </p:spPr>
                  </p:pic>
                </p:oleObj>
              </mc:Fallback>
            </mc:AlternateContent>
          </a:graphicData>
        </a:graphic>
      </p:graphicFrame>
      <p:sp>
        <p:nvSpPr>
          <p:cNvPr id="142341" name="Rectangle 4"/>
          <p:cNvSpPr>
            <a:spLocks noChangeArrowheads="1"/>
          </p:cNvSpPr>
          <p:nvPr/>
        </p:nvSpPr>
        <p:spPr bwMode="auto">
          <a:xfrm>
            <a:off x="673100"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2400">
                <a:solidFill>
                  <a:schemeClr val="accent2"/>
                </a:solidFill>
                <a:latin typeface="Times New Roman" panose="02020603050405020304" pitchFamily="18" charset="0"/>
              </a:rPr>
              <a:t>Davusių kyšį dalis</a:t>
            </a:r>
            <a:endParaRPr lang="lt-LT" altLang="lt-LT" i="1">
              <a:solidFill>
                <a:schemeClr val="accent2"/>
              </a:solidFill>
              <a:latin typeface="Times New Roman" panose="02020603050405020304" pitchFamily="18" charset="0"/>
            </a:endParaRPr>
          </a:p>
        </p:txBody>
      </p:sp>
      <p:sp>
        <p:nvSpPr>
          <p:cNvPr id="142342" name="Text Box 5"/>
          <p:cNvSpPr txBox="1">
            <a:spLocks noChangeArrowheads="1"/>
          </p:cNvSpPr>
          <p:nvPr/>
        </p:nvSpPr>
        <p:spPr bwMode="auto">
          <a:xfrm>
            <a:off x="971550" y="573405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142343" name="Text Box 7"/>
          <p:cNvSpPr txBox="1">
            <a:spLocks noChangeArrowheads="1"/>
          </p:cNvSpPr>
          <p:nvPr/>
        </p:nvSpPr>
        <p:spPr bwMode="auto">
          <a:xfrm>
            <a:off x="539750" y="4868863"/>
            <a:ext cx="8316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Q14. Ar per pastaruosius </a:t>
            </a:r>
            <a:r>
              <a:rPr lang="lt-LT" altLang="lt-LT" sz="1200" b="0" i="1" u="sng"/>
              <a:t>12 mėnesių</a:t>
            </a:r>
            <a:r>
              <a:rPr lang="lt-LT" altLang="lt-LT" sz="1200" b="0" i="1"/>
              <a:t> Jūsų įmonei/ įmonės atstovams teko duoti kyšį, norint išspręsti įmonės problemas?</a:t>
            </a:r>
          </a:p>
          <a:p>
            <a:pPr algn="just" eaLnBrk="1" hangingPunct="1"/>
            <a:r>
              <a:rPr lang="lt-LT" altLang="lt-LT" sz="1200" b="0" i="1"/>
              <a:t>Q15. O ar per pastaruosius </a:t>
            </a:r>
            <a:r>
              <a:rPr lang="lt-LT" altLang="lt-LT" sz="1200" b="0" i="1" u="sng"/>
              <a:t>5 metus</a:t>
            </a:r>
            <a:r>
              <a:rPr lang="lt-LT" altLang="lt-LT" sz="1200" b="0" i="1"/>
              <a:t> Jums/ Jūsų įmonės atstovams teko duoti kyšį, norint išspręsti įmonės problemas?</a:t>
            </a:r>
          </a:p>
        </p:txBody>
      </p:sp>
      <p:sp>
        <p:nvSpPr>
          <p:cNvPr id="142344"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336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2D10BBB-18DC-4361-8EA3-609AB3BA9CFD}" type="slidenum">
              <a:rPr lang="lt-LT" altLang="lt-LT" sz="1000" b="0">
                <a:latin typeface="Arial" panose="020B0604020202020204" pitchFamily="34" charset="0"/>
              </a:rPr>
              <a:pPr eaLnBrk="1" hangingPunct="1"/>
              <a:t>208</a:t>
            </a:fld>
            <a:endParaRPr lang="lt-LT" altLang="lt-LT" sz="1000" b="0">
              <a:latin typeface="Arial" panose="020B0604020202020204" pitchFamily="34" charset="0"/>
            </a:endParaRPr>
          </a:p>
        </p:txBody>
      </p:sp>
      <p:graphicFrame>
        <p:nvGraphicFramePr>
          <p:cNvPr id="143362" name="Object 2"/>
          <p:cNvGraphicFramePr>
            <a:graphicFrameLocks noGrp="1" noChangeAspect="1"/>
          </p:cNvGraphicFramePr>
          <p:nvPr>
            <p:ph sz="half" idx="1"/>
          </p:nvPr>
        </p:nvGraphicFramePr>
        <p:xfrm>
          <a:off x="1260475" y="482600"/>
          <a:ext cx="6100763" cy="4635500"/>
        </p:xfrm>
        <a:graphic>
          <a:graphicData uri="http://schemas.openxmlformats.org/presentationml/2006/ole">
            <mc:AlternateContent xmlns:mc="http://schemas.openxmlformats.org/markup-compatibility/2006">
              <mc:Choice xmlns:v="urn:schemas-microsoft-com:vml" Requires="v">
                <p:oleObj spid="_x0000_s143369" name="Chart" r:id="rId3" imgW="6105334" imgH="4638580" progId="Excel.Chart.8">
                  <p:embed/>
                </p:oleObj>
              </mc:Choice>
              <mc:Fallback>
                <p:oleObj name="Chart" r:id="rId3" imgW="6105334" imgH="463858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482600"/>
                        <a:ext cx="6100763" cy="4635500"/>
                      </a:xfrm>
                      <a:prstGeom prst="rect">
                        <a:avLst/>
                      </a:prstGeom>
                    </p:spPr>
                  </p:pic>
                </p:oleObj>
              </mc:Fallback>
            </mc:AlternateContent>
          </a:graphicData>
        </a:graphic>
      </p:graphicFrame>
      <p:sp>
        <p:nvSpPr>
          <p:cNvPr id="143365" name="Rectangle 3"/>
          <p:cNvSpPr>
            <a:spLocks noGrp="1" noChangeArrowheads="1"/>
          </p:cNvSpPr>
          <p:nvPr>
            <p:ph type="title"/>
          </p:nvPr>
        </p:nvSpPr>
        <p:spPr>
          <a:xfrm>
            <a:off x="457200" y="274638"/>
            <a:ext cx="8229600" cy="922337"/>
          </a:xfrm>
        </p:spPr>
        <p:txBody>
          <a:bodyPr/>
          <a:lstStyle/>
          <a:p>
            <a:pPr algn="ctr" eaLnBrk="1" hangingPunct="1"/>
            <a:r>
              <a:rPr lang="lt-LT" altLang="lt-LT" smtClean="0"/>
              <a:t>Davusių kyšį dalis</a:t>
            </a:r>
            <a:endParaRPr lang="lt-LT" altLang="lt-LT" i="1" smtClean="0"/>
          </a:p>
        </p:txBody>
      </p:sp>
      <p:sp>
        <p:nvSpPr>
          <p:cNvPr id="143366" name="Text Box 6"/>
          <p:cNvSpPr txBox="1">
            <a:spLocks noChangeArrowheads="1"/>
          </p:cNvSpPr>
          <p:nvPr/>
        </p:nvSpPr>
        <p:spPr bwMode="auto">
          <a:xfrm>
            <a:off x="971550" y="5795963"/>
            <a:ext cx="208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2001-2016</a:t>
            </a:r>
            <a:endParaRPr lang="en-US" altLang="lt-LT" sz="1800" i="1">
              <a:latin typeface="Times New Roman" panose="02020603050405020304" pitchFamily="18" charset="0"/>
            </a:endParaRPr>
          </a:p>
        </p:txBody>
      </p:sp>
      <p:sp>
        <p:nvSpPr>
          <p:cNvPr id="14336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43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FBCB3ED-FC05-4EEB-8B1D-427B7F2C08E7}" type="slidenum">
              <a:rPr lang="lt-LT" altLang="lt-LT" sz="1000" b="0">
                <a:latin typeface="Arial" panose="020B0604020202020204" pitchFamily="34" charset="0"/>
              </a:rPr>
              <a:pPr eaLnBrk="1" hangingPunct="1"/>
              <a:t>209</a:t>
            </a:fld>
            <a:endParaRPr lang="lt-LT" altLang="lt-LT" sz="1000" b="0">
              <a:latin typeface="Arial" panose="020B0604020202020204" pitchFamily="34" charset="0"/>
            </a:endParaRPr>
          </a:p>
        </p:txBody>
      </p:sp>
      <p:graphicFrame>
        <p:nvGraphicFramePr>
          <p:cNvPr id="144386" name="Object 2"/>
          <p:cNvGraphicFramePr>
            <a:graphicFrameLocks noGrp="1" noChangeAspect="1"/>
          </p:cNvGraphicFramePr>
          <p:nvPr>
            <p:ph/>
          </p:nvPr>
        </p:nvGraphicFramePr>
        <p:xfrm>
          <a:off x="331788" y="736600"/>
          <a:ext cx="7934325" cy="4305300"/>
        </p:xfrm>
        <a:graphic>
          <a:graphicData uri="http://schemas.openxmlformats.org/presentationml/2006/ole">
            <mc:AlternateContent xmlns:mc="http://schemas.openxmlformats.org/markup-compatibility/2006">
              <mc:Choice xmlns:v="urn:schemas-microsoft-com:vml" Requires="v">
                <p:oleObj spid="_x0000_s144394" name="Worksheet" r:id="rId3" imgW="7934277" imgH="4305110" progId="Excel.Sheet.8">
                  <p:embed/>
                </p:oleObj>
              </mc:Choice>
              <mc:Fallback>
                <p:oleObj name="Worksheet" r:id="rId3" imgW="7934277" imgH="4305110"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736600"/>
                        <a:ext cx="7934325" cy="4305300"/>
                      </a:xfrm>
                      <a:prstGeom prst="rect">
                        <a:avLst/>
                      </a:prstGeom>
                    </p:spPr>
                  </p:pic>
                </p:oleObj>
              </mc:Fallback>
            </mc:AlternateContent>
          </a:graphicData>
        </a:graphic>
      </p:graphicFrame>
      <p:sp>
        <p:nvSpPr>
          <p:cNvPr id="41989" name="Rectangle 4"/>
          <p:cNvSpPr>
            <a:spLocks noChangeArrowheads="1"/>
          </p:cNvSpPr>
          <p:nvPr/>
        </p:nvSpPr>
        <p:spPr bwMode="auto">
          <a:xfrm>
            <a:off x="673100" y="260350"/>
            <a:ext cx="8229600" cy="1143000"/>
          </a:xfrm>
          <a:prstGeom prst="rect">
            <a:avLst/>
          </a:prstGeom>
          <a:noFill/>
          <a:ln w="9525">
            <a:noFill/>
            <a:miter lim="800000"/>
            <a:headEnd/>
            <a:tailEnd/>
          </a:ln>
        </p:spPr>
        <p:txBody>
          <a:bodyPr anchor="ctr"/>
          <a:lstStyle/>
          <a:p>
            <a:pPr algn="ctr">
              <a:defRPr/>
            </a:pPr>
            <a:r>
              <a:rPr lang="lt-LT" sz="2400" dirty="0">
                <a:solidFill>
                  <a:schemeClr val="accent2"/>
                </a:solidFill>
                <a:latin typeface="Times New Roman" pitchFamily="18" charset="0"/>
              </a:rPr>
              <a:t>Davusių kyšį dalis</a:t>
            </a:r>
            <a:r>
              <a:rPr lang="lt-LT" sz="2400" i="1" dirty="0"/>
              <a:t> </a:t>
            </a:r>
            <a:r>
              <a:rPr lang="lt-LT" sz="1800" i="1" dirty="0">
                <a:solidFill>
                  <a:schemeClr val="accent2"/>
                </a:solidFill>
                <a:latin typeface="+mn-lt"/>
              </a:rPr>
              <a:t>(skliausteliuose </a:t>
            </a:r>
            <a:r>
              <a:rPr lang="en-US" sz="1800" i="1" dirty="0">
                <a:solidFill>
                  <a:schemeClr val="accent2"/>
                </a:solidFill>
                <a:latin typeface="+mn-lt"/>
              </a:rPr>
              <a:t>20</a:t>
            </a:r>
            <a:r>
              <a:rPr lang="lt-LT" sz="1800" i="1" dirty="0">
                <a:solidFill>
                  <a:schemeClr val="accent2"/>
                </a:solidFill>
                <a:latin typeface="+mn-lt"/>
              </a:rPr>
              <a:t>14</a:t>
            </a:r>
            <a:r>
              <a:rPr lang="en-US" sz="1800" i="1" dirty="0">
                <a:solidFill>
                  <a:schemeClr val="accent2"/>
                </a:solidFill>
                <a:latin typeface="+mn-lt"/>
              </a:rPr>
              <a:t> m. </a:t>
            </a:r>
            <a:r>
              <a:rPr lang="en-US" sz="1800" i="1" dirty="0" err="1">
                <a:solidFill>
                  <a:schemeClr val="accent2"/>
                </a:solidFill>
                <a:latin typeface="+mn-lt"/>
              </a:rPr>
              <a:t>tyrimo</a:t>
            </a:r>
            <a:r>
              <a:rPr lang="en-US" sz="1800" i="1" dirty="0">
                <a:solidFill>
                  <a:schemeClr val="accent2"/>
                </a:solidFill>
                <a:latin typeface="+mn-lt"/>
              </a:rPr>
              <a:t> </a:t>
            </a:r>
            <a:r>
              <a:rPr lang="en-US" sz="1800" i="1" dirty="0" err="1">
                <a:solidFill>
                  <a:schemeClr val="accent2"/>
                </a:solidFill>
                <a:latin typeface="+mn-lt"/>
              </a:rPr>
              <a:t>duomenys</a:t>
            </a:r>
            <a:r>
              <a:rPr lang="lt-LT" sz="1800" i="1" dirty="0">
                <a:solidFill>
                  <a:schemeClr val="accent2"/>
                </a:solidFill>
                <a:latin typeface="+mn-lt"/>
              </a:rPr>
              <a:t>)</a:t>
            </a:r>
            <a:r>
              <a:rPr lang="lt-LT" sz="1800" dirty="0">
                <a:solidFill>
                  <a:schemeClr val="accent2"/>
                </a:solidFill>
                <a:latin typeface="+mn-lt"/>
              </a:rPr>
              <a:t> </a:t>
            </a:r>
            <a:endParaRPr lang="lt-LT" sz="1800" i="1" dirty="0">
              <a:solidFill>
                <a:schemeClr val="accent2"/>
              </a:solidFill>
              <a:latin typeface="+mn-lt"/>
            </a:endParaRPr>
          </a:p>
        </p:txBody>
      </p:sp>
      <p:sp>
        <p:nvSpPr>
          <p:cNvPr id="144390" name="Text Box 5"/>
          <p:cNvSpPr txBox="1">
            <a:spLocks noChangeArrowheads="1"/>
          </p:cNvSpPr>
          <p:nvPr/>
        </p:nvSpPr>
        <p:spPr bwMode="auto">
          <a:xfrm>
            <a:off x="971550" y="5724525"/>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144391" name="Text Box 7"/>
          <p:cNvSpPr txBox="1">
            <a:spLocks noChangeArrowheads="1"/>
          </p:cNvSpPr>
          <p:nvPr/>
        </p:nvSpPr>
        <p:spPr bwMode="auto">
          <a:xfrm>
            <a:off x="539750" y="5229225"/>
            <a:ext cx="835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Q13. Ar per pastaruosius 12 mėnesių Jums teko duoti kyšį?</a:t>
            </a:r>
          </a:p>
          <a:p>
            <a:pPr eaLnBrk="1" hangingPunct="1"/>
            <a:r>
              <a:rPr lang="lt-LT" altLang="lt-LT" sz="1200" b="0" i="1"/>
              <a:t>Q14. O ar per pastaruosius 5 metus Jums teko duoti kyšį?</a:t>
            </a:r>
          </a:p>
        </p:txBody>
      </p:sp>
      <p:sp>
        <p:nvSpPr>
          <p:cNvPr id="1443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0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23F0444-D4B1-4D3E-97FA-EB4EFC6A9BD1}" type="slidenum">
              <a:rPr lang="lt-LT" altLang="lt-LT" sz="1000" b="0">
                <a:latin typeface="Arial" panose="020B0604020202020204" pitchFamily="34" charset="0"/>
              </a:rPr>
              <a:pPr eaLnBrk="1" hangingPunct="1"/>
              <a:t>21</a:t>
            </a:fld>
            <a:endParaRPr lang="lt-LT" altLang="lt-LT" sz="1000" b="0">
              <a:latin typeface="Arial" panose="020B0604020202020204" pitchFamily="34" charset="0"/>
            </a:endParaRPr>
          </a:p>
        </p:txBody>
      </p:sp>
      <p:sp>
        <p:nvSpPr>
          <p:cNvPr id="10245" name="Rectangle 2"/>
          <p:cNvSpPr>
            <a:spLocks noGrp="1" noChangeArrowheads="1"/>
          </p:cNvSpPr>
          <p:nvPr>
            <p:ph type="title"/>
          </p:nvPr>
        </p:nvSpPr>
        <p:spPr>
          <a:xfrm>
            <a:off x="468313" y="333375"/>
            <a:ext cx="8229600" cy="850900"/>
          </a:xfrm>
        </p:spPr>
        <p:txBody>
          <a:bodyPr/>
          <a:lstStyle/>
          <a:p>
            <a:pPr algn="ctr" eaLnBrk="1" hangingPunct="1"/>
            <a:r>
              <a:rPr lang="en-US" altLang="lt-LT" smtClean="0"/>
              <a:t>Aktualiausios Lietuvos problemos: vidurkiai</a:t>
            </a:r>
            <a:endParaRPr lang="lt-LT" altLang="lt-LT" smtClean="0"/>
          </a:p>
        </p:txBody>
      </p:sp>
      <p:sp>
        <p:nvSpPr>
          <p:cNvPr id="10246" name="Text Box 3"/>
          <p:cNvSpPr txBox="1">
            <a:spLocks noChangeArrowheads="1"/>
          </p:cNvSpPr>
          <p:nvPr/>
        </p:nvSpPr>
        <p:spPr bwMode="auto">
          <a:xfrm>
            <a:off x="900113" y="586740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a:t>
            </a:r>
            <a:r>
              <a:rPr lang="en-US" altLang="lt-LT" sz="1800" i="1">
                <a:latin typeface="Times New Roman" panose="02020603050405020304" pitchFamily="18" charset="0"/>
              </a:rPr>
              <a:t> 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graphicFrame>
        <p:nvGraphicFramePr>
          <p:cNvPr id="10242" name="Object 4"/>
          <p:cNvGraphicFramePr>
            <a:graphicFrameLocks noGrp="1" noChangeAspect="1"/>
          </p:cNvGraphicFramePr>
          <p:nvPr>
            <p:ph idx="1"/>
          </p:nvPr>
        </p:nvGraphicFramePr>
        <p:xfrm>
          <a:off x="323850" y="908050"/>
          <a:ext cx="7937500" cy="4468813"/>
        </p:xfrm>
        <a:graphic>
          <a:graphicData uri="http://schemas.openxmlformats.org/presentationml/2006/ole">
            <mc:AlternateContent xmlns:mc="http://schemas.openxmlformats.org/markup-compatibility/2006">
              <mc:Choice xmlns:v="urn:schemas-microsoft-com:vml" Requires="v">
                <p:oleObj spid="_x0000_s10250" name="Worksheet" r:id="rId3" imgW="7934277" imgH="4467130" progId="Excel.Sheet.8">
                  <p:embed/>
                </p:oleObj>
              </mc:Choice>
              <mc:Fallback>
                <p:oleObj name="Worksheet" r:id="rId3" imgW="7934277" imgH="446713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908050"/>
                        <a:ext cx="7937500" cy="4468813"/>
                      </a:xfrm>
                      <a:prstGeom prst="rect">
                        <a:avLst/>
                      </a:prstGeom>
                    </p:spPr>
                  </p:pic>
                </p:oleObj>
              </mc:Fallback>
            </mc:AlternateContent>
          </a:graphicData>
        </a:graphic>
      </p:graphicFrame>
      <p:sp>
        <p:nvSpPr>
          <p:cNvPr id="10247" name="TextBox 7"/>
          <p:cNvSpPr txBox="1">
            <a:spLocks noChangeArrowheads="1"/>
          </p:cNvSpPr>
          <p:nvPr/>
        </p:nvSpPr>
        <p:spPr bwMode="auto">
          <a:xfrm>
            <a:off x="2411413" y="5492750"/>
            <a:ext cx="68405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100">
                <a:latin typeface="Arial" panose="020B0604020202020204" pitchFamily="34" charset="0"/>
                <a:cs typeface="Arial" panose="020B0604020202020204" pitchFamily="34" charset="0"/>
              </a:rPr>
              <a:t>1 – visai ne problema                             3 – pakankamai rimta problema</a:t>
            </a:r>
          </a:p>
          <a:p>
            <a:pPr eaLnBrk="1" hangingPunct="1"/>
            <a:r>
              <a:rPr lang="lt-LT" altLang="lt-LT" sz="1100">
                <a:latin typeface="Arial" panose="020B0604020202020204" pitchFamily="34" charset="0"/>
                <a:cs typeface="Arial" panose="020B0604020202020204" pitchFamily="34" charset="0"/>
              </a:rPr>
              <a:t>2 – neypatingai rimta problema            4 – labai rimta problema</a:t>
            </a:r>
          </a:p>
          <a:p>
            <a:pPr eaLnBrk="1" hangingPunct="1"/>
            <a:endParaRPr lang="lt-LT" altLang="lt-LT" sz="1100">
              <a:latin typeface="Arial" panose="020B0604020202020204" pitchFamily="34" charset="0"/>
              <a:cs typeface="Arial" panose="020B0604020202020204" pitchFamily="34" charset="0"/>
            </a:endParaRPr>
          </a:p>
        </p:txBody>
      </p:sp>
      <p:sp>
        <p:nvSpPr>
          <p:cNvPr id="102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3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6D75D35-E0AD-4B58-91C0-159B35136282}" type="slidenum">
              <a:rPr lang="lt-LT" altLang="lt-LT" sz="1000" b="0">
                <a:latin typeface="Arial" panose="020B0604020202020204" pitchFamily="34" charset="0"/>
              </a:rPr>
              <a:pPr eaLnBrk="1" hangingPunct="1"/>
              <a:t>210</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1341438"/>
            <a:ext cx="8064500" cy="6740525"/>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Per 12 mėnesių kyšį yra davę 16% gyventojų, o per 5 metus – 33%. Tai mažiausias rezultatas nuo 2002 m.</a:t>
            </a:r>
          </a:p>
          <a:p>
            <a:pPr algn="just">
              <a:defRPr/>
            </a:pPr>
            <a:endParaRPr lang="lt-LT" sz="1800" dirty="0">
              <a:latin typeface="+mj-lt"/>
            </a:endParaRPr>
          </a:p>
          <a:p>
            <a:pPr algn="just">
              <a:defRPr/>
            </a:pPr>
            <a:r>
              <a:rPr lang="lt-LT" sz="1800" dirty="0">
                <a:latin typeface="+mj-lt"/>
              </a:rPr>
              <a:t>	Per 12 mėnesių kyšį yra davę 5% įmonių atstovų, o per 5 metus – 15%. Rezultatas beveik nepasikeitė nuo 2014 m., tačiau jis yra vienas mažiausių nuo 2002 m.</a:t>
            </a: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r>
              <a:rPr lang="lt-LT" sz="1800" dirty="0">
                <a:latin typeface="+mj-lt"/>
              </a:rPr>
              <a:t>6% valstybės tarnautojų nurodė, kad per 12 mėn. jiems yra tekę duoti kyšį, tai ženkliai mažiau nei 2014 m. (17%). Sumažėjo ir davusių kyšį per 5 metus (nuo 35% iki 19%).</a:t>
            </a: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734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5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AA0FA26-C7B2-4053-974F-F1C62E8F5AA2}" type="slidenum">
              <a:rPr lang="lt-LT" altLang="lt-LT" sz="1000" b="0">
                <a:latin typeface="Arial" panose="020B0604020202020204" pitchFamily="34" charset="0"/>
              </a:rPr>
              <a:pPr eaLnBrk="1" hangingPunct="1"/>
              <a:t>211</a:t>
            </a:fld>
            <a:endParaRPr lang="lt-LT" altLang="lt-LT" sz="1000" b="0">
              <a:latin typeface="Arial" panose="020B0604020202020204" pitchFamily="34" charset="0"/>
            </a:endParaRPr>
          </a:p>
        </p:txBody>
      </p:sp>
      <p:sp>
        <p:nvSpPr>
          <p:cNvPr id="145413" name="Rectangle 2"/>
          <p:cNvSpPr>
            <a:spLocks noGrp="1" noChangeArrowheads="1"/>
          </p:cNvSpPr>
          <p:nvPr>
            <p:ph type="title"/>
          </p:nvPr>
        </p:nvSpPr>
        <p:spPr>
          <a:xfrm>
            <a:off x="468313" y="260350"/>
            <a:ext cx="8229600" cy="792163"/>
          </a:xfrm>
        </p:spPr>
        <p:txBody>
          <a:bodyPr/>
          <a:lstStyle/>
          <a:p>
            <a:pPr algn="ctr" eaLnBrk="1" hangingPunct="1"/>
            <a:r>
              <a:rPr lang="lt-LT" altLang="lt-LT" smtClean="0"/>
              <a:t>Kyšio </a:t>
            </a:r>
            <a:r>
              <a:rPr lang="en-US" altLang="lt-LT" smtClean="0"/>
              <a:t>ne</a:t>
            </a:r>
            <a:r>
              <a:rPr lang="lt-LT" altLang="lt-LT" smtClean="0"/>
              <a:t>davimo priežastys</a:t>
            </a:r>
          </a:p>
        </p:txBody>
      </p:sp>
      <p:graphicFrame>
        <p:nvGraphicFramePr>
          <p:cNvPr id="145410" name="Object 4"/>
          <p:cNvGraphicFramePr>
            <a:graphicFrameLocks noGrp="1" noChangeAspect="1"/>
          </p:cNvGraphicFramePr>
          <p:nvPr>
            <p:ph type="chart" idx="1"/>
          </p:nvPr>
        </p:nvGraphicFramePr>
        <p:xfrm>
          <a:off x="1333500" y="914400"/>
          <a:ext cx="6718300" cy="4468813"/>
        </p:xfrm>
        <a:graphic>
          <a:graphicData uri="http://schemas.openxmlformats.org/presentationml/2006/ole">
            <mc:AlternateContent xmlns:mc="http://schemas.openxmlformats.org/markup-compatibility/2006">
              <mc:Choice xmlns:v="urn:schemas-microsoft-com:vml" Requires="v">
                <p:oleObj spid="_x0000_s145420" name="Chart" r:id="rId3" imgW="6715268" imgH="4467130" progId="Excel.Chart.8">
                  <p:embed/>
                </p:oleObj>
              </mc:Choice>
              <mc:Fallback>
                <p:oleObj name="Chart" r:id="rId3" imgW="6715268" imgH="446713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914400"/>
                        <a:ext cx="6718300" cy="4468813"/>
                      </a:xfrm>
                      <a:prstGeom prst="rect">
                        <a:avLst/>
                      </a:prstGeom>
                    </p:spPr>
                  </p:pic>
                </p:oleObj>
              </mc:Fallback>
            </mc:AlternateContent>
          </a:graphicData>
        </a:graphic>
      </p:graphicFrame>
      <p:sp>
        <p:nvSpPr>
          <p:cNvPr id="145414" name="Text Box 5"/>
          <p:cNvSpPr txBox="1">
            <a:spLocks noChangeArrowheads="1"/>
          </p:cNvSpPr>
          <p:nvPr/>
        </p:nvSpPr>
        <p:spPr bwMode="auto">
          <a:xfrm>
            <a:off x="4932363" y="4941888"/>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a:t>N</a:t>
            </a:r>
            <a:r>
              <a:rPr lang="en-US" altLang="lt-LT" sz="1400" b="0"/>
              <a:t>=</a:t>
            </a:r>
            <a:r>
              <a:rPr lang="lt-LT" altLang="lt-LT" sz="1400" b="0"/>
              <a:t>629</a:t>
            </a:r>
          </a:p>
        </p:txBody>
      </p:sp>
      <p:sp>
        <p:nvSpPr>
          <p:cNvPr id="145415" name="Text Box 6"/>
          <p:cNvSpPr txBox="1">
            <a:spLocks noChangeArrowheads="1"/>
          </p:cNvSpPr>
          <p:nvPr/>
        </p:nvSpPr>
        <p:spPr bwMode="auto">
          <a:xfrm>
            <a:off x="971550" y="580548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45416" name="Text Box 7"/>
          <p:cNvSpPr txBox="1">
            <a:spLocks noChangeArrowheads="1"/>
          </p:cNvSpPr>
          <p:nvPr/>
        </p:nvSpPr>
        <p:spPr bwMode="auto">
          <a:xfrm>
            <a:off x="4284663" y="5661025"/>
            <a:ext cx="4630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i="1">
                <a:latin typeface="Times New Roman" panose="02020603050405020304" pitchFamily="18" charset="0"/>
              </a:rPr>
              <a:t>Skaičiuojama nuo respondentų, nė karto nedavusių kyšių per pastaruosius 5 metus</a:t>
            </a:r>
            <a:endParaRPr lang="en-US" altLang="lt-LT" sz="1600" i="1">
              <a:latin typeface="Times New Roman" panose="02020603050405020304" pitchFamily="18" charset="0"/>
            </a:endParaRPr>
          </a:p>
        </p:txBody>
      </p:sp>
      <p:sp>
        <p:nvSpPr>
          <p:cNvPr id="145417" name="Text Box 7"/>
          <p:cNvSpPr txBox="1">
            <a:spLocks noChangeArrowheads="1"/>
          </p:cNvSpPr>
          <p:nvPr/>
        </p:nvSpPr>
        <p:spPr bwMode="auto">
          <a:xfrm>
            <a:off x="611188" y="5373688"/>
            <a:ext cx="8353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Q15. Kodėl nedavėte kyšio? Galimi keli atsakymai.</a:t>
            </a:r>
          </a:p>
        </p:txBody>
      </p:sp>
      <p:sp>
        <p:nvSpPr>
          <p:cNvPr id="1454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4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3ECF3C4-2EA3-48FB-B052-06C9077F882A}" type="slidenum">
              <a:rPr lang="lt-LT" altLang="lt-LT" sz="1000" b="0">
                <a:latin typeface="Arial" panose="020B0604020202020204" pitchFamily="34" charset="0"/>
              </a:rPr>
              <a:pPr eaLnBrk="1" hangingPunct="1"/>
              <a:t>212</a:t>
            </a:fld>
            <a:endParaRPr lang="lt-LT" altLang="lt-LT" sz="1000" b="0">
              <a:latin typeface="Arial" panose="020B0604020202020204" pitchFamily="34" charset="0"/>
            </a:endParaRPr>
          </a:p>
        </p:txBody>
      </p:sp>
      <p:sp>
        <p:nvSpPr>
          <p:cNvPr id="274436" name="Rectangle 2"/>
          <p:cNvSpPr>
            <a:spLocks noGrp="1" noChangeArrowheads="1"/>
          </p:cNvSpPr>
          <p:nvPr>
            <p:ph type="title"/>
          </p:nvPr>
        </p:nvSpPr>
        <p:spPr/>
        <p:txBody>
          <a:bodyPr/>
          <a:lstStyle/>
          <a:p>
            <a:pPr algn="ctr" eaLnBrk="1" hangingPunct="1"/>
            <a:r>
              <a:rPr lang="lt-LT" altLang="lt-LT" smtClean="0"/>
              <a:t>Kyšio nedavimo priežastys</a:t>
            </a:r>
            <a:endParaRPr lang="en-US" altLang="lt-LT" smtClean="0"/>
          </a:p>
        </p:txBody>
      </p:sp>
      <p:graphicFrame>
        <p:nvGraphicFramePr>
          <p:cNvPr id="383057" name="Group 81"/>
          <p:cNvGraphicFramePr>
            <a:graphicFrameLocks noGrp="1"/>
          </p:cNvGraphicFramePr>
          <p:nvPr>
            <p:ph idx="1"/>
          </p:nvPr>
        </p:nvGraphicFramePr>
        <p:xfrm>
          <a:off x="468313" y="1412875"/>
          <a:ext cx="8229600" cy="4038600"/>
        </p:xfrm>
        <a:graphic>
          <a:graphicData uri="http://schemas.openxmlformats.org/drawingml/2006/table">
            <a:tbl>
              <a:tblPr/>
              <a:tblGrid>
                <a:gridCol w="3562296">
                  <a:extLst>
                    <a:ext uri="{9D8B030D-6E8A-4147-A177-3AD203B41FA5}">
                      <a16:colId xmlns:a16="http://schemas.microsoft.com/office/drawing/2014/main" xmlns="" val="20000"/>
                    </a:ext>
                  </a:extLst>
                </a:gridCol>
                <a:gridCol w="759854">
                  <a:extLst>
                    <a:ext uri="{9D8B030D-6E8A-4147-A177-3AD203B41FA5}">
                      <a16:colId xmlns:a16="http://schemas.microsoft.com/office/drawing/2014/main" xmlns="" val="20001"/>
                    </a:ext>
                  </a:extLst>
                </a:gridCol>
                <a:gridCol w="817808">
                  <a:extLst>
                    <a:ext uri="{9D8B030D-6E8A-4147-A177-3AD203B41FA5}">
                      <a16:colId xmlns:a16="http://schemas.microsoft.com/office/drawing/2014/main" xmlns="" val="20002"/>
                    </a:ext>
                  </a:extLst>
                </a:gridCol>
                <a:gridCol w="759854">
                  <a:extLst>
                    <a:ext uri="{9D8B030D-6E8A-4147-A177-3AD203B41FA5}">
                      <a16:colId xmlns:a16="http://schemas.microsoft.com/office/drawing/2014/main" xmlns="" val="20003"/>
                    </a:ext>
                  </a:extLst>
                </a:gridCol>
                <a:gridCol w="776596">
                  <a:extLst>
                    <a:ext uri="{9D8B030D-6E8A-4147-A177-3AD203B41FA5}">
                      <a16:colId xmlns:a16="http://schemas.microsoft.com/office/drawing/2014/main" xmlns="" val="20004"/>
                    </a:ext>
                  </a:extLst>
                </a:gridCol>
                <a:gridCol w="776596">
                  <a:extLst>
                    <a:ext uri="{9D8B030D-6E8A-4147-A177-3AD203B41FA5}">
                      <a16:colId xmlns:a16="http://schemas.microsoft.com/office/drawing/2014/main" xmlns="" val="20005"/>
                    </a:ext>
                  </a:extLst>
                </a:gridCol>
                <a:gridCol w="776596">
                  <a:extLst>
                    <a:ext uri="{9D8B030D-6E8A-4147-A177-3AD203B41FA5}">
                      <a16:colId xmlns:a16="http://schemas.microsoft.com/office/drawing/2014/main" xmlns="" val="20006"/>
                    </a:ext>
                  </a:extLst>
                </a:gridCol>
              </a:tblGrid>
              <a:tr h="431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2004 </a:t>
                      </a:r>
                      <a:endParaRPr kumimoji="0" lang="en-US" sz="1600" b="1"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2005 </a:t>
                      </a:r>
                      <a:endParaRPr kumimoji="0" lang="en-US" sz="1600" b="1"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2007 </a:t>
                      </a:r>
                      <a:endParaRPr kumimoji="0" lang="en-US" sz="1600" b="1"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9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nebuvo tokios situacijos, kurioje iš manęs būtų reikalaujama kyšio</a:t>
                      </a: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38</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56</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9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Iki šiol pavykdavo išspręsti visus klausimus be kyšių</a:t>
                      </a: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25</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30</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28</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65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tai prieštarauja mano įsitikinimams</a:t>
                      </a: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13</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65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tam tiesiog neturėjau pinigų</a:t>
                      </a: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16</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17</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15</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70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tada pažeisčiau įstatymus</a:t>
                      </a: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79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Kadangi netikėjau, kad tai padės išspręsti problemą</a:t>
                      </a: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10</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79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nežinojau, kaip tai padaryti/ nemoku elgtis tokiose situacijose</a:t>
                      </a: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74511" name="Text Box 82"/>
          <p:cNvSpPr txBox="1">
            <a:spLocks noChangeArrowheads="1"/>
          </p:cNvSpPr>
          <p:nvPr/>
        </p:nvSpPr>
        <p:spPr bwMode="auto">
          <a:xfrm>
            <a:off x="755650" y="5867400"/>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2004-2016</a:t>
            </a:r>
            <a:endParaRPr lang="en-US" altLang="lt-LT" sz="1800" i="1">
              <a:latin typeface="Times New Roman" panose="02020603050405020304" pitchFamily="18" charset="0"/>
            </a:endParaRPr>
          </a:p>
        </p:txBody>
      </p:sp>
      <p:sp>
        <p:nvSpPr>
          <p:cNvPr id="274512" name="Text Box 83"/>
          <p:cNvSpPr txBox="1">
            <a:spLocks noChangeArrowheads="1"/>
          </p:cNvSpPr>
          <p:nvPr/>
        </p:nvSpPr>
        <p:spPr bwMode="auto">
          <a:xfrm>
            <a:off x="4356100" y="5589588"/>
            <a:ext cx="46307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i="1">
                <a:latin typeface="Times New Roman" panose="02020603050405020304" pitchFamily="18" charset="0"/>
              </a:rPr>
              <a:t>Skaičiuojama nuo respondentų, nė karto nedavusių kyšių per pastaruosius 5 metus</a:t>
            </a:r>
            <a:endParaRPr lang="en-US" altLang="lt-LT" sz="1600" i="1">
              <a:latin typeface="Times New Roman" panose="02020603050405020304" pitchFamily="18" charset="0"/>
            </a:endParaRPr>
          </a:p>
        </p:txBody>
      </p:sp>
      <p:sp>
        <p:nvSpPr>
          <p:cNvPr id="2745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6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57F434E-6984-4E44-8D6B-34C89B80B309}" type="slidenum">
              <a:rPr lang="lt-LT" altLang="lt-LT" sz="1000" b="0">
                <a:latin typeface="Arial" panose="020B0604020202020204" pitchFamily="34" charset="0"/>
              </a:rPr>
              <a:pPr eaLnBrk="1" hangingPunct="1"/>
              <a:t>213</a:t>
            </a:fld>
            <a:endParaRPr lang="lt-LT" altLang="lt-LT" sz="1000" b="0">
              <a:latin typeface="Arial" panose="020B0604020202020204" pitchFamily="34" charset="0"/>
            </a:endParaRPr>
          </a:p>
        </p:txBody>
      </p:sp>
      <p:sp>
        <p:nvSpPr>
          <p:cNvPr id="146437" name="Rectangle 2"/>
          <p:cNvSpPr>
            <a:spLocks noGrp="1" noChangeArrowheads="1"/>
          </p:cNvSpPr>
          <p:nvPr>
            <p:ph type="title"/>
          </p:nvPr>
        </p:nvSpPr>
        <p:spPr>
          <a:xfrm>
            <a:off x="457200" y="341313"/>
            <a:ext cx="8229600" cy="784225"/>
          </a:xfrm>
        </p:spPr>
        <p:txBody>
          <a:bodyPr/>
          <a:lstStyle/>
          <a:p>
            <a:pPr algn="ctr" eaLnBrk="1" hangingPunct="1"/>
            <a:r>
              <a:rPr lang="lt-LT" altLang="lt-LT" smtClean="0"/>
              <a:t>Kyšio </a:t>
            </a:r>
            <a:r>
              <a:rPr lang="en-US" altLang="lt-LT" smtClean="0"/>
              <a:t>ne</a:t>
            </a:r>
            <a:r>
              <a:rPr lang="lt-LT" altLang="lt-LT" smtClean="0"/>
              <a:t>davimo priežastys </a:t>
            </a:r>
            <a:r>
              <a:rPr lang="lt-LT" altLang="lt-LT" sz="2000" i="1" smtClean="0"/>
              <a:t>(skliausteliuose 2014 m. tyrimo rezultatai)</a:t>
            </a:r>
          </a:p>
        </p:txBody>
      </p:sp>
      <p:sp>
        <p:nvSpPr>
          <p:cNvPr id="146438" name="Text Box 6"/>
          <p:cNvSpPr txBox="1">
            <a:spLocks noChangeArrowheads="1"/>
          </p:cNvSpPr>
          <p:nvPr/>
        </p:nvSpPr>
        <p:spPr bwMode="auto">
          <a:xfrm>
            <a:off x="971550" y="5795963"/>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146439" name="Text Box 7"/>
          <p:cNvSpPr txBox="1">
            <a:spLocks noChangeArrowheads="1"/>
          </p:cNvSpPr>
          <p:nvPr/>
        </p:nvSpPr>
        <p:spPr bwMode="auto">
          <a:xfrm>
            <a:off x="4211638" y="5732463"/>
            <a:ext cx="4630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i="1">
                <a:latin typeface="Times New Roman" panose="02020603050405020304" pitchFamily="18" charset="0"/>
              </a:rPr>
              <a:t>Skaičiuojama nuo respondentų, nė karto nedavusių kyšių per pastaruosius 5 metus</a:t>
            </a:r>
            <a:endParaRPr lang="en-US" altLang="lt-LT" sz="1600" i="1">
              <a:latin typeface="Times New Roman" panose="02020603050405020304" pitchFamily="18" charset="0"/>
            </a:endParaRPr>
          </a:p>
        </p:txBody>
      </p:sp>
      <p:sp>
        <p:nvSpPr>
          <p:cNvPr id="146440" name="Text Box 5"/>
          <p:cNvSpPr txBox="1">
            <a:spLocks noChangeArrowheads="1"/>
          </p:cNvSpPr>
          <p:nvPr/>
        </p:nvSpPr>
        <p:spPr bwMode="auto">
          <a:xfrm>
            <a:off x="5003800" y="4941888"/>
            <a:ext cx="129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a:t>N</a:t>
            </a:r>
            <a:r>
              <a:rPr lang="en-US" altLang="lt-LT" sz="1400" b="0"/>
              <a:t>=</a:t>
            </a:r>
            <a:r>
              <a:rPr lang="lt-LT" altLang="lt-LT" sz="1400" b="0"/>
              <a:t>385</a:t>
            </a:r>
          </a:p>
        </p:txBody>
      </p:sp>
      <p:sp>
        <p:nvSpPr>
          <p:cNvPr id="10" name="Text Box 7"/>
          <p:cNvSpPr txBox="1">
            <a:spLocks noChangeArrowheads="1"/>
          </p:cNvSpPr>
          <p:nvPr/>
        </p:nvSpPr>
        <p:spPr bwMode="auto">
          <a:xfrm>
            <a:off x="574675" y="5445125"/>
            <a:ext cx="8569325" cy="277813"/>
          </a:xfrm>
          <a:prstGeom prst="rect">
            <a:avLst/>
          </a:prstGeom>
          <a:noFill/>
          <a:ln w="9525">
            <a:noFill/>
            <a:miter lim="800000"/>
            <a:headEnd/>
            <a:tailEnd/>
          </a:ln>
        </p:spPr>
        <p:txBody>
          <a:bodyPr>
            <a:spAutoFit/>
          </a:bodyPr>
          <a:lstStyle/>
          <a:p>
            <a:pPr>
              <a:defRPr/>
            </a:pPr>
            <a:r>
              <a:rPr lang="lt-LT" sz="1200" b="0" i="1" dirty="0"/>
              <a:t>Q17. Kodėl nedavėte kyšio? (galimi keli atsakymai) </a:t>
            </a:r>
            <a:r>
              <a:rPr lang="lt-LT" sz="1200" b="0" i="1" cap="small" dirty="0"/>
              <a:t>	</a:t>
            </a:r>
            <a:endParaRPr lang="lt-LT" sz="1200" b="0" i="1" dirty="0"/>
          </a:p>
        </p:txBody>
      </p:sp>
      <p:sp>
        <p:nvSpPr>
          <p:cNvPr id="146442"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graphicFrame>
        <p:nvGraphicFramePr>
          <p:cNvPr id="146434" name="Object 4"/>
          <p:cNvGraphicFramePr>
            <a:graphicFrameLocks noGrp="1" noChangeAspect="1"/>
          </p:cNvGraphicFramePr>
          <p:nvPr/>
        </p:nvGraphicFramePr>
        <p:xfrm>
          <a:off x="1333500" y="876300"/>
          <a:ext cx="6718300" cy="4568825"/>
        </p:xfrm>
        <a:graphic>
          <a:graphicData uri="http://schemas.openxmlformats.org/presentationml/2006/ole">
            <mc:AlternateContent xmlns:mc="http://schemas.openxmlformats.org/markup-compatibility/2006">
              <mc:Choice xmlns:v="urn:schemas-microsoft-com:vml" Requires="v">
                <p:oleObj spid="_x0000_s146444" name="Worksheet" r:id="rId3" imgW="6715268" imgH="4467130" progId="Excel.Sheet.8">
                  <p:embed/>
                </p:oleObj>
              </mc:Choice>
              <mc:Fallback>
                <p:oleObj name="Worksheet" r:id="rId3" imgW="6715268" imgH="446713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876300"/>
                        <a:ext cx="6718300" cy="456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5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C5F9A02-1837-478F-B413-50ADED2BF23B}" type="slidenum">
              <a:rPr lang="lt-LT" altLang="lt-LT" sz="1000" b="0">
                <a:latin typeface="Arial" panose="020B0604020202020204" pitchFamily="34" charset="0"/>
              </a:rPr>
              <a:pPr eaLnBrk="1" hangingPunct="1"/>
              <a:t>214</a:t>
            </a:fld>
            <a:endParaRPr lang="lt-LT" altLang="lt-LT" sz="1000" b="0">
              <a:latin typeface="Arial" panose="020B0604020202020204" pitchFamily="34" charset="0"/>
            </a:endParaRPr>
          </a:p>
        </p:txBody>
      </p:sp>
      <p:sp>
        <p:nvSpPr>
          <p:cNvPr id="275460" name="Rectangle 2"/>
          <p:cNvSpPr>
            <a:spLocks noGrp="1" noChangeArrowheads="1"/>
          </p:cNvSpPr>
          <p:nvPr>
            <p:ph type="title"/>
          </p:nvPr>
        </p:nvSpPr>
        <p:spPr/>
        <p:txBody>
          <a:bodyPr/>
          <a:lstStyle/>
          <a:p>
            <a:pPr algn="ctr" eaLnBrk="1" hangingPunct="1"/>
            <a:r>
              <a:rPr lang="lt-LT" altLang="lt-LT" smtClean="0"/>
              <a:t>Kyšio nedavimo priežastys</a:t>
            </a:r>
            <a:endParaRPr lang="en-US" altLang="lt-LT" smtClean="0"/>
          </a:p>
        </p:txBody>
      </p:sp>
      <p:graphicFrame>
        <p:nvGraphicFramePr>
          <p:cNvPr id="386206" name="Group 158"/>
          <p:cNvGraphicFramePr>
            <a:graphicFrameLocks noGrp="1"/>
          </p:cNvGraphicFramePr>
          <p:nvPr>
            <p:ph idx="1"/>
          </p:nvPr>
        </p:nvGraphicFramePr>
        <p:xfrm>
          <a:off x="468313" y="1125538"/>
          <a:ext cx="8351837" cy="4276725"/>
        </p:xfrm>
        <a:graphic>
          <a:graphicData uri="http://schemas.openxmlformats.org/drawingml/2006/table">
            <a:tbl>
              <a:tblPr/>
              <a:tblGrid>
                <a:gridCol w="3451790">
                  <a:extLst>
                    <a:ext uri="{9D8B030D-6E8A-4147-A177-3AD203B41FA5}">
                      <a16:colId xmlns:a16="http://schemas.microsoft.com/office/drawing/2014/main" xmlns="" val="20000"/>
                    </a:ext>
                  </a:extLst>
                </a:gridCol>
                <a:gridCol w="726131">
                  <a:extLst>
                    <a:ext uri="{9D8B030D-6E8A-4147-A177-3AD203B41FA5}">
                      <a16:colId xmlns:a16="http://schemas.microsoft.com/office/drawing/2014/main" xmlns="" val="20001"/>
                    </a:ext>
                  </a:extLst>
                </a:gridCol>
                <a:gridCol w="726131">
                  <a:extLst>
                    <a:ext uri="{9D8B030D-6E8A-4147-A177-3AD203B41FA5}">
                      <a16:colId xmlns:a16="http://schemas.microsoft.com/office/drawing/2014/main" xmlns="" val="20002"/>
                    </a:ext>
                  </a:extLst>
                </a:gridCol>
                <a:gridCol w="727465">
                  <a:extLst>
                    <a:ext uri="{9D8B030D-6E8A-4147-A177-3AD203B41FA5}">
                      <a16:colId xmlns:a16="http://schemas.microsoft.com/office/drawing/2014/main" xmlns="" val="20003"/>
                    </a:ext>
                  </a:extLst>
                </a:gridCol>
                <a:gridCol w="726131">
                  <a:extLst>
                    <a:ext uri="{9D8B030D-6E8A-4147-A177-3AD203B41FA5}">
                      <a16:colId xmlns:a16="http://schemas.microsoft.com/office/drawing/2014/main" xmlns="" val="20004"/>
                    </a:ext>
                  </a:extLst>
                </a:gridCol>
                <a:gridCol w="664730">
                  <a:extLst>
                    <a:ext uri="{9D8B030D-6E8A-4147-A177-3AD203B41FA5}">
                      <a16:colId xmlns:a16="http://schemas.microsoft.com/office/drawing/2014/main" xmlns="" val="20005"/>
                    </a:ext>
                  </a:extLst>
                </a:gridCol>
                <a:gridCol w="664730">
                  <a:extLst>
                    <a:ext uri="{9D8B030D-6E8A-4147-A177-3AD203B41FA5}">
                      <a16:colId xmlns:a16="http://schemas.microsoft.com/office/drawing/2014/main" xmlns="" val="20006"/>
                    </a:ext>
                  </a:extLst>
                </a:gridCol>
                <a:gridCol w="664730">
                  <a:extLst>
                    <a:ext uri="{9D8B030D-6E8A-4147-A177-3AD203B41FA5}">
                      <a16:colId xmlns:a16="http://schemas.microsoft.com/office/drawing/2014/main" xmlns="" val="20007"/>
                    </a:ext>
                  </a:extLst>
                </a:gridCol>
              </a:tblGrid>
              <a:tr h="4319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2004 </a:t>
                      </a:r>
                      <a:endParaRPr kumimoji="0" lang="en-US" sz="1600" b="1"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2005 </a:t>
                      </a:r>
                      <a:endParaRPr kumimoji="0" lang="en-US" sz="1600" b="1"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2007 </a:t>
                      </a:r>
                      <a:endParaRPr kumimoji="0" lang="en-US" sz="1600" b="1"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2008</a:t>
                      </a:r>
                      <a:endParaRPr kumimoji="0" lang="en-US" sz="1600" b="1"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91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Iki šiol pavykdavo išspręsti visus klausimus be kyšių</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45</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19</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36</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91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nebuvo tokios situacijos, kurioje iš mūsų būtų reikalaujama kyšio</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47</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48</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540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tai prieštarauja mūsų įsitikinimams</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18</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49</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30</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25</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50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Nes tada pažeistume įstatymus</a:t>
                      </a:r>
                      <a:endParaRPr kumimoji="0" lang="en-US" sz="1600" b="0" i="0" u="none" strike="noStrike" cap="none" normalizeH="0" baseline="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9</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9</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8</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91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Kadangi netikėjome, kad tai padės išspręsti problemą</a:t>
                      </a:r>
                      <a:endParaRPr kumimoji="0" lang="en-US" sz="1600" b="0" i="0" u="none" strike="noStrike" cap="none" normalizeH="0" baseline="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9</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7</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791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tam tiesiog neturėjome pakankamai pinigų</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2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Nes nežinojome, kaip tai padaryti/ neturime patirties, kaip elgtis tokiose situacijose</a:t>
                      </a:r>
                      <a:endParaRPr kumimoji="0" lang="en-US" sz="1600" b="0" i="0" u="none" strike="noStrike" cap="none" normalizeH="0" baseline="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0,3</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75544" name="Text Box 59"/>
          <p:cNvSpPr txBox="1">
            <a:spLocks noChangeArrowheads="1"/>
          </p:cNvSpPr>
          <p:nvPr/>
        </p:nvSpPr>
        <p:spPr bwMode="auto">
          <a:xfrm>
            <a:off x="971550" y="5795963"/>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2004-2016</a:t>
            </a:r>
            <a:endParaRPr lang="en-US" altLang="lt-LT" sz="1800" i="1">
              <a:latin typeface="Times New Roman" panose="02020603050405020304" pitchFamily="18" charset="0"/>
            </a:endParaRPr>
          </a:p>
        </p:txBody>
      </p:sp>
      <p:sp>
        <p:nvSpPr>
          <p:cNvPr id="275545" name="Text Box 60"/>
          <p:cNvSpPr txBox="1">
            <a:spLocks noChangeArrowheads="1"/>
          </p:cNvSpPr>
          <p:nvPr/>
        </p:nvSpPr>
        <p:spPr bwMode="auto">
          <a:xfrm>
            <a:off x="4211638" y="5516563"/>
            <a:ext cx="4630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i="1">
                <a:latin typeface="Times New Roman" panose="02020603050405020304" pitchFamily="18" charset="0"/>
              </a:rPr>
              <a:t>Skaičiuojama nuo respondentų, nė karto nedavusių kyšių per pastaruosius 5 metus</a:t>
            </a:r>
            <a:endParaRPr lang="en-US" altLang="lt-LT" sz="1600" i="1">
              <a:latin typeface="Times New Roman" panose="02020603050405020304" pitchFamily="18" charset="0"/>
            </a:endParaRPr>
          </a:p>
        </p:txBody>
      </p:sp>
      <p:sp>
        <p:nvSpPr>
          <p:cNvPr id="275546"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7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DE86680-6F31-4909-81E9-2040BD913B92}" type="slidenum">
              <a:rPr lang="lt-LT" altLang="lt-LT" sz="1000" b="0">
                <a:latin typeface="Arial" panose="020B0604020202020204" pitchFamily="34" charset="0"/>
              </a:rPr>
              <a:pPr eaLnBrk="1" hangingPunct="1"/>
              <a:t>215</a:t>
            </a:fld>
            <a:endParaRPr lang="lt-LT" altLang="lt-LT" sz="1000" b="0">
              <a:latin typeface="Arial" panose="020B0604020202020204" pitchFamily="34" charset="0"/>
            </a:endParaRPr>
          </a:p>
        </p:txBody>
      </p:sp>
      <p:sp>
        <p:nvSpPr>
          <p:cNvPr id="147461" name="Rectangle 2"/>
          <p:cNvSpPr>
            <a:spLocks noGrp="1" noChangeArrowheads="1"/>
          </p:cNvSpPr>
          <p:nvPr>
            <p:ph type="title"/>
          </p:nvPr>
        </p:nvSpPr>
        <p:spPr>
          <a:xfrm>
            <a:off x="468313" y="260350"/>
            <a:ext cx="8229600" cy="784225"/>
          </a:xfrm>
        </p:spPr>
        <p:txBody>
          <a:bodyPr/>
          <a:lstStyle/>
          <a:p>
            <a:pPr algn="ctr" eaLnBrk="1" hangingPunct="1"/>
            <a:r>
              <a:rPr lang="lt-LT" altLang="lt-LT" smtClean="0"/>
              <a:t>Kyšio </a:t>
            </a:r>
            <a:r>
              <a:rPr lang="en-US" altLang="lt-LT" smtClean="0"/>
              <a:t>ne</a:t>
            </a:r>
            <a:r>
              <a:rPr lang="lt-LT" altLang="lt-LT" smtClean="0"/>
              <a:t>davimo priežastys </a:t>
            </a:r>
            <a:r>
              <a:rPr lang="lt-LT" altLang="lt-LT" sz="1800" i="1" smtClean="0"/>
              <a:t>(skliausteliuose 2014 m. tyrimo rezultatai)</a:t>
            </a:r>
          </a:p>
        </p:txBody>
      </p:sp>
      <p:graphicFrame>
        <p:nvGraphicFramePr>
          <p:cNvPr id="147458" name="Object 4"/>
          <p:cNvGraphicFramePr>
            <a:graphicFrameLocks noGrp="1" noChangeAspect="1"/>
          </p:cNvGraphicFramePr>
          <p:nvPr>
            <p:ph type="chart" idx="1"/>
          </p:nvPr>
        </p:nvGraphicFramePr>
        <p:xfrm>
          <a:off x="1333500" y="876300"/>
          <a:ext cx="6718300" cy="4468813"/>
        </p:xfrm>
        <a:graphic>
          <a:graphicData uri="http://schemas.openxmlformats.org/presentationml/2006/ole">
            <mc:AlternateContent xmlns:mc="http://schemas.openxmlformats.org/markup-compatibility/2006">
              <mc:Choice xmlns:v="urn:schemas-microsoft-com:vml" Requires="v">
                <p:oleObj spid="_x0000_s147468" name="Worksheet" r:id="rId3" imgW="6715268" imgH="4467130" progId="Excel.Sheet.8">
                  <p:embed/>
                </p:oleObj>
              </mc:Choice>
              <mc:Fallback>
                <p:oleObj name="Worksheet" r:id="rId3" imgW="6715268" imgH="446713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876300"/>
                        <a:ext cx="6718300" cy="4468813"/>
                      </a:xfrm>
                      <a:prstGeom prst="rect">
                        <a:avLst/>
                      </a:prstGeom>
                    </p:spPr>
                  </p:pic>
                </p:oleObj>
              </mc:Fallback>
            </mc:AlternateContent>
          </a:graphicData>
        </a:graphic>
      </p:graphicFrame>
      <p:sp>
        <p:nvSpPr>
          <p:cNvPr id="147462" name="Text Box 8"/>
          <p:cNvSpPr txBox="1">
            <a:spLocks noChangeArrowheads="1"/>
          </p:cNvSpPr>
          <p:nvPr/>
        </p:nvSpPr>
        <p:spPr bwMode="auto">
          <a:xfrm>
            <a:off x="468313" y="5940425"/>
            <a:ext cx="345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147463" name="Text Box 9"/>
          <p:cNvSpPr txBox="1">
            <a:spLocks noChangeArrowheads="1"/>
          </p:cNvSpPr>
          <p:nvPr/>
        </p:nvSpPr>
        <p:spPr bwMode="auto">
          <a:xfrm>
            <a:off x="4211638" y="5732463"/>
            <a:ext cx="4630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i="1">
                <a:latin typeface="Times New Roman" panose="02020603050405020304" pitchFamily="18" charset="0"/>
              </a:rPr>
              <a:t>Skaičiuojama</a:t>
            </a:r>
            <a:r>
              <a:rPr lang="lt-LT" altLang="lt-LT" sz="1600" i="1">
                <a:solidFill>
                  <a:srgbClr val="C00000"/>
                </a:solidFill>
                <a:latin typeface="Times New Roman" panose="02020603050405020304" pitchFamily="18" charset="0"/>
              </a:rPr>
              <a:t> </a:t>
            </a:r>
            <a:r>
              <a:rPr lang="lt-LT" altLang="lt-LT" sz="1600" i="1">
                <a:latin typeface="Times New Roman" panose="02020603050405020304" pitchFamily="18" charset="0"/>
              </a:rPr>
              <a:t>nuo respondentų, nė karto nedavusių kyšių per pastaruosius 5 metus</a:t>
            </a:r>
            <a:endParaRPr lang="en-US" altLang="lt-LT" sz="1600" i="1">
              <a:latin typeface="Times New Roman" panose="02020603050405020304" pitchFamily="18" charset="0"/>
            </a:endParaRPr>
          </a:p>
        </p:txBody>
      </p:sp>
      <p:sp>
        <p:nvSpPr>
          <p:cNvPr id="147464" name="Text Box 5"/>
          <p:cNvSpPr txBox="1">
            <a:spLocks noChangeArrowheads="1"/>
          </p:cNvSpPr>
          <p:nvPr/>
        </p:nvSpPr>
        <p:spPr bwMode="auto">
          <a:xfrm>
            <a:off x="5219700" y="4941888"/>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a:t>N</a:t>
            </a:r>
            <a:r>
              <a:rPr lang="en-US" altLang="lt-LT" sz="1400" b="0"/>
              <a:t>=</a:t>
            </a:r>
            <a:r>
              <a:rPr lang="lt-LT" altLang="lt-LT" sz="1400" b="0"/>
              <a:t> 378</a:t>
            </a:r>
          </a:p>
        </p:txBody>
      </p:sp>
      <p:sp>
        <p:nvSpPr>
          <p:cNvPr id="147465" name="Text Box 7"/>
          <p:cNvSpPr txBox="1">
            <a:spLocks noChangeArrowheads="1"/>
          </p:cNvSpPr>
          <p:nvPr/>
        </p:nvSpPr>
        <p:spPr bwMode="auto">
          <a:xfrm>
            <a:off x="539750" y="5445125"/>
            <a:ext cx="83518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Q15. Kodėl nedavėte kyšio? (galimi keli atsakymai)</a:t>
            </a:r>
          </a:p>
        </p:txBody>
      </p:sp>
      <p:sp>
        <p:nvSpPr>
          <p:cNvPr id="147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6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60E2895-6873-438D-B70B-3E13541037D1}" type="slidenum">
              <a:rPr lang="lt-LT" altLang="lt-LT" sz="1000" b="0">
                <a:latin typeface="Arial" panose="020B0604020202020204" pitchFamily="34" charset="0"/>
              </a:rPr>
              <a:pPr eaLnBrk="1" hangingPunct="1"/>
              <a:t>216</a:t>
            </a:fld>
            <a:endParaRPr lang="lt-LT" altLang="lt-LT" sz="1000" b="0">
              <a:latin typeface="Arial" panose="020B0604020202020204" pitchFamily="34" charset="0"/>
            </a:endParaRPr>
          </a:p>
        </p:txBody>
      </p:sp>
      <p:sp>
        <p:nvSpPr>
          <p:cNvPr id="276484" name="Rectangle 2"/>
          <p:cNvSpPr>
            <a:spLocks noGrp="1" noChangeArrowheads="1"/>
          </p:cNvSpPr>
          <p:nvPr>
            <p:ph type="title"/>
          </p:nvPr>
        </p:nvSpPr>
        <p:spPr/>
        <p:txBody>
          <a:bodyPr/>
          <a:lstStyle/>
          <a:p>
            <a:pPr algn="ctr" eaLnBrk="1" hangingPunct="1"/>
            <a:r>
              <a:rPr lang="lt-LT" altLang="lt-LT" smtClean="0"/>
              <a:t>Kyšio nedavimo priežastys</a:t>
            </a:r>
            <a:endParaRPr lang="en-US" altLang="lt-LT" smtClean="0"/>
          </a:p>
        </p:txBody>
      </p:sp>
      <p:graphicFrame>
        <p:nvGraphicFramePr>
          <p:cNvPr id="383057" name="Group 81"/>
          <p:cNvGraphicFramePr>
            <a:graphicFrameLocks noGrp="1"/>
          </p:cNvGraphicFramePr>
          <p:nvPr>
            <p:ph idx="1"/>
          </p:nvPr>
        </p:nvGraphicFramePr>
        <p:xfrm>
          <a:off x="1187450" y="1341438"/>
          <a:ext cx="6488113" cy="3898900"/>
        </p:xfrm>
        <a:graphic>
          <a:graphicData uri="http://schemas.openxmlformats.org/drawingml/2006/table">
            <a:tbl>
              <a:tblPr/>
              <a:tblGrid>
                <a:gridCol w="3474563">
                  <a:extLst>
                    <a:ext uri="{9D8B030D-6E8A-4147-A177-3AD203B41FA5}">
                      <a16:colId xmlns:a16="http://schemas.microsoft.com/office/drawing/2014/main" xmlns="" val="20000"/>
                    </a:ext>
                  </a:extLst>
                </a:gridCol>
                <a:gridCol w="741140">
                  <a:extLst>
                    <a:ext uri="{9D8B030D-6E8A-4147-A177-3AD203B41FA5}">
                      <a16:colId xmlns:a16="http://schemas.microsoft.com/office/drawing/2014/main" xmlns="" val="20001"/>
                    </a:ext>
                  </a:extLst>
                </a:gridCol>
                <a:gridCol w="757470">
                  <a:extLst>
                    <a:ext uri="{9D8B030D-6E8A-4147-A177-3AD203B41FA5}">
                      <a16:colId xmlns:a16="http://schemas.microsoft.com/office/drawing/2014/main" xmlns="" val="20002"/>
                    </a:ext>
                  </a:extLst>
                </a:gridCol>
                <a:gridCol w="757470">
                  <a:extLst>
                    <a:ext uri="{9D8B030D-6E8A-4147-A177-3AD203B41FA5}">
                      <a16:colId xmlns:a16="http://schemas.microsoft.com/office/drawing/2014/main" xmlns="" val="20003"/>
                    </a:ext>
                  </a:extLst>
                </a:gridCol>
                <a:gridCol w="757470">
                  <a:extLst>
                    <a:ext uri="{9D8B030D-6E8A-4147-A177-3AD203B41FA5}">
                      <a16:colId xmlns:a16="http://schemas.microsoft.com/office/drawing/2014/main" xmlns="" val="20004"/>
                    </a:ext>
                  </a:extLst>
                </a:gridCol>
              </a:tblGrid>
              <a:tr h="431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2008 </a:t>
                      </a:r>
                      <a:endParaRPr kumimoji="0" lang="en-US" sz="1600" b="1"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602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tai prieštarauja mano įsitikinimams</a:t>
                      </a: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43</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40</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9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Iki šiol pavykdavo išspręsti visus klausimus be kyšių</a:t>
                      </a: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44</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44</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9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nebuvo tokios situacijos, kurioje iš manęs būtų reikalaujama kyšio</a:t>
                      </a: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40</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539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tada pažeisčiau įstatymus</a:t>
                      </a: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15</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9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Kadangi netikėjau, kad tai padės išspręsti problemą</a:t>
                      </a: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79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nežinojau, kaip tai padaryti/ nemoku elgtis tokiose situacijose</a:t>
                      </a: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mn-cs"/>
                        </a:rPr>
                        <a:t>26</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36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Nes tam tiesiog neturėjau pinigų</a:t>
                      </a: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76541" name="Text Box 82"/>
          <p:cNvSpPr txBox="1">
            <a:spLocks noChangeArrowheads="1"/>
          </p:cNvSpPr>
          <p:nvPr/>
        </p:nvSpPr>
        <p:spPr bwMode="auto">
          <a:xfrm>
            <a:off x="755650" y="5867400"/>
            <a:ext cx="3671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2008-2016</a:t>
            </a:r>
            <a:endParaRPr lang="en-US" altLang="lt-LT" sz="1800" i="1">
              <a:latin typeface="Times New Roman" panose="02020603050405020304" pitchFamily="18" charset="0"/>
            </a:endParaRPr>
          </a:p>
        </p:txBody>
      </p:sp>
      <p:sp>
        <p:nvSpPr>
          <p:cNvPr id="276542" name="Text Box 83"/>
          <p:cNvSpPr txBox="1">
            <a:spLocks noChangeArrowheads="1"/>
          </p:cNvSpPr>
          <p:nvPr/>
        </p:nvSpPr>
        <p:spPr bwMode="auto">
          <a:xfrm>
            <a:off x="4211638" y="5589588"/>
            <a:ext cx="4630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i="1">
                <a:latin typeface="Times New Roman" panose="02020603050405020304" pitchFamily="18" charset="0"/>
              </a:rPr>
              <a:t>Skaičiuojama nuo respondentų, nė karto nedavusių kyšių per pastaruosius 5 metus</a:t>
            </a:r>
            <a:endParaRPr lang="en-US" altLang="lt-LT" sz="1600" i="1">
              <a:latin typeface="Times New Roman" panose="02020603050405020304" pitchFamily="18" charset="0"/>
            </a:endParaRPr>
          </a:p>
        </p:txBody>
      </p:sp>
      <p:sp>
        <p:nvSpPr>
          <p:cNvPr id="2765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7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2BD0D9F-FF1A-40E1-99B8-5188EE4FAECE}" type="slidenum">
              <a:rPr lang="lt-LT" altLang="lt-LT" sz="1000" b="0">
                <a:latin typeface="Arial" panose="020B0604020202020204" pitchFamily="34" charset="0"/>
              </a:rPr>
              <a:pPr eaLnBrk="1" hangingPunct="1"/>
              <a:t>217</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1341438"/>
            <a:ext cx="8064500" cy="4524375"/>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n-lt"/>
              </a:rPr>
              <a:t> Dažniausiai gyventojai nurodė, kad tiesiog nebuvo situacijos, kurioje būtų reikalaujama kyšio – 49%. Svarbu tai, kad keičiasi kyšio nedavimo priežasčių struktūra. 2001 m. nurodė, kad tai prieštarauja įsitikinimams 12%, o 2016 m. – jau 26%. Ši dalis nuolatos auga. </a:t>
            </a:r>
          </a:p>
          <a:p>
            <a:pPr algn="just">
              <a:defRPr/>
            </a:pPr>
            <a:endParaRPr lang="lt-LT" sz="1800" dirty="0">
              <a:latin typeface="+mn-lt"/>
            </a:endParaRPr>
          </a:p>
          <a:p>
            <a:pPr algn="just">
              <a:defRPr/>
            </a:pPr>
            <a:r>
              <a:rPr lang="lt-LT" sz="1800" dirty="0">
                <a:latin typeface="+mn-lt"/>
              </a:rPr>
              <a:t>	50% įmonių vadovų nurodė, kad iki šiol pavykdavo išspręsti visus klausimus be kyšių, 41% nurodė, kad tiesiog nebuvo tokios situacijos.</a:t>
            </a:r>
          </a:p>
          <a:p>
            <a:pPr algn="just">
              <a:defRPr/>
            </a:pPr>
            <a:endParaRPr lang="lt-LT" sz="1800" dirty="0">
              <a:latin typeface="+mn-lt"/>
            </a:endParaRPr>
          </a:p>
          <a:p>
            <a:pPr algn="just">
              <a:defRPr/>
            </a:pPr>
            <a:r>
              <a:rPr lang="lt-LT" sz="1800" dirty="0">
                <a:latin typeface="+mn-lt"/>
              </a:rPr>
              <a:t>	Valstybės tarnautojai dažniausiai – 58% - nurodė, kad kyšio davimas  prieštarauja jų įsitikinimams. Tai didžiausia rodiklio reikšmė nuo 2008 m.</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775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84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BD23DF4-4156-414D-840B-33E13431A368}" type="slidenum">
              <a:rPr lang="lt-LT" altLang="lt-LT" sz="1000" b="0">
                <a:latin typeface="Arial" panose="020B0604020202020204" pitchFamily="34" charset="0"/>
              </a:rPr>
              <a:pPr eaLnBrk="1" hangingPunct="1"/>
              <a:t>218</a:t>
            </a:fld>
            <a:endParaRPr lang="lt-LT" altLang="lt-LT" sz="1000" b="0">
              <a:latin typeface="Arial" panose="020B0604020202020204" pitchFamily="34" charset="0"/>
            </a:endParaRPr>
          </a:p>
        </p:txBody>
      </p:sp>
      <p:sp>
        <p:nvSpPr>
          <p:cNvPr id="148486" name="Rectangle 2"/>
          <p:cNvSpPr>
            <a:spLocks noGrp="1" noChangeArrowheads="1"/>
          </p:cNvSpPr>
          <p:nvPr>
            <p:ph type="title"/>
          </p:nvPr>
        </p:nvSpPr>
        <p:spPr>
          <a:xfrm>
            <a:off x="457200" y="341313"/>
            <a:ext cx="8229600" cy="855662"/>
          </a:xfrm>
        </p:spPr>
        <p:txBody>
          <a:bodyPr/>
          <a:lstStyle/>
          <a:p>
            <a:pPr algn="ctr" eaLnBrk="1" hangingPunct="1"/>
            <a:r>
              <a:rPr lang="lt-LT" altLang="lt-LT" smtClean="0"/>
              <a:t>Kyšio davimo priežastys</a:t>
            </a:r>
          </a:p>
        </p:txBody>
      </p:sp>
      <p:graphicFrame>
        <p:nvGraphicFramePr>
          <p:cNvPr id="148482" name="Object 4"/>
          <p:cNvGraphicFramePr>
            <a:graphicFrameLocks noGrp="1" noChangeAspect="1"/>
          </p:cNvGraphicFramePr>
          <p:nvPr>
            <p:ph type="chart" idx="1"/>
          </p:nvPr>
        </p:nvGraphicFramePr>
        <p:xfrm>
          <a:off x="395288" y="1130300"/>
          <a:ext cx="6105525" cy="4305300"/>
        </p:xfrm>
        <a:graphic>
          <a:graphicData uri="http://schemas.openxmlformats.org/presentationml/2006/ole">
            <mc:AlternateContent xmlns:mc="http://schemas.openxmlformats.org/markup-compatibility/2006">
              <mc:Choice xmlns:v="urn:schemas-microsoft-com:vml" Requires="v">
                <p:oleObj spid="_x0000_s148493" name="Chart" r:id="rId3" imgW="6105334" imgH="4305110" progId="Excel.Chart.8">
                  <p:embed/>
                </p:oleObj>
              </mc:Choice>
              <mc:Fallback>
                <p:oleObj name="Chart" r:id="rId3" imgW="6105334" imgH="430511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30300"/>
                        <a:ext cx="6105525" cy="4305300"/>
                      </a:xfrm>
                      <a:prstGeom prst="rect">
                        <a:avLst/>
                      </a:prstGeom>
                    </p:spPr>
                  </p:pic>
                </p:oleObj>
              </mc:Fallback>
            </mc:AlternateContent>
          </a:graphicData>
        </a:graphic>
      </p:graphicFrame>
      <p:sp>
        <p:nvSpPr>
          <p:cNvPr id="148487" name="Text Box 5"/>
          <p:cNvSpPr txBox="1">
            <a:spLocks noChangeArrowheads="1"/>
          </p:cNvSpPr>
          <p:nvPr/>
        </p:nvSpPr>
        <p:spPr bwMode="auto">
          <a:xfrm>
            <a:off x="4859338" y="5013325"/>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a:t>N</a:t>
            </a:r>
            <a:r>
              <a:rPr lang="en-US" altLang="lt-LT" sz="1400" b="0"/>
              <a:t>=</a:t>
            </a:r>
            <a:r>
              <a:rPr lang="lt-LT" altLang="lt-LT" sz="1400" b="0"/>
              <a:t>334</a:t>
            </a:r>
          </a:p>
        </p:txBody>
      </p:sp>
      <p:sp>
        <p:nvSpPr>
          <p:cNvPr id="148488" name="Text Box 6"/>
          <p:cNvSpPr txBox="1">
            <a:spLocks noChangeArrowheads="1"/>
          </p:cNvSpPr>
          <p:nvPr/>
        </p:nvSpPr>
        <p:spPr bwMode="auto">
          <a:xfrm>
            <a:off x="971550" y="5876925"/>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148483" name="Object 5"/>
          <p:cNvGraphicFramePr>
            <a:graphicFrameLocks noGrp="1" noChangeAspect="1"/>
          </p:cNvGraphicFramePr>
          <p:nvPr/>
        </p:nvGraphicFramePr>
        <p:xfrm>
          <a:off x="5508625" y="1773238"/>
          <a:ext cx="4279900" cy="3149600"/>
        </p:xfrm>
        <a:graphic>
          <a:graphicData uri="http://schemas.openxmlformats.org/presentationml/2006/ole">
            <mc:AlternateContent xmlns:mc="http://schemas.openxmlformats.org/markup-compatibility/2006">
              <mc:Choice xmlns:v="urn:schemas-microsoft-com:vml" Requires="v">
                <p:oleObj spid="_x0000_s148494" name="Chart" r:id="rId5" imgW="4276820" imgH="3152966" progId="Excel.Chart.8">
                  <p:embed/>
                </p:oleObj>
              </mc:Choice>
              <mc:Fallback>
                <p:oleObj name="Chart" r:id="rId5" imgW="4276820" imgH="3152966"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1773238"/>
                        <a:ext cx="4279900" cy="314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8489" name="Text Box 7"/>
          <p:cNvSpPr txBox="1">
            <a:spLocks noChangeArrowheads="1"/>
          </p:cNvSpPr>
          <p:nvPr/>
        </p:nvSpPr>
        <p:spPr bwMode="auto">
          <a:xfrm>
            <a:off x="611188" y="5373688"/>
            <a:ext cx="835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Q16. Kodėl davėte kyšį?</a:t>
            </a:r>
          </a:p>
          <a:p>
            <a:pPr eaLnBrk="1" hangingPunct="1"/>
            <a:r>
              <a:rPr lang="lt-LT" altLang="lt-LT" sz="1200" b="0" i="1"/>
              <a:t>Q16.1. Ar duodant kyšį jis buvo paimtas?</a:t>
            </a:r>
          </a:p>
          <a:p>
            <a:pPr eaLnBrk="1" hangingPunct="1"/>
            <a:endParaRPr lang="lt-LT" altLang="lt-LT" sz="1200"/>
          </a:p>
        </p:txBody>
      </p:sp>
      <p:sp>
        <p:nvSpPr>
          <p:cNvPr id="1484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950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2DB1533-597F-4400-9991-6FF17C90475E}" type="slidenum">
              <a:rPr lang="lt-LT" altLang="lt-LT" sz="1000" b="0">
                <a:latin typeface="Arial" panose="020B0604020202020204" pitchFamily="34" charset="0"/>
              </a:rPr>
              <a:pPr eaLnBrk="1" hangingPunct="1"/>
              <a:t>219</a:t>
            </a:fld>
            <a:endParaRPr lang="lt-LT" altLang="lt-LT" sz="1000" b="0">
              <a:latin typeface="Arial" panose="020B0604020202020204" pitchFamily="34" charset="0"/>
            </a:endParaRPr>
          </a:p>
        </p:txBody>
      </p:sp>
      <p:sp>
        <p:nvSpPr>
          <p:cNvPr id="149510" name="Rectangle 2"/>
          <p:cNvSpPr>
            <a:spLocks noGrp="1" noChangeArrowheads="1"/>
          </p:cNvSpPr>
          <p:nvPr>
            <p:ph type="title"/>
          </p:nvPr>
        </p:nvSpPr>
        <p:spPr>
          <a:xfrm>
            <a:off x="457200" y="274638"/>
            <a:ext cx="8229600" cy="922337"/>
          </a:xfrm>
        </p:spPr>
        <p:txBody>
          <a:bodyPr/>
          <a:lstStyle/>
          <a:p>
            <a:pPr eaLnBrk="1" hangingPunct="1"/>
            <a:r>
              <a:rPr lang="en-US" altLang="lt-LT" smtClean="0"/>
              <a:t>Pasirengimas paimti ky</a:t>
            </a:r>
            <a:r>
              <a:rPr lang="lt-LT" altLang="lt-LT" smtClean="0"/>
              <a:t>šį </a:t>
            </a:r>
            <a:r>
              <a:rPr lang="lt-LT" altLang="lt-LT" sz="1800" i="1" smtClean="0"/>
              <a:t>(skliausteliuose 2014 m. tyrimo duomenys)</a:t>
            </a:r>
          </a:p>
        </p:txBody>
      </p:sp>
      <p:graphicFrame>
        <p:nvGraphicFramePr>
          <p:cNvPr id="149506" name="Object 3"/>
          <p:cNvGraphicFramePr>
            <a:graphicFrameLocks noGrp="1" noChangeAspect="1"/>
          </p:cNvGraphicFramePr>
          <p:nvPr>
            <p:ph sz="half" idx="1"/>
          </p:nvPr>
        </p:nvGraphicFramePr>
        <p:xfrm>
          <a:off x="546100" y="1562100"/>
          <a:ext cx="4279900" cy="2487613"/>
        </p:xfrm>
        <a:graphic>
          <a:graphicData uri="http://schemas.openxmlformats.org/presentationml/2006/ole">
            <mc:AlternateContent xmlns:mc="http://schemas.openxmlformats.org/markup-compatibility/2006">
              <mc:Choice xmlns:v="urn:schemas-microsoft-com:vml" Requires="v">
                <p:oleObj spid="_x0000_s149520" name="Chart" r:id="rId3" imgW="4276820" imgH="2486025" progId="Excel.Chart.8">
                  <p:embed/>
                </p:oleObj>
              </mc:Choice>
              <mc:Fallback>
                <p:oleObj name="Chart" r:id="rId3" imgW="4276820" imgH="2486025"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562100"/>
                        <a:ext cx="4279900" cy="2487613"/>
                      </a:xfrm>
                      <a:prstGeom prst="rect">
                        <a:avLst/>
                      </a:prstGeom>
                    </p:spPr>
                  </p:pic>
                </p:oleObj>
              </mc:Fallback>
            </mc:AlternateContent>
          </a:graphicData>
        </a:graphic>
      </p:graphicFrame>
      <p:graphicFrame>
        <p:nvGraphicFramePr>
          <p:cNvPr id="149507" name="Object 5"/>
          <p:cNvGraphicFramePr>
            <a:graphicFrameLocks noGrp="1" noChangeAspect="1"/>
          </p:cNvGraphicFramePr>
          <p:nvPr>
            <p:ph sz="half" idx="2"/>
          </p:nvPr>
        </p:nvGraphicFramePr>
        <p:xfrm>
          <a:off x="4879975" y="838200"/>
          <a:ext cx="4271963" cy="3149600"/>
        </p:xfrm>
        <a:graphic>
          <a:graphicData uri="http://schemas.openxmlformats.org/presentationml/2006/ole">
            <mc:AlternateContent xmlns:mc="http://schemas.openxmlformats.org/markup-compatibility/2006">
              <mc:Choice xmlns:v="urn:schemas-microsoft-com:vml" Requires="v">
                <p:oleObj spid="_x0000_s149521" name="Chart" r:id="rId5" imgW="4276820" imgH="3152966" progId="Excel.Chart.8">
                  <p:embed/>
                </p:oleObj>
              </mc:Choice>
              <mc:Fallback>
                <p:oleObj name="Chart" r:id="rId5" imgW="4276820" imgH="3152966"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9975" y="838200"/>
                        <a:ext cx="4271963" cy="3149600"/>
                      </a:xfrm>
                      <a:prstGeom prst="rect">
                        <a:avLst/>
                      </a:prstGeom>
                    </p:spPr>
                  </p:pic>
                </p:oleObj>
              </mc:Fallback>
            </mc:AlternateContent>
          </a:graphicData>
        </a:graphic>
      </p:graphicFrame>
      <p:sp>
        <p:nvSpPr>
          <p:cNvPr id="149511" name="Text Box 6"/>
          <p:cNvSpPr txBox="1">
            <a:spLocks noChangeArrowheads="1"/>
          </p:cNvSpPr>
          <p:nvPr/>
        </p:nvSpPr>
        <p:spPr bwMode="auto">
          <a:xfrm>
            <a:off x="5148263" y="3860800"/>
            <a:ext cx="3095625"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t>Nes niekas nesiūlė kyšio</a:t>
            </a:r>
            <a:r>
              <a:rPr lang="en-US" altLang="lt-LT" sz="1000" b="0"/>
              <a:t> – 6</a:t>
            </a:r>
            <a:r>
              <a:rPr lang="lt-LT" altLang="lt-LT" sz="1000" b="0"/>
              <a:t>9</a:t>
            </a:r>
            <a:r>
              <a:rPr lang="en-US" altLang="lt-LT" sz="1000" b="0"/>
              <a:t>%</a:t>
            </a:r>
            <a:r>
              <a:rPr lang="lt-LT" altLang="lt-LT" sz="1000" b="0"/>
              <a:t> (65</a:t>
            </a:r>
            <a:r>
              <a:rPr lang="en-US" altLang="lt-LT" sz="1000" b="0"/>
              <a:t>%</a:t>
            </a:r>
            <a:r>
              <a:rPr lang="lt-LT" altLang="lt-LT" sz="1000" b="0"/>
              <a:t>)</a:t>
            </a:r>
          </a:p>
          <a:p>
            <a:pPr algn="ctr" eaLnBrk="1" hangingPunct="1"/>
            <a:r>
              <a:rPr lang="lt-LT" altLang="lt-LT" sz="1000" b="0"/>
              <a:t>Nes tai prieštarauja mano </a:t>
            </a:r>
          </a:p>
          <a:p>
            <a:pPr algn="ctr" eaLnBrk="1" hangingPunct="1"/>
            <a:r>
              <a:rPr lang="lt-LT" altLang="lt-LT" sz="1000" b="0"/>
              <a:t>įsitikinimams</a:t>
            </a:r>
            <a:r>
              <a:rPr lang="en-US" altLang="lt-LT" sz="1000" b="0"/>
              <a:t> – </a:t>
            </a:r>
            <a:r>
              <a:rPr lang="lt-LT" altLang="lt-LT" sz="1000" b="0"/>
              <a:t>28</a:t>
            </a:r>
            <a:r>
              <a:rPr lang="en-US" altLang="lt-LT" sz="1000" b="0"/>
              <a:t>%</a:t>
            </a:r>
            <a:r>
              <a:rPr lang="lt-LT" altLang="lt-LT" sz="1000" b="0"/>
              <a:t> (32</a:t>
            </a:r>
            <a:r>
              <a:rPr lang="en-US" altLang="lt-LT" sz="1000" b="0"/>
              <a:t>%</a:t>
            </a:r>
            <a:r>
              <a:rPr lang="lt-LT" altLang="lt-LT" sz="1000" b="0"/>
              <a:t>)</a:t>
            </a:r>
          </a:p>
          <a:p>
            <a:pPr algn="ctr" eaLnBrk="1" hangingPunct="1"/>
            <a:r>
              <a:rPr lang="lt-LT" altLang="lt-LT" sz="1000" b="0"/>
              <a:t>Nes tai yra nusikaltimas, už kurį yra baudžiama</a:t>
            </a:r>
            <a:r>
              <a:rPr lang="en-US" altLang="lt-LT" sz="1000" b="0"/>
              <a:t> – 1</a:t>
            </a:r>
            <a:r>
              <a:rPr lang="lt-LT" altLang="lt-LT" sz="1000" b="0"/>
              <a:t>5</a:t>
            </a:r>
            <a:r>
              <a:rPr lang="en-US" altLang="lt-LT" sz="1000" b="0"/>
              <a:t>%</a:t>
            </a:r>
            <a:r>
              <a:rPr lang="lt-LT" altLang="lt-LT" sz="1000" b="0"/>
              <a:t> (10</a:t>
            </a:r>
            <a:r>
              <a:rPr lang="en-US" altLang="lt-LT" sz="1000" b="0"/>
              <a:t>%</a:t>
            </a:r>
            <a:r>
              <a:rPr lang="lt-LT" altLang="lt-LT" sz="1000" b="0"/>
              <a:t>)</a:t>
            </a:r>
          </a:p>
          <a:p>
            <a:pPr algn="ctr" eaLnBrk="1" hangingPunct="1"/>
            <a:r>
              <a:rPr lang="lt-LT" altLang="lt-LT" sz="1000" b="0"/>
              <a:t>Nes kyšio dydis neatitiko paslaugos dydžio – neapsimokėjo rizikuoti</a:t>
            </a:r>
            <a:r>
              <a:rPr lang="en-US" altLang="lt-LT" sz="1000" b="0"/>
              <a:t> – </a:t>
            </a:r>
            <a:r>
              <a:rPr lang="lt-LT" altLang="lt-LT" sz="1000" b="0"/>
              <a:t>0.3</a:t>
            </a:r>
            <a:r>
              <a:rPr lang="en-US" altLang="lt-LT" sz="1000" b="0"/>
              <a:t>% </a:t>
            </a:r>
            <a:r>
              <a:rPr lang="lt-LT" altLang="lt-LT" sz="1000" b="0"/>
              <a:t>(2</a:t>
            </a:r>
            <a:r>
              <a:rPr lang="en-US" altLang="lt-LT" sz="1000" b="0"/>
              <a:t>%</a:t>
            </a:r>
            <a:r>
              <a:rPr lang="lt-LT" altLang="lt-LT" sz="1000" b="0"/>
              <a:t>)</a:t>
            </a:r>
          </a:p>
        </p:txBody>
      </p:sp>
      <p:sp>
        <p:nvSpPr>
          <p:cNvPr id="149512" name="Line 8"/>
          <p:cNvSpPr>
            <a:spLocks noChangeShapeType="1"/>
          </p:cNvSpPr>
          <p:nvPr/>
        </p:nvSpPr>
        <p:spPr bwMode="auto">
          <a:xfrm>
            <a:off x="8388350" y="1341438"/>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lt-LT"/>
          </a:p>
        </p:txBody>
      </p:sp>
      <p:sp>
        <p:nvSpPr>
          <p:cNvPr id="149513" name="Line 9"/>
          <p:cNvSpPr>
            <a:spLocks noChangeShapeType="1"/>
          </p:cNvSpPr>
          <p:nvPr/>
        </p:nvSpPr>
        <p:spPr bwMode="auto">
          <a:xfrm>
            <a:off x="8675688" y="1341438"/>
            <a:ext cx="0" cy="302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lt-LT"/>
          </a:p>
        </p:txBody>
      </p:sp>
      <p:sp>
        <p:nvSpPr>
          <p:cNvPr id="149514" name="Line 10"/>
          <p:cNvSpPr>
            <a:spLocks noChangeShapeType="1"/>
          </p:cNvSpPr>
          <p:nvPr/>
        </p:nvSpPr>
        <p:spPr bwMode="auto">
          <a:xfrm flipH="1">
            <a:off x="8316913" y="4365625"/>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149515" name="Text Box 11"/>
          <p:cNvSpPr txBox="1">
            <a:spLocks noChangeArrowheads="1"/>
          </p:cNvSpPr>
          <p:nvPr/>
        </p:nvSpPr>
        <p:spPr bwMode="auto">
          <a:xfrm>
            <a:off x="900113" y="5876925"/>
            <a:ext cx="2268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sp>
        <p:nvSpPr>
          <p:cNvPr id="149516" name="Text Box 7"/>
          <p:cNvSpPr txBox="1">
            <a:spLocks noChangeArrowheads="1"/>
          </p:cNvSpPr>
          <p:nvPr/>
        </p:nvSpPr>
        <p:spPr bwMode="auto">
          <a:xfrm>
            <a:off x="468313" y="4868863"/>
            <a:ext cx="83518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endParaRPr lang="lt-LT" altLang="lt-LT" sz="1200" b="0" i="1"/>
          </a:p>
          <a:p>
            <a:pPr eaLnBrk="1" hangingPunct="1"/>
            <a:r>
              <a:rPr lang="lt-LT" altLang="lt-LT" sz="1200" b="0" i="1"/>
              <a:t>Q17. Ar imtumėte kyšį, jei Jums būtų siūlomas už tam tikrų paslaugų suteikimą?</a:t>
            </a:r>
          </a:p>
          <a:p>
            <a:pPr eaLnBrk="1" hangingPunct="1"/>
            <a:r>
              <a:rPr lang="lt-LT" altLang="lt-LT" sz="1200" b="0" i="1"/>
              <a:t>Q19. O ar </a:t>
            </a:r>
            <a:r>
              <a:rPr lang="lt-LT" altLang="lt-LT" sz="1200" b="0" i="1" u="sng"/>
              <a:t>per</a:t>
            </a:r>
            <a:r>
              <a:rPr lang="lt-LT" altLang="lt-LT" sz="1200" b="0" i="1"/>
              <a:t> pastaruosius </a:t>
            </a:r>
            <a:r>
              <a:rPr lang="lt-LT" altLang="lt-LT" sz="1200" b="0" i="1" u="sng"/>
              <a:t>5 metus</a:t>
            </a:r>
            <a:r>
              <a:rPr lang="lt-LT" altLang="lt-LT" sz="1200" b="0" i="1"/>
              <a:t> Jums teko paimti kyšį?</a:t>
            </a:r>
          </a:p>
          <a:p>
            <a:pPr eaLnBrk="1" hangingPunct="1"/>
            <a:r>
              <a:rPr lang="lt-LT" altLang="lt-LT" sz="1200" b="0" i="1"/>
              <a:t>Q18. Ar </a:t>
            </a:r>
            <a:r>
              <a:rPr lang="lt-LT" altLang="lt-LT" sz="1200" b="0" i="1" u="sng"/>
              <a:t>per</a:t>
            </a:r>
            <a:r>
              <a:rPr lang="lt-LT" altLang="lt-LT" sz="1200" b="0" i="1"/>
              <a:t> pastaruosius </a:t>
            </a:r>
            <a:r>
              <a:rPr lang="lt-LT" altLang="lt-LT" sz="1200" b="0" i="1" u="sng"/>
              <a:t>12 mėnesių</a:t>
            </a:r>
            <a:r>
              <a:rPr lang="lt-LT" altLang="lt-LT" sz="1200" b="0" i="1"/>
              <a:t> Jums teko paimti kyšį?  </a:t>
            </a:r>
          </a:p>
          <a:p>
            <a:pPr eaLnBrk="1" hangingPunct="1"/>
            <a:r>
              <a:rPr lang="lt-LT" altLang="lt-LT" sz="1200" b="0" i="1"/>
              <a:t>Q20. Kuris teiginys labiausiai tiktų paaiškinti tai, kad Jūs niekada neėmėte kyšio? (galimi keli atsakymai)</a:t>
            </a:r>
          </a:p>
          <a:p>
            <a:pPr eaLnBrk="1" hangingPunct="1"/>
            <a:endParaRPr lang="lt-LT" altLang="lt-LT" sz="1200" b="0" i="1"/>
          </a:p>
          <a:p>
            <a:pPr eaLnBrk="1" hangingPunct="1"/>
            <a:endParaRPr lang="lt-LT" altLang="lt-LT" sz="1200"/>
          </a:p>
        </p:txBody>
      </p:sp>
      <p:sp>
        <p:nvSpPr>
          <p:cNvPr id="1495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150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E49E7E8-4226-43DA-83AD-077F05570061}" type="slidenum">
              <a:rPr lang="lt-LT" altLang="lt-LT" sz="1000" b="0">
                <a:latin typeface="Arial" panose="020B0604020202020204" pitchFamily="34" charset="0"/>
              </a:rPr>
              <a:pPr eaLnBrk="1" hangingPunct="1"/>
              <a:t>22</a:t>
            </a:fld>
            <a:endParaRPr lang="lt-LT" altLang="lt-LT" sz="1000" b="0">
              <a:latin typeface="Arial" panose="020B0604020202020204" pitchFamily="34" charset="0"/>
            </a:endParaRPr>
          </a:p>
        </p:txBody>
      </p:sp>
      <p:sp>
        <p:nvSpPr>
          <p:cNvPr id="215044" name="Text Box 5"/>
          <p:cNvSpPr txBox="1">
            <a:spLocks noChangeArrowheads="1"/>
          </p:cNvSpPr>
          <p:nvPr/>
        </p:nvSpPr>
        <p:spPr bwMode="auto">
          <a:xfrm>
            <a:off x="395288" y="1125538"/>
            <a:ext cx="80645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800">
                <a:latin typeface="Times New Roman" panose="02020603050405020304" pitchFamily="18" charset="0"/>
              </a:rPr>
              <a:t>	Valstybės tarnautojai, lyginant su gyventojais ir verslininkais, korupciją kaip labai rimtą problemą minėjo rečiau – 6-oje vietoje (32%) po mažų atlyginimų, alkoholizmo, emigracijos, didėjančių kainų, narkomanijos. 2014 m. korupcija buvo minima  7-oje vietoje (29%).</a:t>
            </a:r>
          </a:p>
          <a:p>
            <a:pPr algn="just" eaLnBrk="1" hangingPunct="1"/>
            <a:endParaRPr lang="lt-LT" altLang="lt-LT" sz="1800">
              <a:latin typeface="Times New Roman" panose="02020603050405020304" pitchFamily="18" charset="0"/>
            </a:endParaRPr>
          </a:p>
          <a:p>
            <a:pPr algn="just" eaLnBrk="1" hangingPunct="1">
              <a:spcBef>
                <a:spcPct val="20000"/>
              </a:spcBef>
            </a:pPr>
            <a:r>
              <a:rPr lang="lt-LT" altLang="lt-LT" sz="1800">
                <a:latin typeface="Times New Roman" panose="02020603050405020304" pitchFamily="18" charset="0"/>
              </a:rPr>
              <a:t>	</a:t>
            </a:r>
          </a:p>
          <a:p>
            <a:pPr algn="just" eaLnBrk="1" hangingPunct="1"/>
            <a:r>
              <a:rPr lang="lt-LT" altLang="lt-LT" sz="1800">
                <a:latin typeface="Times New Roman" panose="02020603050405020304" pitchFamily="18" charset="0"/>
              </a:rPr>
              <a:t>	</a:t>
            </a:r>
            <a:endParaRPr lang="en-US" altLang="lt-LT" sz="1800">
              <a:latin typeface="Times New Roman" panose="02020603050405020304" pitchFamily="18" charset="0"/>
            </a:endParaRPr>
          </a:p>
        </p:txBody>
      </p:sp>
      <p:sp>
        <p:nvSpPr>
          <p:cNvPr id="215045"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053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9435E91-21D9-4573-B8AE-BEC775ECEF76}" type="slidenum">
              <a:rPr lang="lt-LT" altLang="lt-LT" sz="1000" b="0">
                <a:latin typeface="Arial" panose="020B0604020202020204" pitchFamily="34" charset="0"/>
              </a:rPr>
              <a:pPr eaLnBrk="1" hangingPunct="1"/>
              <a:t>220</a:t>
            </a:fld>
            <a:endParaRPr lang="lt-LT" altLang="lt-LT" sz="1000" b="0">
              <a:latin typeface="Arial" panose="020B0604020202020204" pitchFamily="34" charset="0"/>
            </a:endParaRPr>
          </a:p>
        </p:txBody>
      </p:sp>
      <p:sp>
        <p:nvSpPr>
          <p:cNvPr id="150534"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Naudojimasis giminyst</a:t>
            </a:r>
            <a:r>
              <a:rPr lang="lt-LT" altLang="lt-LT" smtClean="0"/>
              <a:t>ė</a:t>
            </a:r>
            <a:r>
              <a:rPr lang="en-US" altLang="lt-LT" smtClean="0"/>
              <a:t>s</a:t>
            </a:r>
            <a:r>
              <a:rPr lang="lt-LT" altLang="lt-LT" smtClean="0"/>
              <a:t> ryšiais ir pažintimis</a:t>
            </a:r>
            <a:endParaRPr lang="lt-LT" altLang="lt-LT" sz="1800" i="1" smtClean="0"/>
          </a:p>
        </p:txBody>
      </p:sp>
      <p:sp>
        <p:nvSpPr>
          <p:cNvPr id="150535" name="Text Box 7"/>
          <p:cNvSpPr txBox="1">
            <a:spLocks noChangeArrowheads="1"/>
          </p:cNvSpPr>
          <p:nvPr/>
        </p:nvSpPr>
        <p:spPr bwMode="auto">
          <a:xfrm>
            <a:off x="900113" y="5805488"/>
            <a:ext cx="171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150530" name="Object 9"/>
          <p:cNvGraphicFramePr>
            <a:graphicFrameLocks noGrp="1" noChangeAspect="1"/>
          </p:cNvGraphicFramePr>
          <p:nvPr>
            <p:ph sz="half" idx="1"/>
          </p:nvPr>
        </p:nvGraphicFramePr>
        <p:xfrm>
          <a:off x="473075" y="1130300"/>
          <a:ext cx="4271963" cy="3149600"/>
        </p:xfrm>
        <a:graphic>
          <a:graphicData uri="http://schemas.openxmlformats.org/presentationml/2006/ole">
            <mc:AlternateContent xmlns:mc="http://schemas.openxmlformats.org/markup-compatibility/2006">
              <mc:Choice xmlns:v="urn:schemas-microsoft-com:vml" Requires="v">
                <p:oleObj spid="_x0000_s150540" name="Chart" r:id="rId3" imgW="4276820" imgH="3152966" progId="Excel.Chart.8">
                  <p:embed/>
                </p:oleObj>
              </mc:Choice>
              <mc:Fallback>
                <p:oleObj name="Chart" r:id="rId3" imgW="4276820" imgH="3152966" progId="Excel.Chart.8">
                  <p:embed/>
                  <p:pic>
                    <p:nvPicPr>
                      <p:cNvPr id="0"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130300"/>
                        <a:ext cx="4271963" cy="3149600"/>
                      </a:xfrm>
                      <a:prstGeom prst="rect">
                        <a:avLst/>
                      </a:prstGeom>
                    </p:spPr>
                  </p:pic>
                </p:oleObj>
              </mc:Fallback>
            </mc:AlternateContent>
          </a:graphicData>
        </a:graphic>
      </p:graphicFrame>
      <p:sp>
        <p:nvSpPr>
          <p:cNvPr id="150536" name="Text Box 7"/>
          <p:cNvSpPr txBox="1">
            <a:spLocks noChangeArrowheads="1"/>
          </p:cNvSpPr>
          <p:nvPr/>
        </p:nvSpPr>
        <p:spPr bwMode="auto">
          <a:xfrm>
            <a:off x="323850" y="4221163"/>
            <a:ext cx="83518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algn="just" eaLnBrk="1" hangingPunct="1"/>
            <a:r>
              <a:rPr lang="lt-LT" altLang="lt-LT" sz="1100" b="0" i="1"/>
              <a:t>Q21. Ar </a:t>
            </a:r>
            <a:r>
              <a:rPr lang="lt-LT" altLang="lt-LT" sz="1100" b="0" i="1" u="sng"/>
              <a:t>pasinaudotumėte</a:t>
            </a:r>
            <a:r>
              <a:rPr lang="lt-LT" altLang="lt-LT" sz="1100" b="0" i="1"/>
              <a:t> giminystės ryšiais, naudingomis pažintimis, pinigais ar kita nauda </a:t>
            </a:r>
            <a:r>
              <a:rPr lang="lt-LT" altLang="lt-LT" sz="1100" b="0" i="1" u="sng"/>
              <a:t>darbinantis į viešąjį ar privatųjį sektorius</a:t>
            </a:r>
            <a:r>
              <a:rPr lang="lt-LT" altLang="lt-LT" sz="1100" b="0" i="1"/>
              <a:t>?</a:t>
            </a:r>
          </a:p>
          <a:p>
            <a:pPr algn="just" eaLnBrk="1" hangingPunct="1"/>
            <a:r>
              <a:rPr lang="lt-LT" altLang="lt-LT" sz="1100" b="0" i="1"/>
              <a:t>Q22. </a:t>
            </a:r>
            <a:r>
              <a:rPr lang="lt-LT" altLang="lt-LT" sz="1100" b="0" i="1" u="sng"/>
              <a:t>Ar teko</a:t>
            </a:r>
            <a:r>
              <a:rPr lang="lt-LT" altLang="lt-LT" sz="1100" b="0" i="1"/>
              <a:t> kada nors </a:t>
            </a:r>
            <a:r>
              <a:rPr lang="lt-LT" altLang="lt-LT" sz="1100" b="0" i="1" u="sng"/>
              <a:t>pasinaudoti</a:t>
            </a:r>
            <a:r>
              <a:rPr lang="lt-LT" altLang="lt-LT" sz="1100" b="0" i="1"/>
              <a:t> giminystės ryšiais, naudingomis pažintimis, pinigais ar kita nauda </a:t>
            </a:r>
            <a:r>
              <a:rPr lang="lt-LT" altLang="lt-LT" sz="1100" b="0" i="1" u="sng"/>
              <a:t>darbinantis į viešąjį ar privatųjį sektorius</a:t>
            </a:r>
            <a:r>
              <a:rPr lang="lt-LT" altLang="lt-LT" sz="1100" b="0" i="1"/>
              <a:t>?</a:t>
            </a:r>
          </a:p>
          <a:p>
            <a:pPr algn="just" eaLnBrk="1" hangingPunct="1"/>
            <a:r>
              <a:rPr lang="lt-LT" altLang="lt-LT" sz="1100" b="0" i="1"/>
              <a:t>Q23. Ar </a:t>
            </a:r>
            <a:r>
              <a:rPr lang="lt-LT" altLang="lt-LT" sz="1100" b="0" i="1" u="sng"/>
              <a:t>pasinaudotumėte</a:t>
            </a:r>
            <a:r>
              <a:rPr lang="lt-LT" altLang="lt-LT" sz="1100" b="0" i="1"/>
              <a:t> giminystės ryšiais, naudingomis pažintimis, pinigais ar kita nauda </a:t>
            </a:r>
            <a:r>
              <a:rPr lang="lt-LT" altLang="lt-LT" sz="1100" b="0" i="1" u="sng"/>
              <a:t>norėdami, kad Jums kokybiškiau ir / ar greičiau atliktų Jums reikalingą paslaugą</a:t>
            </a:r>
            <a:r>
              <a:rPr lang="lt-LT" altLang="lt-LT" sz="1100" b="0" i="1"/>
              <a:t>?</a:t>
            </a:r>
          </a:p>
          <a:p>
            <a:pPr algn="just" eaLnBrk="1" hangingPunct="1"/>
            <a:r>
              <a:rPr lang="lt-LT" altLang="lt-LT" sz="1100" b="0" i="1"/>
              <a:t>Q24. </a:t>
            </a:r>
            <a:r>
              <a:rPr lang="lt-LT" altLang="lt-LT" sz="1100" b="0" i="1" u="sng"/>
              <a:t>Ar teko</a:t>
            </a:r>
            <a:r>
              <a:rPr lang="lt-LT" altLang="lt-LT" sz="1100" b="0" i="1"/>
              <a:t> kada nors pasinaudoti giminystės ryšiais, naudingomis pažintimis, pinigais ar kita nauda </a:t>
            </a:r>
            <a:r>
              <a:rPr lang="lt-LT" altLang="lt-LT" sz="1100" b="0" i="1" u="sng"/>
              <a:t>siekiant, kad Jums reikalinga paslauga būtų atlikta kokybiškiau ir / ar greičiau</a:t>
            </a:r>
            <a:r>
              <a:rPr lang="lt-LT" altLang="lt-LT" sz="1100" b="0" i="1"/>
              <a:t>?</a:t>
            </a:r>
          </a:p>
          <a:p>
            <a:pPr algn="just" eaLnBrk="1" hangingPunct="1"/>
            <a:endParaRPr lang="lt-LT" altLang="lt-LT" sz="1200" b="0" i="1"/>
          </a:p>
          <a:p>
            <a:pPr algn="just" eaLnBrk="1" hangingPunct="1"/>
            <a:endParaRPr lang="lt-LT" altLang="lt-LT" sz="1200"/>
          </a:p>
        </p:txBody>
      </p:sp>
      <p:sp>
        <p:nvSpPr>
          <p:cNvPr id="1505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50531" name="Object 10"/>
          <p:cNvGraphicFramePr>
            <a:graphicFrameLocks noGrp="1" noChangeAspect="1"/>
          </p:cNvGraphicFramePr>
          <p:nvPr/>
        </p:nvGraphicFramePr>
        <p:xfrm>
          <a:off x="5080000" y="1270000"/>
          <a:ext cx="4279900" cy="3149600"/>
        </p:xfrm>
        <a:graphic>
          <a:graphicData uri="http://schemas.openxmlformats.org/presentationml/2006/ole">
            <mc:AlternateContent xmlns:mc="http://schemas.openxmlformats.org/markup-compatibility/2006">
              <mc:Choice xmlns:v="urn:schemas-microsoft-com:vml" Requires="v">
                <p:oleObj spid="_x0000_s150541" name="Chart" r:id="rId5" imgW="4276820" imgH="3152966" progId="Excel.Chart.8">
                  <p:embed/>
                </p:oleObj>
              </mc:Choice>
              <mc:Fallback>
                <p:oleObj name="Chart" r:id="rId5" imgW="4276820" imgH="3152966" progId="Excel.Chart.8">
                  <p:embed/>
                  <p:pic>
                    <p:nvPicPr>
                      <p:cNvPr id="0"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0" y="1270000"/>
                        <a:ext cx="4279900" cy="314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8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6E7749F-251B-44B8-87A4-09FD397C1CD3}" type="slidenum">
              <a:rPr lang="lt-LT" altLang="lt-LT" sz="1000" b="0">
                <a:latin typeface="Arial" panose="020B0604020202020204" pitchFamily="34" charset="0"/>
              </a:rPr>
              <a:pPr eaLnBrk="1" hangingPunct="1"/>
              <a:t>221</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064500" cy="7016750"/>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 Lietuvos gyventojų, kurie prisipažino, kad jiems yra tekę duoti kyšį bent kartą per pastaruosius 5 metus, buvo klausiama apie kyšio davimo priežastis. Dažniausiai buvo atsakoma, kad kyšis buvo duodamas tikintis, kad tai padės greičiau išspręsti problemą. Žymiai rečiau buvo nurodoma, kad kyšis buvo reikalaujamas.</a:t>
            </a:r>
          </a:p>
          <a:p>
            <a:pPr algn="just">
              <a:defRPr/>
            </a:pPr>
            <a:r>
              <a:rPr lang="lt-LT" sz="1800" dirty="0">
                <a:latin typeface="+mj-lt"/>
              </a:rPr>
              <a:t> </a:t>
            </a:r>
          </a:p>
          <a:p>
            <a:pPr algn="just">
              <a:defRPr/>
            </a:pPr>
            <a:r>
              <a:rPr lang="lt-LT" sz="1800" dirty="0">
                <a:latin typeface="+mj-lt"/>
              </a:rPr>
              <a:t>	16% gyventojų nurodė, kad ir patys imtų kyšį, tačiau per 12 mėnesių tą teko padaryti tik 2% gyventojų. Absoliuti dauguma nurodė, kad kyšio neėmė, o pagrindinė kyšio neėmimo priežastis – tiesiog niekas nesiūlė kyšio. Pasirengusių imti kyšį lyginant su 2014 m. yra maždaug tiek pat.</a:t>
            </a:r>
          </a:p>
          <a:p>
            <a:pPr algn="just">
              <a:defRPr/>
            </a:pPr>
            <a:endParaRPr lang="lt-LT" sz="1800" dirty="0">
              <a:latin typeface="+mj-lt"/>
            </a:endParaRPr>
          </a:p>
          <a:p>
            <a:pPr algn="just">
              <a:defRPr/>
            </a:pPr>
            <a:r>
              <a:rPr lang="lt-LT" sz="1800" dirty="0">
                <a:latin typeface="+mj-lt"/>
              </a:rPr>
              <a:t>	Didelė dalis gyventojų nurodė, kad pasinaudotų giminystės ryšiais ir pažintimis įsidarbindami ar siekdami kokybiškesnio, greitesnio paslaugų suteikimo. Tuo tarpu realiai pasinaudojusių ryšiais ir pažintimis yra ženkliai mažiau: pažintimis įsidarbindami pasinaudojo 16%, o siekdami kokybiškesnio, greitesnio paslaugų suteikimo – 18%.</a:t>
            </a:r>
          </a:p>
          <a:p>
            <a:pPr>
              <a:defRPr/>
            </a:pPr>
            <a:r>
              <a:rPr lang="lt-LT" sz="1800" dirty="0"/>
              <a:t> </a:t>
            </a:r>
          </a:p>
          <a:p>
            <a:pPr>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785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1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C262DDD-727B-4D7D-9F77-5B628B1CF391}" type="slidenum">
              <a:rPr lang="lt-LT" altLang="lt-LT" sz="1000" b="0">
                <a:latin typeface="Arial" panose="020B0604020202020204" pitchFamily="34" charset="0"/>
              </a:rPr>
              <a:pPr eaLnBrk="1" hangingPunct="1"/>
              <a:t>222</a:t>
            </a:fld>
            <a:endParaRPr lang="lt-LT" altLang="lt-LT" sz="1000" b="0">
              <a:latin typeface="Arial" panose="020B0604020202020204" pitchFamily="34" charset="0"/>
            </a:endParaRPr>
          </a:p>
        </p:txBody>
      </p:sp>
      <p:sp>
        <p:nvSpPr>
          <p:cNvPr id="151558" name="Rectangle 2"/>
          <p:cNvSpPr>
            <a:spLocks noGrp="1" noChangeArrowheads="1"/>
          </p:cNvSpPr>
          <p:nvPr>
            <p:ph type="title"/>
          </p:nvPr>
        </p:nvSpPr>
        <p:spPr>
          <a:xfrm>
            <a:off x="457200" y="341313"/>
            <a:ext cx="8229600" cy="855662"/>
          </a:xfrm>
        </p:spPr>
        <p:txBody>
          <a:bodyPr/>
          <a:lstStyle/>
          <a:p>
            <a:pPr algn="ctr" eaLnBrk="1" hangingPunct="1"/>
            <a:r>
              <a:rPr lang="lt-LT" altLang="lt-LT" smtClean="0"/>
              <a:t>Kyšio davimo priežastys</a:t>
            </a:r>
          </a:p>
        </p:txBody>
      </p:sp>
      <p:graphicFrame>
        <p:nvGraphicFramePr>
          <p:cNvPr id="151554" name="Object 4"/>
          <p:cNvGraphicFramePr>
            <a:graphicFrameLocks noGrp="1" noChangeAspect="1"/>
          </p:cNvGraphicFramePr>
          <p:nvPr>
            <p:ph type="chart" idx="1"/>
          </p:nvPr>
        </p:nvGraphicFramePr>
        <p:xfrm>
          <a:off x="395288" y="1130300"/>
          <a:ext cx="6105525" cy="4305300"/>
        </p:xfrm>
        <a:graphic>
          <a:graphicData uri="http://schemas.openxmlformats.org/presentationml/2006/ole">
            <mc:AlternateContent xmlns:mc="http://schemas.openxmlformats.org/markup-compatibility/2006">
              <mc:Choice xmlns:v="urn:schemas-microsoft-com:vml" Requires="v">
                <p:oleObj spid="_x0000_s151565" name="Chart" r:id="rId3" imgW="6105334" imgH="4305110" progId="Excel.Chart.8">
                  <p:embed/>
                </p:oleObj>
              </mc:Choice>
              <mc:Fallback>
                <p:oleObj name="Chart" r:id="rId3" imgW="6105334" imgH="430511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30300"/>
                        <a:ext cx="6105525" cy="4305300"/>
                      </a:xfrm>
                      <a:prstGeom prst="rect">
                        <a:avLst/>
                      </a:prstGeom>
                    </p:spPr>
                  </p:pic>
                </p:oleObj>
              </mc:Fallback>
            </mc:AlternateContent>
          </a:graphicData>
        </a:graphic>
      </p:graphicFrame>
      <p:sp>
        <p:nvSpPr>
          <p:cNvPr id="151559" name="Text Box 5"/>
          <p:cNvSpPr txBox="1">
            <a:spLocks noChangeArrowheads="1"/>
          </p:cNvSpPr>
          <p:nvPr/>
        </p:nvSpPr>
        <p:spPr bwMode="auto">
          <a:xfrm>
            <a:off x="4859338" y="5013325"/>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a:t>N</a:t>
            </a:r>
            <a:r>
              <a:rPr lang="en-US" altLang="lt-LT" sz="1400" b="0"/>
              <a:t>=</a:t>
            </a:r>
            <a:r>
              <a:rPr lang="lt-LT" altLang="lt-LT" sz="1400" b="0"/>
              <a:t>75</a:t>
            </a:r>
          </a:p>
        </p:txBody>
      </p:sp>
      <p:sp>
        <p:nvSpPr>
          <p:cNvPr id="151560" name="Text Box 6"/>
          <p:cNvSpPr txBox="1">
            <a:spLocks noChangeArrowheads="1"/>
          </p:cNvSpPr>
          <p:nvPr/>
        </p:nvSpPr>
        <p:spPr bwMode="auto">
          <a:xfrm>
            <a:off x="971550" y="5876925"/>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151555" name="Object 5"/>
          <p:cNvGraphicFramePr>
            <a:graphicFrameLocks noGrp="1" noChangeAspect="1"/>
          </p:cNvGraphicFramePr>
          <p:nvPr/>
        </p:nvGraphicFramePr>
        <p:xfrm>
          <a:off x="5148263" y="1844675"/>
          <a:ext cx="4279900" cy="3149600"/>
        </p:xfrm>
        <a:graphic>
          <a:graphicData uri="http://schemas.openxmlformats.org/presentationml/2006/ole">
            <mc:AlternateContent xmlns:mc="http://schemas.openxmlformats.org/markup-compatibility/2006">
              <mc:Choice xmlns:v="urn:schemas-microsoft-com:vml" Requires="v">
                <p:oleObj spid="_x0000_s151566" name="Chart" r:id="rId5" imgW="4276820" imgH="3152966" progId="Excel.Chart.8">
                  <p:embed/>
                </p:oleObj>
              </mc:Choice>
              <mc:Fallback>
                <p:oleObj name="Chart" r:id="rId5" imgW="4276820" imgH="3152966"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844675"/>
                        <a:ext cx="4279900" cy="314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61" name="Text Box 7"/>
          <p:cNvSpPr txBox="1">
            <a:spLocks noChangeArrowheads="1"/>
          </p:cNvSpPr>
          <p:nvPr/>
        </p:nvSpPr>
        <p:spPr bwMode="auto">
          <a:xfrm>
            <a:off x="574675" y="5445125"/>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Q16. Ar duodant kyšį jis buvo paimtas?</a:t>
            </a:r>
          </a:p>
          <a:p>
            <a:pPr eaLnBrk="1" hangingPunct="1"/>
            <a:r>
              <a:rPr lang="lt-LT" altLang="lt-LT" sz="1200" b="0" i="1"/>
              <a:t>Q18. Kodėl davėte kyšį?</a:t>
            </a:r>
          </a:p>
        </p:txBody>
      </p:sp>
      <p:sp>
        <p:nvSpPr>
          <p:cNvPr id="151562"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25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5D2F07E-2B3D-4860-B91C-EB1B1657C901}" type="slidenum">
              <a:rPr lang="lt-LT" altLang="lt-LT" sz="1000" b="0">
                <a:latin typeface="Arial" panose="020B0604020202020204" pitchFamily="34" charset="0"/>
              </a:rPr>
              <a:pPr eaLnBrk="1" hangingPunct="1"/>
              <a:t>223</a:t>
            </a:fld>
            <a:endParaRPr lang="lt-LT" altLang="lt-LT" sz="1000" b="0">
              <a:latin typeface="Arial" panose="020B0604020202020204" pitchFamily="34" charset="0"/>
            </a:endParaRPr>
          </a:p>
        </p:txBody>
      </p:sp>
      <p:sp>
        <p:nvSpPr>
          <p:cNvPr id="152582" name="Rectangle 2"/>
          <p:cNvSpPr>
            <a:spLocks noGrp="1" noChangeArrowheads="1"/>
          </p:cNvSpPr>
          <p:nvPr>
            <p:ph type="title"/>
          </p:nvPr>
        </p:nvSpPr>
        <p:spPr>
          <a:xfrm>
            <a:off x="395288" y="0"/>
            <a:ext cx="8229600" cy="855663"/>
          </a:xfrm>
        </p:spPr>
        <p:txBody>
          <a:bodyPr/>
          <a:lstStyle/>
          <a:p>
            <a:pPr algn="ctr" eaLnBrk="1" hangingPunct="1"/>
            <a:r>
              <a:rPr lang="lt-LT" altLang="lt-LT" smtClean="0"/>
              <a:t>Kyšio davimo priežastys</a:t>
            </a:r>
          </a:p>
        </p:txBody>
      </p:sp>
      <p:sp>
        <p:nvSpPr>
          <p:cNvPr id="152583" name="Text Box 5"/>
          <p:cNvSpPr txBox="1">
            <a:spLocks noChangeArrowheads="1"/>
          </p:cNvSpPr>
          <p:nvPr/>
        </p:nvSpPr>
        <p:spPr bwMode="auto">
          <a:xfrm>
            <a:off x="4859338" y="5013325"/>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a:t>N</a:t>
            </a:r>
            <a:r>
              <a:rPr lang="en-US" altLang="lt-LT" sz="1400" b="0"/>
              <a:t>=</a:t>
            </a:r>
            <a:r>
              <a:rPr lang="lt-LT" altLang="lt-LT" sz="1400" b="0"/>
              <a:t>96</a:t>
            </a:r>
          </a:p>
        </p:txBody>
      </p:sp>
      <p:graphicFrame>
        <p:nvGraphicFramePr>
          <p:cNvPr id="152578" name="Object 5"/>
          <p:cNvGraphicFramePr>
            <a:graphicFrameLocks noGrp="1" noChangeAspect="1"/>
          </p:cNvGraphicFramePr>
          <p:nvPr/>
        </p:nvGraphicFramePr>
        <p:xfrm>
          <a:off x="5219700" y="1700213"/>
          <a:ext cx="4279900" cy="3149600"/>
        </p:xfrm>
        <a:graphic>
          <a:graphicData uri="http://schemas.openxmlformats.org/presentationml/2006/ole">
            <mc:AlternateContent xmlns:mc="http://schemas.openxmlformats.org/markup-compatibility/2006">
              <mc:Choice xmlns:v="urn:schemas-microsoft-com:vml" Requires="v">
                <p:oleObj spid="_x0000_s152589" name="Worksheet" r:id="rId3" imgW="4276820" imgH="3152966" progId="Excel.Sheet.8">
                  <p:embed/>
                </p:oleObj>
              </mc:Choice>
              <mc:Fallback>
                <p:oleObj name="Worksheet" r:id="rId3" imgW="4276820" imgH="3152966" progId="Excel.Shee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700213"/>
                        <a:ext cx="4279900" cy="314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4" name="Text Box 8"/>
          <p:cNvSpPr txBox="1">
            <a:spLocks noChangeArrowheads="1"/>
          </p:cNvSpPr>
          <p:nvPr/>
        </p:nvSpPr>
        <p:spPr bwMode="auto">
          <a:xfrm>
            <a:off x="900113" y="5876925"/>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52585" name="Text Box 7"/>
          <p:cNvSpPr txBox="1">
            <a:spLocks noChangeArrowheads="1"/>
          </p:cNvSpPr>
          <p:nvPr/>
        </p:nvSpPr>
        <p:spPr bwMode="auto">
          <a:xfrm>
            <a:off x="539750" y="5445125"/>
            <a:ext cx="8351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Q15-1. Kodėl davėte kyšį?</a:t>
            </a:r>
          </a:p>
          <a:p>
            <a:pPr eaLnBrk="1" hangingPunct="1"/>
            <a:r>
              <a:rPr lang="lt-LT" altLang="lt-LT" sz="1200" b="0" i="1"/>
              <a:t>Q16.1. Ar duodant kyšį jis buvo paimtas? </a:t>
            </a:r>
          </a:p>
          <a:p>
            <a:pPr eaLnBrk="1" hangingPunct="1"/>
            <a:endParaRPr lang="lt-LT" altLang="lt-LT" sz="1200" b="0" i="1"/>
          </a:p>
        </p:txBody>
      </p:sp>
      <p:sp>
        <p:nvSpPr>
          <p:cNvPr id="152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52579" name="Object 4"/>
          <p:cNvGraphicFramePr>
            <a:graphicFrameLocks noGrp="1" noChangeAspect="1"/>
          </p:cNvGraphicFramePr>
          <p:nvPr/>
        </p:nvGraphicFramePr>
        <p:xfrm>
          <a:off x="323850" y="1052513"/>
          <a:ext cx="6105525" cy="4305300"/>
        </p:xfrm>
        <a:graphic>
          <a:graphicData uri="http://schemas.openxmlformats.org/presentationml/2006/ole">
            <mc:AlternateContent xmlns:mc="http://schemas.openxmlformats.org/markup-compatibility/2006">
              <mc:Choice xmlns:v="urn:schemas-microsoft-com:vml" Requires="v">
                <p:oleObj spid="_x0000_s152590" name="Chart" r:id="rId5" imgW="6105334" imgH="4305110" progId="Excel.Chart.8">
                  <p:embed/>
                </p:oleObj>
              </mc:Choice>
              <mc:Fallback>
                <p:oleObj name="Chart" r:id="rId5" imgW="6105334" imgH="4305110"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052513"/>
                        <a:ext cx="6105525" cy="430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3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9311C04-B5A7-4436-BC45-C2978743EDC7}" type="slidenum">
              <a:rPr lang="lt-LT" altLang="lt-LT" sz="1000" b="0">
                <a:latin typeface="Arial" panose="020B0604020202020204" pitchFamily="34" charset="0"/>
              </a:rPr>
              <a:pPr eaLnBrk="1" hangingPunct="1"/>
              <a:t>224</a:t>
            </a:fld>
            <a:endParaRPr lang="lt-LT" altLang="lt-LT" sz="1000" b="0">
              <a:latin typeface="Arial" panose="020B0604020202020204" pitchFamily="34" charset="0"/>
            </a:endParaRPr>
          </a:p>
        </p:txBody>
      </p:sp>
      <p:sp>
        <p:nvSpPr>
          <p:cNvPr id="153605" name="Rectangle 2"/>
          <p:cNvSpPr>
            <a:spLocks noGrp="1" noChangeArrowheads="1"/>
          </p:cNvSpPr>
          <p:nvPr>
            <p:ph type="title"/>
          </p:nvPr>
        </p:nvSpPr>
        <p:spPr/>
        <p:txBody>
          <a:bodyPr/>
          <a:lstStyle/>
          <a:p>
            <a:pPr algn="ctr" eaLnBrk="1" hangingPunct="1"/>
            <a:r>
              <a:rPr lang="en-US" altLang="lt-LT" smtClean="0"/>
              <a:t>Korupci</a:t>
            </a:r>
            <a:r>
              <a:rPr lang="lt-LT" altLang="lt-LT" smtClean="0"/>
              <a:t>nė aplinka valstybinėse institucijose</a:t>
            </a:r>
            <a:br>
              <a:rPr lang="lt-LT" altLang="lt-LT" smtClean="0"/>
            </a:br>
            <a:r>
              <a:rPr lang="lt-LT" altLang="lt-LT" sz="1800" smtClean="0"/>
              <a:t>(skliausteliuose 2014 m. tyrimo rezultatai)</a:t>
            </a:r>
            <a:endParaRPr lang="lt-LT" altLang="lt-LT" sz="1800" i="1" smtClean="0"/>
          </a:p>
        </p:txBody>
      </p:sp>
      <p:graphicFrame>
        <p:nvGraphicFramePr>
          <p:cNvPr id="153602" name="Object 4"/>
          <p:cNvGraphicFramePr>
            <a:graphicFrameLocks noGrp="1" noChangeAspect="1"/>
          </p:cNvGraphicFramePr>
          <p:nvPr>
            <p:ph idx="1"/>
          </p:nvPr>
        </p:nvGraphicFramePr>
        <p:xfrm>
          <a:off x="755650" y="1052513"/>
          <a:ext cx="7454900" cy="4432300"/>
        </p:xfrm>
        <a:graphic>
          <a:graphicData uri="http://schemas.openxmlformats.org/presentationml/2006/ole">
            <mc:AlternateContent xmlns:mc="http://schemas.openxmlformats.org/markup-compatibility/2006">
              <mc:Choice xmlns:v="urn:schemas-microsoft-com:vml" Requires="v">
                <p:oleObj spid="_x0000_s153610" name="Chart" r:id="rId3" imgW="6581966" imgH="3914632" progId="MSGraph.Chart.8">
                  <p:embed followColorScheme="full"/>
                </p:oleObj>
              </mc:Choice>
              <mc:Fallback>
                <p:oleObj name="Chart" r:id="rId3" imgW="6581966" imgH="3914632"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7454900" cy="443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06" name="Text Box 5"/>
          <p:cNvSpPr txBox="1">
            <a:spLocks noChangeArrowheads="1"/>
          </p:cNvSpPr>
          <p:nvPr/>
        </p:nvSpPr>
        <p:spPr bwMode="auto">
          <a:xfrm>
            <a:off x="1116013" y="5867400"/>
            <a:ext cx="323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153607" name="Text Box 7"/>
          <p:cNvSpPr txBox="1">
            <a:spLocks noChangeArrowheads="1"/>
          </p:cNvSpPr>
          <p:nvPr/>
        </p:nvSpPr>
        <p:spPr bwMode="auto">
          <a:xfrm>
            <a:off x="611188" y="5589588"/>
            <a:ext cx="8351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Q16. Kalbant apskritai apie pinigų ar kitos naudos davimo atvejus, kiek Jūs sutinkate su tokiais teiginiais?</a:t>
            </a:r>
          </a:p>
        </p:txBody>
      </p:sp>
      <p:sp>
        <p:nvSpPr>
          <p:cNvPr id="153608" name="Date Placeholder 3"/>
          <p:cNvSpPr>
            <a:spLocks noGrp="1"/>
          </p:cNvSpPr>
          <p:nvPr>
            <p:ph type="dt" sz="quarter" idx="10"/>
          </p:nvPr>
        </p:nvSpPr>
        <p:spPr>
          <a:xfrm>
            <a:off x="457200" y="6237288"/>
            <a:ext cx="2133600" cy="48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462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C4BFC93-1731-4886-99AB-E402FF55D3C1}" type="slidenum">
              <a:rPr lang="lt-LT" altLang="lt-LT" sz="1000" b="0">
                <a:latin typeface="Arial" panose="020B0604020202020204" pitchFamily="34" charset="0"/>
              </a:rPr>
              <a:pPr eaLnBrk="1" hangingPunct="1"/>
              <a:t>225</a:t>
            </a:fld>
            <a:endParaRPr lang="lt-LT" altLang="lt-LT" sz="1000" b="0">
              <a:latin typeface="Arial" panose="020B0604020202020204" pitchFamily="34" charset="0"/>
            </a:endParaRPr>
          </a:p>
        </p:txBody>
      </p:sp>
      <p:sp>
        <p:nvSpPr>
          <p:cNvPr id="154630" name="Rectangle 2"/>
          <p:cNvSpPr>
            <a:spLocks noGrp="1" noChangeArrowheads="1"/>
          </p:cNvSpPr>
          <p:nvPr>
            <p:ph type="title"/>
          </p:nvPr>
        </p:nvSpPr>
        <p:spPr>
          <a:xfrm>
            <a:off x="457200" y="274638"/>
            <a:ext cx="8229600" cy="922337"/>
          </a:xfrm>
        </p:spPr>
        <p:txBody>
          <a:bodyPr/>
          <a:lstStyle/>
          <a:p>
            <a:pPr eaLnBrk="1" hangingPunct="1"/>
            <a:r>
              <a:rPr lang="en-US" altLang="lt-LT" smtClean="0"/>
              <a:t>Pasirengimas paimti ky</a:t>
            </a:r>
            <a:r>
              <a:rPr lang="lt-LT" altLang="lt-LT" smtClean="0"/>
              <a:t>šį</a:t>
            </a:r>
            <a:endParaRPr lang="lt-LT" altLang="lt-LT" sz="1800" i="1" smtClean="0"/>
          </a:p>
        </p:txBody>
      </p:sp>
      <p:graphicFrame>
        <p:nvGraphicFramePr>
          <p:cNvPr id="154626" name="Object 5"/>
          <p:cNvGraphicFramePr>
            <a:graphicFrameLocks noGrp="1" noChangeAspect="1"/>
          </p:cNvGraphicFramePr>
          <p:nvPr>
            <p:ph sz="half" idx="2"/>
          </p:nvPr>
        </p:nvGraphicFramePr>
        <p:xfrm>
          <a:off x="4872038" y="836613"/>
          <a:ext cx="4271962" cy="3149600"/>
        </p:xfrm>
        <a:graphic>
          <a:graphicData uri="http://schemas.openxmlformats.org/presentationml/2006/ole">
            <mc:AlternateContent xmlns:mc="http://schemas.openxmlformats.org/markup-compatibility/2006">
              <mc:Choice xmlns:v="urn:schemas-microsoft-com:vml" Requires="v">
                <p:oleObj spid="_x0000_s154640" name="Worksheet" r:id="rId3" imgW="4276820" imgH="3152966" progId="Excel.Sheet.8">
                  <p:embed/>
                </p:oleObj>
              </mc:Choice>
              <mc:Fallback>
                <p:oleObj name="Worksheet" r:id="rId3" imgW="4276820" imgH="3152966" progId="Excel.Shee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836613"/>
                        <a:ext cx="4271962" cy="3149600"/>
                      </a:xfrm>
                      <a:prstGeom prst="rect">
                        <a:avLst/>
                      </a:prstGeom>
                    </p:spPr>
                  </p:pic>
                </p:oleObj>
              </mc:Fallback>
            </mc:AlternateContent>
          </a:graphicData>
        </a:graphic>
      </p:graphicFrame>
      <p:sp>
        <p:nvSpPr>
          <p:cNvPr id="154631" name="Text Box 6"/>
          <p:cNvSpPr txBox="1">
            <a:spLocks noChangeArrowheads="1"/>
          </p:cNvSpPr>
          <p:nvPr/>
        </p:nvSpPr>
        <p:spPr bwMode="auto">
          <a:xfrm>
            <a:off x="4932363" y="3860800"/>
            <a:ext cx="3095625"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t>Nes tai prieštarauja mano </a:t>
            </a:r>
          </a:p>
          <a:p>
            <a:pPr algn="ctr" eaLnBrk="1" hangingPunct="1"/>
            <a:r>
              <a:rPr lang="lt-LT" altLang="lt-LT" sz="1000" b="0"/>
              <a:t>įsitikinimams</a:t>
            </a:r>
            <a:r>
              <a:rPr lang="en-US" altLang="lt-LT" sz="1000" b="0"/>
              <a:t> – </a:t>
            </a:r>
            <a:r>
              <a:rPr lang="lt-LT" altLang="lt-LT" sz="1000" b="0"/>
              <a:t>74</a:t>
            </a:r>
            <a:r>
              <a:rPr lang="en-US" altLang="lt-LT" sz="1000" b="0"/>
              <a:t>%</a:t>
            </a:r>
            <a:endParaRPr lang="lt-LT" altLang="lt-LT" sz="1000" b="0"/>
          </a:p>
          <a:p>
            <a:pPr algn="ctr" eaLnBrk="1" hangingPunct="1"/>
            <a:r>
              <a:rPr lang="lt-LT" altLang="lt-LT" sz="1000" b="0"/>
              <a:t>Nes tai yra nusikaltimas, už kurį yra baudžiama</a:t>
            </a:r>
            <a:r>
              <a:rPr lang="en-US" altLang="lt-LT" sz="1000" b="0"/>
              <a:t> – </a:t>
            </a:r>
            <a:r>
              <a:rPr lang="lt-LT" altLang="lt-LT" sz="1000" b="0"/>
              <a:t>40</a:t>
            </a:r>
            <a:r>
              <a:rPr lang="en-US" altLang="lt-LT" sz="1000" b="0"/>
              <a:t>%</a:t>
            </a:r>
            <a:r>
              <a:rPr lang="lt-LT" altLang="lt-LT" sz="1000" b="0"/>
              <a:t> </a:t>
            </a:r>
          </a:p>
          <a:p>
            <a:pPr algn="ctr" eaLnBrk="1" hangingPunct="1"/>
            <a:r>
              <a:rPr lang="lt-LT" altLang="lt-LT" sz="1000" b="0"/>
              <a:t>Nes niekas nesiūlė kyšio</a:t>
            </a:r>
            <a:r>
              <a:rPr lang="en-US" altLang="lt-LT" sz="1000" b="0"/>
              <a:t> – </a:t>
            </a:r>
            <a:r>
              <a:rPr lang="lt-LT" altLang="lt-LT" sz="1000" b="0"/>
              <a:t>26</a:t>
            </a:r>
            <a:r>
              <a:rPr lang="en-US" altLang="lt-LT" sz="1000" b="0"/>
              <a:t>%</a:t>
            </a:r>
            <a:r>
              <a:rPr lang="lt-LT" altLang="lt-LT" sz="1000" b="0"/>
              <a:t> </a:t>
            </a:r>
          </a:p>
          <a:p>
            <a:pPr algn="ctr" eaLnBrk="1" hangingPunct="1"/>
            <a:r>
              <a:rPr lang="lt-LT" altLang="lt-LT" sz="1000" b="0"/>
              <a:t>Nes negalėjau suteikti prašomų paslaugų ar daryti įtakos</a:t>
            </a:r>
            <a:r>
              <a:rPr lang="en-US" altLang="lt-LT" sz="1000" b="0"/>
              <a:t> – </a:t>
            </a:r>
            <a:r>
              <a:rPr lang="lt-LT" altLang="lt-LT" sz="1000" b="0"/>
              <a:t>3</a:t>
            </a:r>
            <a:r>
              <a:rPr lang="en-US" altLang="lt-LT" sz="1000" b="0"/>
              <a:t>% </a:t>
            </a:r>
            <a:endParaRPr lang="lt-LT" altLang="lt-LT" sz="1000" b="0"/>
          </a:p>
        </p:txBody>
      </p:sp>
      <p:sp>
        <p:nvSpPr>
          <p:cNvPr id="154632" name="Line 8"/>
          <p:cNvSpPr>
            <a:spLocks noChangeShapeType="1"/>
          </p:cNvSpPr>
          <p:nvPr/>
        </p:nvSpPr>
        <p:spPr bwMode="auto">
          <a:xfrm>
            <a:off x="8386763" y="1604963"/>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lt-LT"/>
          </a:p>
        </p:txBody>
      </p:sp>
      <p:sp>
        <p:nvSpPr>
          <p:cNvPr id="154633" name="Line 9"/>
          <p:cNvSpPr>
            <a:spLocks noChangeShapeType="1"/>
          </p:cNvSpPr>
          <p:nvPr/>
        </p:nvSpPr>
        <p:spPr bwMode="auto">
          <a:xfrm>
            <a:off x="8674100" y="1604963"/>
            <a:ext cx="0" cy="2951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lt-LT"/>
          </a:p>
        </p:txBody>
      </p:sp>
      <p:sp>
        <p:nvSpPr>
          <p:cNvPr id="154634" name="Line 10"/>
          <p:cNvSpPr>
            <a:spLocks noChangeShapeType="1"/>
          </p:cNvSpPr>
          <p:nvPr/>
        </p:nvSpPr>
        <p:spPr bwMode="auto">
          <a:xfrm flipH="1">
            <a:off x="8315325" y="4556125"/>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154635" name="Text Box 8"/>
          <p:cNvSpPr txBox="1">
            <a:spLocks noChangeArrowheads="1"/>
          </p:cNvSpPr>
          <p:nvPr/>
        </p:nvSpPr>
        <p:spPr bwMode="auto">
          <a:xfrm>
            <a:off x="900113" y="5876925"/>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54636" name="Text Box 7"/>
          <p:cNvSpPr txBox="1">
            <a:spLocks noChangeArrowheads="1"/>
          </p:cNvSpPr>
          <p:nvPr/>
        </p:nvSpPr>
        <p:spPr bwMode="auto">
          <a:xfrm>
            <a:off x="395288" y="5084763"/>
            <a:ext cx="8351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Q17. Ar imtumėte kyšį, jei Jums būtų siūlomas už tam tikrų paslaugų suteikimą?</a:t>
            </a:r>
          </a:p>
          <a:p>
            <a:pPr eaLnBrk="1" hangingPunct="1"/>
            <a:r>
              <a:rPr lang="lt-LT" altLang="lt-LT" sz="1200" b="0" i="1"/>
              <a:t>Q18. Ar per pastaruosius 12 mėnesių Jums teko paimti kyšį?</a:t>
            </a:r>
          </a:p>
          <a:p>
            <a:pPr eaLnBrk="1" hangingPunct="1"/>
            <a:r>
              <a:rPr lang="lt-LT" altLang="lt-LT" sz="1200" b="0" i="1"/>
              <a:t>Q19. O ar per pastaruosius 5 metus Jums teko paimti kyšį?</a:t>
            </a:r>
          </a:p>
          <a:p>
            <a:pPr eaLnBrk="1" hangingPunct="1"/>
            <a:r>
              <a:rPr lang="lt-LT" altLang="lt-LT" sz="1200" b="0" i="1"/>
              <a:t>Q20. Kuris teiginys labiausiai tiktų paaiškinti tai, kad Jūs niekada neėmėte kyšio? (galimi keli atsakymai)</a:t>
            </a:r>
          </a:p>
        </p:txBody>
      </p:sp>
      <p:sp>
        <p:nvSpPr>
          <p:cNvPr id="154637" name="Date Placeholder 3"/>
          <p:cNvSpPr>
            <a:spLocks noGrp="1"/>
          </p:cNvSpPr>
          <p:nvPr>
            <p:ph type="dt" sz="quarter" idx="10"/>
          </p:nvPr>
        </p:nvSpPr>
        <p:spPr>
          <a:xfrm>
            <a:off x="457200" y="6237288"/>
            <a:ext cx="2133600" cy="48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54627" name="Object 3"/>
          <p:cNvGraphicFramePr>
            <a:graphicFrameLocks noGrp="1" noChangeAspect="1"/>
          </p:cNvGraphicFramePr>
          <p:nvPr/>
        </p:nvGraphicFramePr>
        <p:xfrm>
          <a:off x="546100" y="1562100"/>
          <a:ext cx="4279900" cy="2487613"/>
        </p:xfrm>
        <a:graphic>
          <a:graphicData uri="http://schemas.openxmlformats.org/presentationml/2006/ole">
            <mc:AlternateContent xmlns:mc="http://schemas.openxmlformats.org/markup-compatibility/2006">
              <mc:Choice xmlns:v="urn:schemas-microsoft-com:vml" Requires="v">
                <p:oleObj spid="_x0000_s154641" name="Chart" r:id="rId5" imgW="4276820" imgH="2486025" progId="Excel.Chart.8">
                  <p:embed/>
                </p:oleObj>
              </mc:Choice>
              <mc:Fallback>
                <p:oleObj name="Chart" r:id="rId5" imgW="4276820" imgH="2486025"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 y="1562100"/>
                        <a:ext cx="4279900" cy="248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56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89F118B-E4ED-4177-81EC-7B80AC38A4DB}" type="slidenum">
              <a:rPr lang="lt-LT" altLang="lt-LT" sz="1000" b="0">
                <a:latin typeface="Arial" panose="020B0604020202020204" pitchFamily="34" charset="0"/>
              </a:rPr>
              <a:pPr eaLnBrk="1" hangingPunct="1"/>
              <a:t>226</a:t>
            </a:fld>
            <a:endParaRPr lang="lt-LT" altLang="lt-LT" sz="1000" b="0">
              <a:latin typeface="Arial" panose="020B0604020202020204" pitchFamily="34" charset="0"/>
            </a:endParaRPr>
          </a:p>
        </p:txBody>
      </p:sp>
      <p:sp>
        <p:nvSpPr>
          <p:cNvPr id="155654" name="Rectangle 2"/>
          <p:cNvSpPr>
            <a:spLocks noGrp="1" noChangeArrowheads="1"/>
          </p:cNvSpPr>
          <p:nvPr>
            <p:ph type="title"/>
          </p:nvPr>
        </p:nvSpPr>
        <p:spPr>
          <a:xfrm>
            <a:off x="457200" y="274638"/>
            <a:ext cx="8229600" cy="850900"/>
          </a:xfrm>
        </p:spPr>
        <p:txBody>
          <a:bodyPr/>
          <a:lstStyle/>
          <a:p>
            <a:pPr algn="ctr" eaLnBrk="1" hangingPunct="1"/>
            <a:r>
              <a:rPr lang="en-US" altLang="lt-LT" smtClean="0"/>
              <a:t>Naudojimasis giminyst</a:t>
            </a:r>
            <a:r>
              <a:rPr lang="lt-LT" altLang="lt-LT" smtClean="0"/>
              <a:t>ė</a:t>
            </a:r>
            <a:r>
              <a:rPr lang="en-US" altLang="lt-LT" smtClean="0"/>
              <a:t>s</a:t>
            </a:r>
            <a:r>
              <a:rPr lang="lt-LT" altLang="lt-LT" smtClean="0"/>
              <a:t> ryšiais ir pažintimis</a:t>
            </a:r>
            <a:endParaRPr lang="lt-LT" altLang="lt-LT" sz="1800" i="1" smtClean="0"/>
          </a:p>
        </p:txBody>
      </p:sp>
      <p:graphicFrame>
        <p:nvGraphicFramePr>
          <p:cNvPr id="155650" name="Object 9"/>
          <p:cNvGraphicFramePr>
            <a:graphicFrameLocks noGrp="1" noChangeAspect="1"/>
          </p:cNvGraphicFramePr>
          <p:nvPr>
            <p:ph sz="half" idx="1"/>
          </p:nvPr>
        </p:nvGraphicFramePr>
        <p:xfrm>
          <a:off x="468313" y="1268413"/>
          <a:ext cx="4271962" cy="3149600"/>
        </p:xfrm>
        <a:graphic>
          <a:graphicData uri="http://schemas.openxmlformats.org/presentationml/2006/ole">
            <mc:AlternateContent xmlns:mc="http://schemas.openxmlformats.org/markup-compatibility/2006">
              <mc:Choice xmlns:v="urn:schemas-microsoft-com:vml" Requires="v">
                <p:oleObj spid="_x0000_s155660" name="Worksheet" r:id="rId3" imgW="4276820" imgH="3152966" progId="Excel.Sheet.8">
                  <p:embed/>
                </p:oleObj>
              </mc:Choice>
              <mc:Fallback>
                <p:oleObj name="Worksheet" r:id="rId3" imgW="4276820" imgH="3152966" progId="Excel.Sheet.8">
                  <p:embed/>
                  <p:pic>
                    <p:nvPicPr>
                      <p:cNvPr id="0"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4271962" cy="3149600"/>
                      </a:xfrm>
                      <a:prstGeom prst="rect">
                        <a:avLst/>
                      </a:prstGeom>
                    </p:spPr>
                  </p:pic>
                </p:oleObj>
              </mc:Fallback>
            </mc:AlternateContent>
          </a:graphicData>
        </a:graphic>
      </p:graphicFrame>
      <p:graphicFrame>
        <p:nvGraphicFramePr>
          <p:cNvPr id="155651" name="Object 11"/>
          <p:cNvGraphicFramePr>
            <a:graphicFrameLocks noGrp="1" noChangeAspect="1"/>
          </p:cNvGraphicFramePr>
          <p:nvPr/>
        </p:nvGraphicFramePr>
        <p:xfrm>
          <a:off x="4864100" y="1268413"/>
          <a:ext cx="4279900" cy="3149600"/>
        </p:xfrm>
        <a:graphic>
          <a:graphicData uri="http://schemas.openxmlformats.org/presentationml/2006/ole">
            <mc:AlternateContent xmlns:mc="http://schemas.openxmlformats.org/markup-compatibility/2006">
              <mc:Choice xmlns:v="urn:schemas-microsoft-com:vml" Requires="v">
                <p:oleObj spid="_x0000_s155661" name="Worksheet" r:id="rId5" imgW="4276820" imgH="3152966" progId="Excel.Sheet.8">
                  <p:embed/>
                </p:oleObj>
              </mc:Choice>
              <mc:Fallback>
                <p:oleObj name="Worksheet" r:id="rId5" imgW="4276820" imgH="3152966" progId="Excel.Sheet.8">
                  <p:embed/>
                  <p:pic>
                    <p:nvPicPr>
                      <p:cNvPr id="0" name="Object 1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1268413"/>
                        <a:ext cx="4279900" cy="314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5" name="Text Box 8"/>
          <p:cNvSpPr txBox="1">
            <a:spLocks noChangeArrowheads="1"/>
          </p:cNvSpPr>
          <p:nvPr/>
        </p:nvSpPr>
        <p:spPr bwMode="auto">
          <a:xfrm>
            <a:off x="900113" y="5876925"/>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55656" name="Text Box 7"/>
          <p:cNvSpPr txBox="1">
            <a:spLocks noChangeArrowheads="1"/>
          </p:cNvSpPr>
          <p:nvPr/>
        </p:nvSpPr>
        <p:spPr bwMode="auto">
          <a:xfrm>
            <a:off x="323850" y="4437063"/>
            <a:ext cx="83518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100" b="0" i="1"/>
              <a:t>Q21. Ar pasinaudotumėte giminystės ryšiais, naudingomis pažintimis, pinigais ar kita nauda darbinantis į viešąjį sektorių?</a:t>
            </a:r>
          </a:p>
          <a:p>
            <a:pPr algn="just" eaLnBrk="1" hangingPunct="1"/>
            <a:r>
              <a:rPr lang="lt-LT" altLang="lt-LT" sz="1100" b="0" i="1"/>
              <a:t>Q22. Ar teko kada nors pasinaudoti giminystės ryšiais, naudingomis pažintimis, pinigais ar kita nauda darbinantis į viešąjį sektorių?</a:t>
            </a:r>
          </a:p>
          <a:p>
            <a:pPr algn="just" eaLnBrk="1" hangingPunct="1"/>
            <a:r>
              <a:rPr lang="lt-LT" altLang="lt-LT" sz="1100" b="0" i="1"/>
              <a:t>Q23. Ar pasinaudotumėte giminystės ryšiais, naudingomis pažintimis, pinigais ar kita nauda norėdami, kad Jums kokybiškiau ir/ ar greičiau atliktų Jums reikalingą paslaugą?</a:t>
            </a:r>
          </a:p>
          <a:p>
            <a:pPr algn="just" eaLnBrk="1" hangingPunct="1"/>
            <a:r>
              <a:rPr lang="lt-LT" altLang="lt-LT" sz="1100" b="0" i="1"/>
              <a:t>Q24. Ar teko kada nors pasinaudoti giminystės ryšiais, naudingomis pažintimis, pinigais ar kita nauda siekiant, kad Jums reikalinga paslauga būtų atlikta kokybiškiau ir/ ar greičiau?</a:t>
            </a:r>
          </a:p>
          <a:p>
            <a:pPr eaLnBrk="1" hangingPunct="1"/>
            <a:endParaRPr lang="lt-LT" altLang="lt-LT" sz="1200" b="0" i="1"/>
          </a:p>
        </p:txBody>
      </p:sp>
      <p:sp>
        <p:nvSpPr>
          <p:cNvPr id="1556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6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D4A1C4F-FDBE-48A2-8B7C-E91C58598595}" type="slidenum">
              <a:rPr lang="lt-LT" altLang="lt-LT" sz="1000" b="0">
                <a:latin typeface="Arial" panose="020B0604020202020204" pitchFamily="34" charset="0"/>
              </a:rPr>
              <a:pPr eaLnBrk="1" hangingPunct="1"/>
              <a:t>227</a:t>
            </a:fld>
            <a:endParaRPr lang="lt-LT" altLang="lt-LT" sz="1000" b="0">
              <a:latin typeface="Arial" panose="020B0604020202020204" pitchFamily="34" charset="0"/>
            </a:endParaRPr>
          </a:p>
        </p:txBody>
      </p:sp>
      <p:graphicFrame>
        <p:nvGraphicFramePr>
          <p:cNvPr id="156674" name="Object 4"/>
          <p:cNvGraphicFramePr>
            <a:graphicFrameLocks noGrp="1" noChangeAspect="1"/>
          </p:cNvGraphicFramePr>
          <p:nvPr>
            <p:ph idx="1"/>
          </p:nvPr>
        </p:nvGraphicFramePr>
        <p:xfrm>
          <a:off x="1117600" y="1270000"/>
          <a:ext cx="6718300" cy="3973513"/>
        </p:xfrm>
        <a:graphic>
          <a:graphicData uri="http://schemas.openxmlformats.org/presentationml/2006/ole">
            <mc:AlternateContent xmlns:mc="http://schemas.openxmlformats.org/markup-compatibility/2006">
              <mc:Choice xmlns:v="urn:schemas-microsoft-com:vml" Requires="v">
                <p:oleObj spid="_x0000_s156682" name="Worksheet" r:id="rId3" imgW="6715268" imgH="3972068" progId="Excel.Sheet.8">
                  <p:embed/>
                </p:oleObj>
              </mc:Choice>
              <mc:Fallback>
                <p:oleObj name="Worksheet" r:id="rId3" imgW="6715268" imgH="3972068"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270000"/>
                        <a:ext cx="6718300" cy="3973513"/>
                      </a:xfrm>
                      <a:prstGeom prst="rect">
                        <a:avLst/>
                      </a:prstGeom>
                    </p:spPr>
                  </p:pic>
                </p:oleObj>
              </mc:Fallback>
            </mc:AlternateContent>
          </a:graphicData>
        </a:graphic>
      </p:graphicFrame>
      <p:sp>
        <p:nvSpPr>
          <p:cNvPr id="156677" name="Text Box 5"/>
          <p:cNvSpPr txBox="1">
            <a:spLocks noChangeArrowheads="1"/>
          </p:cNvSpPr>
          <p:nvPr/>
        </p:nvSpPr>
        <p:spPr bwMode="auto">
          <a:xfrm>
            <a:off x="1042988" y="5795963"/>
            <a:ext cx="269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56678" name="Rectangle 3"/>
          <p:cNvSpPr>
            <a:spLocks noChangeArrowheads="1"/>
          </p:cNvSpPr>
          <p:nvPr/>
        </p:nvSpPr>
        <p:spPr bwMode="auto">
          <a:xfrm>
            <a:off x="6842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2400">
                <a:solidFill>
                  <a:schemeClr val="accent2"/>
                </a:solidFill>
                <a:latin typeface="Times New Roman" panose="02020603050405020304" pitchFamily="18" charset="0"/>
              </a:rPr>
              <a:t>Politikų spaudimas valstybinėms institucijoms</a:t>
            </a:r>
          </a:p>
          <a:p>
            <a:pPr algn="ctr" eaLnBrk="1" hangingPunct="1"/>
            <a:r>
              <a:rPr lang="lt-LT" altLang="lt-LT" i="1">
                <a:solidFill>
                  <a:schemeClr val="accent2"/>
                </a:solidFill>
                <a:latin typeface="Times New Roman" panose="02020603050405020304" pitchFamily="18" charset="0"/>
              </a:rPr>
              <a:t>(Protegavimas savo partijos narių, kad šie užimtų pareigas viešajame sektoriuje)</a:t>
            </a:r>
          </a:p>
        </p:txBody>
      </p:sp>
      <p:sp>
        <p:nvSpPr>
          <p:cNvPr id="156679" name="Text Box 7"/>
          <p:cNvSpPr txBox="1">
            <a:spLocks noChangeArrowheads="1"/>
          </p:cNvSpPr>
          <p:nvPr/>
        </p:nvSpPr>
        <p:spPr bwMode="auto">
          <a:xfrm>
            <a:off x="827088" y="5300663"/>
            <a:ext cx="7993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Q24-1. Ar susiduriate su situacija, kai politikai proteguoja savo partijų narius, kad šie užimtų pareigas viešajame sektoriuje?</a:t>
            </a:r>
          </a:p>
          <a:p>
            <a:pPr eaLnBrk="1" hangingPunct="1"/>
            <a:endParaRPr lang="lt-LT" altLang="lt-LT" sz="1200" b="0" i="1"/>
          </a:p>
        </p:txBody>
      </p:sp>
      <p:sp>
        <p:nvSpPr>
          <p:cNvPr id="1566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7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F4CCC85-712F-4307-BDF8-BDDB6E045C42}" type="slidenum">
              <a:rPr lang="lt-LT" altLang="lt-LT" sz="1000" b="0">
                <a:latin typeface="Arial" panose="020B0604020202020204" pitchFamily="34" charset="0"/>
              </a:rPr>
              <a:pPr eaLnBrk="1" hangingPunct="1"/>
              <a:t>228</a:t>
            </a:fld>
            <a:endParaRPr lang="lt-LT" altLang="lt-LT" sz="1000" b="0">
              <a:latin typeface="Arial" panose="020B0604020202020204" pitchFamily="34" charset="0"/>
            </a:endParaRPr>
          </a:p>
        </p:txBody>
      </p:sp>
      <p:sp>
        <p:nvSpPr>
          <p:cNvPr id="157702" name="Rectangle 3"/>
          <p:cNvSpPr>
            <a:spLocks noChangeArrowheads="1"/>
          </p:cNvSpPr>
          <p:nvPr/>
        </p:nvSpPr>
        <p:spPr bwMode="auto">
          <a:xfrm>
            <a:off x="673100"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2400">
                <a:solidFill>
                  <a:schemeClr val="accent2"/>
                </a:solidFill>
                <a:latin typeface="Times New Roman" panose="02020603050405020304" pitchFamily="18" charset="0"/>
              </a:rPr>
              <a:t>Politikų spaudimas valstybinėms institucijoms </a:t>
            </a:r>
            <a:r>
              <a:rPr lang="lt-LT" altLang="lt-LT" sz="1800" i="1">
                <a:solidFill>
                  <a:schemeClr val="accent2"/>
                </a:solidFill>
                <a:latin typeface="Times New Roman" panose="02020603050405020304" pitchFamily="18" charset="0"/>
              </a:rPr>
              <a:t>(skliausteliuose </a:t>
            </a:r>
            <a:r>
              <a:rPr lang="en-US" altLang="lt-LT" sz="1800" i="1">
                <a:solidFill>
                  <a:schemeClr val="accent2"/>
                </a:solidFill>
                <a:latin typeface="Times New Roman" panose="02020603050405020304" pitchFamily="18" charset="0"/>
              </a:rPr>
              <a:t>20</a:t>
            </a:r>
            <a:r>
              <a:rPr lang="lt-LT" altLang="lt-LT" sz="1800" i="1">
                <a:solidFill>
                  <a:schemeClr val="accent2"/>
                </a:solidFill>
                <a:latin typeface="Times New Roman" panose="02020603050405020304" pitchFamily="18" charset="0"/>
              </a:rPr>
              <a:t>14</a:t>
            </a:r>
            <a:r>
              <a:rPr lang="en-US" altLang="lt-LT" sz="1800" i="1">
                <a:solidFill>
                  <a:schemeClr val="accent2"/>
                </a:solidFill>
                <a:latin typeface="Times New Roman" panose="02020603050405020304" pitchFamily="18" charset="0"/>
              </a:rPr>
              <a:t> m. tyrimo duomenys</a:t>
            </a:r>
            <a:r>
              <a:rPr lang="lt-LT" altLang="lt-LT" sz="1800" i="1">
                <a:solidFill>
                  <a:schemeClr val="accent2"/>
                </a:solidFill>
                <a:latin typeface="Times New Roman" panose="02020603050405020304" pitchFamily="18" charset="0"/>
              </a:rPr>
              <a:t>)</a:t>
            </a:r>
          </a:p>
        </p:txBody>
      </p:sp>
      <p:graphicFrame>
        <p:nvGraphicFramePr>
          <p:cNvPr id="157698" name="Object 4"/>
          <p:cNvGraphicFramePr>
            <a:graphicFrameLocks noChangeAspect="1"/>
          </p:cNvGraphicFramePr>
          <p:nvPr/>
        </p:nvGraphicFramePr>
        <p:xfrm>
          <a:off x="4643438" y="1916113"/>
          <a:ext cx="4279900" cy="2489200"/>
        </p:xfrm>
        <a:graphic>
          <a:graphicData uri="http://schemas.openxmlformats.org/presentationml/2006/ole">
            <mc:AlternateContent xmlns:mc="http://schemas.openxmlformats.org/markup-compatibility/2006">
              <mc:Choice xmlns:v="urn:schemas-microsoft-com:vml" Requires="v">
                <p:oleObj spid="_x0000_s157708" name="Worksheet" r:id="rId3" imgW="4276820" imgH="2486025" progId="Excel.Sheet.8">
                  <p:embed/>
                </p:oleObj>
              </mc:Choice>
              <mc:Fallback>
                <p:oleObj name="Worksheet" r:id="rId3" imgW="4276820" imgH="2486025"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916113"/>
                        <a:ext cx="4279900" cy="248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5"/>
          <p:cNvGraphicFramePr>
            <a:graphicFrameLocks noChangeAspect="1"/>
          </p:cNvGraphicFramePr>
          <p:nvPr/>
        </p:nvGraphicFramePr>
        <p:xfrm>
          <a:off x="395288" y="1916113"/>
          <a:ext cx="4279900" cy="2489200"/>
        </p:xfrm>
        <a:graphic>
          <a:graphicData uri="http://schemas.openxmlformats.org/presentationml/2006/ole">
            <mc:AlternateContent xmlns:mc="http://schemas.openxmlformats.org/markup-compatibility/2006">
              <mc:Choice xmlns:v="urn:schemas-microsoft-com:vml" Requires="v">
                <p:oleObj spid="_x0000_s157709" name="Worksheet" r:id="rId5" imgW="4276820" imgH="2486025" progId="Excel.Sheet.8">
                  <p:embed/>
                </p:oleObj>
              </mc:Choice>
              <mc:Fallback>
                <p:oleObj name="Worksheet" r:id="rId5" imgW="4276820" imgH="2486025"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916113"/>
                        <a:ext cx="4279900" cy="248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3" name="Text Box 8"/>
          <p:cNvSpPr txBox="1">
            <a:spLocks noChangeArrowheads="1"/>
          </p:cNvSpPr>
          <p:nvPr/>
        </p:nvSpPr>
        <p:spPr bwMode="auto">
          <a:xfrm>
            <a:off x="900113" y="573405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157704" name="Text Box 7"/>
          <p:cNvSpPr txBox="1">
            <a:spLocks noChangeArrowheads="1"/>
          </p:cNvSpPr>
          <p:nvPr/>
        </p:nvSpPr>
        <p:spPr bwMode="auto">
          <a:xfrm>
            <a:off x="468313" y="4868863"/>
            <a:ext cx="8351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Q38.1. Ar Jūsų institucijai/įstaigai teko patirti nacionalinio arba vietinio lygio politikų spaudimą, kurio tikslas buvo ne valstybiniai, bet politikų privatūs interesai?  </a:t>
            </a:r>
          </a:p>
          <a:p>
            <a:pPr algn="just" eaLnBrk="1" hangingPunct="1"/>
            <a:r>
              <a:rPr lang="lt-LT" altLang="lt-LT" sz="1200" b="0" i="1"/>
              <a:t>Q38-2. Ar Jūsų institucijai/įstaigai teko patirti nacionalinio arba vietinio lygio politikų spaudimą, kurio tikslas buvo ne valstybiniai, bet politikų atstovaujamų partijų interesai? </a:t>
            </a:r>
          </a:p>
        </p:txBody>
      </p:sp>
      <p:sp>
        <p:nvSpPr>
          <p:cNvPr id="1577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9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2F3029E-8297-4A75-8CE8-89F322FEE7DF}" type="slidenum">
              <a:rPr lang="lt-LT" altLang="lt-LT" sz="1000" b="0">
                <a:latin typeface="Arial" panose="020B0604020202020204" pitchFamily="34" charset="0"/>
              </a:rPr>
              <a:pPr eaLnBrk="1" hangingPunct="1"/>
              <a:t>229</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196975"/>
            <a:ext cx="8064500" cy="3694113"/>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22% valstybės tarnautojų nurodė, kad jų įstaiga dažniau ar rečiau patiria politikų spaudimą dėl jų privačių interesų (2014 m. buvo 24%). Taip pat 16% respondentų nurodė, kad jų įstaiga patyrė politikų spaudimą dėl jų atstovaujamų partijų interesų (2014 m. buvo 19%). </a:t>
            </a:r>
          </a:p>
          <a:p>
            <a:pPr algn="just">
              <a:defRPr/>
            </a:pPr>
            <a:r>
              <a:rPr lang="lt-LT" sz="1800" dirty="0">
                <a:latin typeface="+mj-lt"/>
              </a:rPr>
              <a:t> </a:t>
            </a: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795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127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9DFC55C-B56D-469B-B96F-F81A3B51F617}" type="slidenum">
              <a:rPr lang="lt-LT" altLang="lt-LT" sz="1000" b="0">
                <a:latin typeface="Arial" panose="020B0604020202020204" pitchFamily="34" charset="0"/>
              </a:rPr>
              <a:pPr eaLnBrk="1" hangingPunct="1"/>
              <a:t>23</a:t>
            </a:fld>
            <a:endParaRPr lang="lt-LT" altLang="lt-LT" sz="1000" b="0">
              <a:latin typeface="Arial" panose="020B0604020202020204" pitchFamily="34" charset="0"/>
            </a:endParaRPr>
          </a:p>
        </p:txBody>
      </p:sp>
      <p:sp>
        <p:nvSpPr>
          <p:cNvPr id="11271" name="Rectangle 2"/>
          <p:cNvSpPr>
            <a:spLocks noGrp="1" noChangeArrowheads="1"/>
          </p:cNvSpPr>
          <p:nvPr>
            <p:ph type="title"/>
          </p:nvPr>
        </p:nvSpPr>
        <p:spPr>
          <a:xfrm>
            <a:off x="457200" y="-171450"/>
            <a:ext cx="8229600" cy="1143000"/>
          </a:xfrm>
        </p:spPr>
        <p:txBody>
          <a:bodyPr/>
          <a:lstStyle/>
          <a:p>
            <a:pPr algn="ctr" eaLnBrk="1" hangingPunct="1"/>
            <a:r>
              <a:rPr lang="en-US" altLang="lt-LT" smtClean="0"/>
              <a:t>Aktualiausios Lietuvos problemos</a:t>
            </a:r>
            <a:r>
              <a:rPr lang="lt-LT" altLang="lt-LT" smtClean="0"/>
              <a:t>: tikslinių</a:t>
            </a:r>
            <a:br>
              <a:rPr lang="lt-LT" altLang="lt-LT" smtClean="0"/>
            </a:br>
            <a:r>
              <a:rPr lang="lt-LT" altLang="lt-LT" smtClean="0"/>
              <a:t> grupių atsakymų palyginimas</a:t>
            </a:r>
          </a:p>
        </p:txBody>
      </p:sp>
      <p:grpSp>
        <p:nvGrpSpPr>
          <p:cNvPr id="11272" name="Group 5"/>
          <p:cNvGrpSpPr>
            <a:grpSpLocks/>
          </p:cNvGrpSpPr>
          <p:nvPr/>
        </p:nvGrpSpPr>
        <p:grpSpPr bwMode="auto">
          <a:xfrm>
            <a:off x="1473200" y="330200"/>
            <a:ext cx="6338888" cy="5842000"/>
            <a:chOff x="252" y="265"/>
            <a:chExt cx="3853" cy="3680"/>
          </a:xfrm>
        </p:grpSpPr>
        <p:graphicFrame>
          <p:nvGraphicFramePr>
            <p:cNvPr id="11266" name="Object 6"/>
            <p:cNvGraphicFramePr>
              <a:graphicFrameLocks noChangeAspect="1"/>
            </p:cNvGraphicFramePr>
            <p:nvPr/>
          </p:nvGraphicFramePr>
          <p:xfrm>
            <a:off x="252" y="265"/>
            <a:ext cx="3620" cy="1576"/>
          </p:xfrm>
          <a:graphic>
            <a:graphicData uri="http://schemas.openxmlformats.org/presentationml/2006/ole">
              <mc:AlternateContent xmlns:mc="http://schemas.openxmlformats.org/markup-compatibility/2006">
                <mc:Choice xmlns:v="urn:schemas-microsoft-com:vml" Requires="v">
                  <p:oleObj spid="_x0000_s11281" name="Chart" r:id="rId3" imgW="5515118" imgH="2314575" progId="Excel.Chart.8">
                    <p:embed/>
                  </p:oleObj>
                </mc:Choice>
                <mc:Fallback>
                  <p:oleObj name="Chart" r:id="rId3" imgW="5515118" imgH="2314575"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 y="265"/>
                          <a:ext cx="3620" cy="1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7"/>
            <p:cNvGraphicFramePr>
              <a:graphicFrameLocks noChangeAspect="1"/>
            </p:cNvGraphicFramePr>
            <p:nvPr/>
          </p:nvGraphicFramePr>
          <p:xfrm>
            <a:off x="341" y="1491"/>
            <a:ext cx="3551" cy="1360"/>
          </p:xfrm>
          <a:graphic>
            <a:graphicData uri="http://schemas.openxmlformats.org/presentationml/2006/ole">
              <mc:AlternateContent xmlns:mc="http://schemas.openxmlformats.org/markup-compatibility/2006">
                <mc:Choice xmlns:v="urn:schemas-microsoft-com:vml" Requires="v">
                  <p:oleObj spid="_x0000_s11282" name="Chart" r:id="rId5" imgW="5476970" imgH="2181273" progId="Excel.Chart.8">
                    <p:embed/>
                  </p:oleObj>
                </mc:Choice>
                <mc:Fallback>
                  <p:oleObj name="Chart" r:id="rId5" imgW="5476970" imgH="2181273" progId="Excel.Char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 y="1491"/>
                          <a:ext cx="3551" cy="1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5" name="Text Box 8"/>
            <p:cNvSpPr txBox="1">
              <a:spLocks noChangeArrowheads="1"/>
            </p:cNvSpPr>
            <p:nvPr/>
          </p:nvSpPr>
          <p:spPr bwMode="auto">
            <a:xfrm>
              <a:off x="2427" y="601"/>
              <a:ext cx="16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Gyventojai</a:t>
              </a:r>
            </a:p>
          </p:txBody>
        </p:sp>
        <p:sp>
          <p:nvSpPr>
            <p:cNvPr id="11276" name="Text Box 9"/>
            <p:cNvSpPr txBox="1">
              <a:spLocks noChangeArrowheads="1"/>
            </p:cNvSpPr>
            <p:nvPr/>
          </p:nvSpPr>
          <p:spPr bwMode="auto">
            <a:xfrm>
              <a:off x="2427" y="1834"/>
              <a:ext cx="16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Verslininkai</a:t>
              </a:r>
            </a:p>
          </p:txBody>
        </p:sp>
        <p:graphicFrame>
          <p:nvGraphicFramePr>
            <p:cNvPr id="11268" name="Object 10"/>
            <p:cNvGraphicFramePr>
              <a:graphicFrameLocks noChangeAspect="1"/>
            </p:cNvGraphicFramePr>
            <p:nvPr/>
          </p:nvGraphicFramePr>
          <p:xfrm>
            <a:off x="345" y="2369"/>
            <a:ext cx="3551" cy="1576"/>
          </p:xfrm>
          <a:graphic>
            <a:graphicData uri="http://schemas.openxmlformats.org/presentationml/2006/ole">
              <mc:AlternateContent xmlns:mc="http://schemas.openxmlformats.org/markup-compatibility/2006">
                <mc:Choice xmlns:v="urn:schemas-microsoft-com:vml" Requires="v">
                  <p:oleObj spid="_x0000_s11283" name="Chart" r:id="rId7" imgW="5476970" imgH="2343293" progId="Excel.Chart.8">
                    <p:embed/>
                  </p:oleObj>
                </mc:Choice>
                <mc:Fallback>
                  <p:oleObj name="Chart" r:id="rId7" imgW="5476970" imgH="2343293" progId="Excel.Chart.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 y="2369"/>
                          <a:ext cx="3551" cy="1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7" name="Text Box 11"/>
            <p:cNvSpPr txBox="1">
              <a:spLocks noChangeArrowheads="1"/>
            </p:cNvSpPr>
            <p:nvPr/>
          </p:nvSpPr>
          <p:spPr bwMode="auto">
            <a:xfrm>
              <a:off x="2154" y="2642"/>
              <a:ext cx="16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Valstybės tarnautojai</a:t>
              </a:r>
            </a:p>
          </p:txBody>
        </p:sp>
      </p:grpSp>
      <p:sp>
        <p:nvSpPr>
          <p:cNvPr id="11273" name="Text Box 5"/>
          <p:cNvSpPr txBox="1">
            <a:spLocks noChangeArrowheads="1"/>
          </p:cNvSpPr>
          <p:nvPr/>
        </p:nvSpPr>
        <p:spPr bwMode="auto">
          <a:xfrm>
            <a:off x="900113" y="594995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en-US" altLang="lt-LT" sz="1800" i="1">
                <a:latin typeface="Times New Roman" panose="02020603050405020304" pitchFamily="18" charset="0"/>
              </a:rPr>
              <a:t>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sp>
        <p:nvSpPr>
          <p:cNvPr id="11274"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0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29D7ED6-66EE-48A5-9934-F33B4FD96201}" type="slidenum">
              <a:rPr lang="lt-LT" altLang="lt-LT" sz="1000" b="0">
                <a:latin typeface="Arial" panose="020B0604020202020204" pitchFamily="34" charset="0"/>
              </a:rPr>
              <a:pPr eaLnBrk="1" hangingPunct="1"/>
              <a:t>230</a:t>
            </a:fld>
            <a:endParaRPr lang="lt-LT" altLang="lt-LT" sz="1000" b="0">
              <a:latin typeface="Arial" panose="020B0604020202020204" pitchFamily="34" charset="0"/>
            </a:endParaRPr>
          </a:p>
        </p:txBody>
      </p:sp>
      <p:sp>
        <p:nvSpPr>
          <p:cNvPr id="280580" name="Rectangle 2"/>
          <p:cNvSpPr>
            <a:spLocks noGrp="1" noChangeArrowheads="1"/>
          </p:cNvSpPr>
          <p:nvPr>
            <p:ph type="body" idx="1"/>
          </p:nvPr>
        </p:nvSpPr>
        <p:spPr>
          <a:xfrm>
            <a:off x="457200" y="2781300"/>
            <a:ext cx="8229600" cy="863600"/>
          </a:xfrm>
        </p:spPr>
        <p:txBody>
          <a:bodyPr/>
          <a:lstStyle/>
          <a:p>
            <a:pPr marL="609600" indent="-609600" algn="ctr" eaLnBrk="1" hangingPunct="1">
              <a:buFontTx/>
              <a:buNone/>
            </a:pPr>
            <a:r>
              <a:rPr lang="lt-LT" altLang="lt-LT" sz="3200" b="1" smtClean="0">
                <a:solidFill>
                  <a:schemeClr val="accent2"/>
                </a:solidFill>
              </a:rPr>
              <a:t>Kyšininkavimo indeksai: gyventojai</a:t>
            </a:r>
          </a:p>
        </p:txBody>
      </p:sp>
      <p:sp>
        <p:nvSpPr>
          <p:cNvPr id="2805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1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AFF343C-6884-47CF-8B30-1DB053B9706E}" type="slidenum">
              <a:rPr lang="lt-LT" altLang="lt-LT" sz="1000" b="0">
                <a:latin typeface="Arial" panose="020B0604020202020204" pitchFamily="34" charset="0"/>
              </a:rPr>
              <a:pPr eaLnBrk="1" hangingPunct="1"/>
              <a:t>231</a:t>
            </a:fld>
            <a:endParaRPr lang="lt-LT" altLang="lt-LT" sz="1000" b="0">
              <a:latin typeface="Arial" panose="020B0604020202020204" pitchFamily="34" charset="0"/>
            </a:endParaRPr>
          </a:p>
        </p:txBody>
      </p:sp>
      <p:sp>
        <p:nvSpPr>
          <p:cNvPr id="281604" name="Text Box 2"/>
          <p:cNvSpPr txBox="1">
            <a:spLocks noChangeArrowheads="1"/>
          </p:cNvSpPr>
          <p:nvPr/>
        </p:nvSpPr>
        <p:spPr bwMode="auto">
          <a:xfrm>
            <a:off x="576263" y="1052513"/>
            <a:ext cx="676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u="sng">
                <a:latin typeface="Times New Roman" panose="02020603050405020304" pitchFamily="18" charset="0"/>
              </a:rPr>
              <a:t>Prievartavimo indeksas</a:t>
            </a:r>
            <a:r>
              <a:rPr lang="lt-LT" altLang="lt-LT" sz="1400" b="0">
                <a:latin typeface="Times New Roman" panose="02020603050405020304" pitchFamily="18" charset="0"/>
              </a:rPr>
              <a:t> skaičiuojamas pagal formulę:</a:t>
            </a:r>
            <a:endParaRPr lang="en-US" altLang="lt-LT" sz="1400" b="0">
              <a:latin typeface="Times New Roman" panose="02020603050405020304" pitchFamily="18" charset="0"/>
            </a:endParaRPr>
          </a:p>
        </p:txBody>
      </p:sp>
      <p:sp>
        <p:nvSpPr>
          <p:cNvPr id="281605" name="Text Box 3"/>
          <p:cNvSpPr txBox="1">
            <a:spLocks noChangeArrowheads="1"/>
          </p:cNvSpPr>
          <p:nvPr/>
        </p:nvSpPr>
        <p:spPr bwMode="auto">
          <a:xfrm>
            <a:off x="935038" y="1262063"/>
            <a:ext cx="3816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400" b="0">
                <a:latin typeface="Times New Roman" panose="02020603050405020304" pitchFamily="18" charset="0"/>
              </a:rPr>
              <a:t>I</a:t>
            </a:r>
            <a:r>
              <a:rPr lang="lt-LT" altLang="lt-LT" sz="1400" b="0" baseline="-25000">
                <a:latin typeface="Times New Roman" panose="02020603050405020304" pitchFamily="18" charset="0"/>
              </a:rPr>
              <a:t>p</a:t>
            </a:r>
            <a:r>
              <a:rPr lang="lt-LT" altLang="lt-LT" sz="1400" b="0">
                <a:latin typeface="Times New Roman" panose="02020603050405020304" pitchFamily="18" charset="0"/>
              </a:rPr>
              <a:t>= S</a:t>
            </a:r>
            <a:r>
              <a:rPr lang="lt-LT" altLang="lt-LT" sz="1400" b="0" baseline="-25000">
                <a:latin typeface="Times New Roman" panose="02020603050405020304" pitchFamily="18" charset="0"/>
              </a:rPr>
              <a:t>p</a:t>
            </a:r>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kur</a:t>
            </a:r>
            <a:r>
              <a:rPr lang="en-US" altLang="lt-LT" sz="1400" b="0">
                <a:latin typeface="Times New Roman" panose="02020603050405020304" pitchFamily="18" charset="0"/>
              </a:rPr>
              <a:t> </a:t>
            </a:r>
          </a:p>
        </p:txBody>
      </p:sp>
      <p:sp>
        <p:nvSpPr>
          <p:cNvPr id="281606" name="Text Box 4"/>
          <p:cNvSpPr txBox="1">
            <a:spLocks noChangeArrowheads="1"/>
          </p:cNvSpPr>
          <p:nvPr/>
        </p:nvSpPr>
        <p:spPr bwMode="auto">
          <a:xfrm>
            <a:off x="827088" y="1495425"/>
            <a:ext cx="84248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p</a:t>
            </a:r>
            <a:r>
              <a:rPr lang="lt-LT" altLang="lt-LT" sz="1400" b="0">
                <a:latin typeface="Times New Roman" panose="02020603050405020304" pitchFamily="18" charset="0"/>
              </a:rPr>
              <a:t> – procentas respondentų, teigiančių, kad iš jų buvo reikalaujama kyši</a:t>
            </a:r>
            <a:r>
              <a:rPr lang="en-US" altLang="lt-LT" sz="1400" b="0">
                <a:latin typeface="Times New Roman" panose="02020603050405020304" pitchFamily="18" charset="0"/>
              </a:rPr>
              <a:t>o</a:t>
            </a:r>
            <a:r>
              <a:rPr lang="lt-LT" altLang="lt-LT" sz="1400" b="0">
                <a:latin typeface="Times New Roman" panose="02020603050405020304" pitchFamily="18" charset="0"/>
              </a:rPr>
              <a:t>, </a:t>
            </a:r>
          </a:p>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 procentas respondentų, teigiančių, kad jie tvarkė reikalus toje įstaigoje.</a:t>
            </a:r>
            <a:endParaRPr lang="en-US" altLang="lt-LT" sz="1400" b="0">
              <a:latin typeface="Times New Roman" panose="02020603050405020304" pitchFamily="18" charset="0"/>
            </a:endParaRPr>
          </a:p>
        </p:txBody>
      </p:sp>
      <p:sp>
        <p:nvSpPr>
          <p:cNvPr id="281607" name="Text Box 5"/>
          <p:cNvSpPr txBox="1">
            <a:spLocks noChangeArrowheads="1"/>
          </p:cNvSpPr>
          <p:nvPr/>
        </p:nvSpPr>
        <p:spPr bwMode="auto">
          <a:xfrm>
            <a:off x="576263" y="2276475"/>
            <a:ext cx="792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u="sng">
                <a:latin typeface="Times New Roman" panose="02020603050405020304" pitchFamily="18" charset="0"/>
              </a:rPr>
              <a:t>Davimo indeksas</a:t>
            </a:r>
            <a:r>
              <a:rPr lang="lt-LT" altLang="lt-LT" sz="1400" b="0">
                <a:latin typeface="Times New Roman" panose="02020603050405020304" pitchFamily="18" charset="0"/>
              </a:rPr>
              <a:t> skaičiuojamas pagal formulę:</a:t>
            </a:r>
            <a:endParaRPr lang="en-US" altLang="lt-LT" sz="1400" b="0">
              <a:latin typeface="Times New Roman" panose="02020603050405020304" pitchFamily="18" charset="0"/>
            </a:endParaRPr>
          </a:p>
        </p:txBody>
      </p:sp>
      <p:sp>
        <p:nvSpPr>
          <p:cNvPr id="281608" name="Text Box 6"/>
          <p:cNvSpPr txBox="1">
            <a:spLocks noChangeArrowheads="1"/>
          </p:cNvSpPr>
          <p:nvPr/>
        </p:nvSpPr>
        <p:spPr bwMode="auto">
          <a:xfrm>
            <a:off x="720725" y="2476500"/>
            <a:ext cx="4249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400" b="0">
                <a:latin typeface="Times New Roman" panose="02020603050405020304" pitchFamily="18" charset="0"/>
              </a:rPr>
              <a:t>I</a:t>
            </a:r>
            <a:r>
              <a:rPr lang="lt-LT" altLang="lt-LT" sz="1400" b="0" baseline="-25000">
                <a:latin typeface="Times New Roman" panose="02020603050405020304" pitchFamily="18" charset="0"/>
              </a:rPr>
              <a:t>d</a:t>
            </a:r>
            <a:r>
              <a:rPr lang="lt-LT" altLang="lt-LT" sz="1400" b="0">
                <a:latin typeface="Times New Roman" panose="02020603050405020304" pitchFamily="18" charset="0"/>
              </a:rPr>
              <a:t>= S</a:t>
            </a:r>
            <a:r>
              <a:rPr lang="lt-LT" altLang="lt-LT" sz="1400" b="0" baseline="-25000">
                <a:latin typeface="Times New Roman" panose="02020603050405020304" pitchFamily="18" charset="0"/>
              </a:rPr>
              <a:t>d</a:t>
            </a:r>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kur</a:t>
            </a:r>
            <a:r>
              <a:rPr lang="en-US" altLang="lt-LT" sz="1400" b="0">
                <a:latin typeface="Times New Roman" panose="02020603050405020304" pitchFamily="18" charset="0"/>
              </a:rPr>
              <a:t> </a:t>
            </a:r>
          </a:p>
        </p:txBody>
      </p:sp>
      <p:sp>
        <p:nvSpPr>
          <p:cNvPr id="281609" name="Text Box 7"/>
          <p:cNvSpPr txBox="1">
            <a:spLocks noChangeArrowheads="1"/>
          </p:cNvSpPr>
          <p:nvPr/>
        </p:nvSpPr>
        <p:spPr bwMode="auto">
          <a:xfrm>
            <a:off x="720725" y="2695575"/>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d</a:t>
            </a:r>
            <a:r>
              <a:rPr lang="lt-LT" altLang="lt-LT" sz="1400" b="0">
                <a:latin typeface="Times New Roman" panose="02020603050405020304" pitchFamily="18" charset="0"/>
              </a:rPr>
              <a:t> – procentas respondentų, teigiančių, kad jie buvo davę kyšį, </a:t>
            </a:r>
          </a:p>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 procentas respondentų, teigiančių, kad jie tvarkė reikalus toje įstaigoje.</a:t>
            </a:r>
            <a:r>
              <a:rPr lang="en-US" altLang="lt-LT" sz="1400" b="0">
                <a:latin typeface="Times New Roman" panose="02020603050405020304" pitchFamily="18" charset="0"/>
              </a:rPr>
              <a:t> </a:t>
            </a:r>
          </a:p>
        </p:txBody>
      </p:sp>
      <p:sp>
        <p:nvSpPr>
          <p:cNvPr id="281610" name="Text Box 8"/>
          <p:cNvSpPr txBox="1">
            <a:spLocks noChangeArrowheads="1"/>
          </p:cNvSpPr>
          <p:nvPr/>
        </p:nvSpPr>
        <p:spPr bwMode="auto">
          <a:xfrm>
            <a:off x="611188" y="4797425"/>
            <a:ext cx="633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u="sng">
                <a:latin typeface="Times New Roman" panose="02020603050405020304" pitchFamily="18" charset="0"/>
              </a:rPr>
              <a:t>Efektyvumo indeksas</a:t>
            </a:r>
            <a:r>
              <a:rPr lang="lt-LT" altLang="lt-LT" sz="1400" b="0">
                <a:latin typeface="Times New Roman" panose="02020603050405020304" pitchFamily="18" charset="0"/>
              </a:rPr>
              <a:t> skaičiuojamas pagal formulę:</a:t>
            </a:r>
            <a:endParaRPr lang="en-US" altLang="lt-LT" sz="1400" b="0">
              <a:latin typeface="Times New Roman" panose="02020603050405020304" pitchFamily="18" charset="0"/>
            </a:endParaRPr>
          </a:p>
        </p:txBody>
      </p:sp>
      <p:sp>
        <p:nvSpPr>
          <p:cNvPr id="281611" name="Text Box 9"/>
          <p:cNvSpPr txBox="1">
            <a:spLocks noChangeArrowheads="1"/>
          </p:cNvSpPr>
          <p:nvPr/>
        </p:nvSpPr>
        <p:spPr bwMode="auto">
          <a:xfrm>
            <a:off x="323850" y="5013325"/>
            <a:ext cx="496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400" b="0">
                <a:latin typeface="Times New Roman" panose="02020603050405020304" pitchFamily="18" charset="0"/>
              </a:rPr>
              <a:t>I</a:t>
            </a:r>
            <a:r>
              <a:rPr lang="lt-LT" altLang="lt-LT" sz="1400" b="0" baseline="-25000">
                <a:latin typeface="Times New Roman" panose="02020603050405020304" pitchFamily="18" charset="0"/>
              </a:rPr>
              <a:t>e</a:t>
            </a:r>
            <a:r>
              <a:rPr lang="lt-LT" altLang="lt-LT" sz="1400" b="0">
                <a:latin typeface="Times New Roman" panose="02020603050405020304" pitchFamily="18" charset="0"/>
              </a:rPr>
              <a:t>= S</a:t>
            </a:r>
            <a:r>
              <a:rPr lang="lt-LT" altLang="lt-LT" sz="1400" b="0" baseline="-25000">
                <a:latin typeface="Times New Roman" panose="02020603050405020304" pitchFamily="18" charset="0"/>
              </a:rPr>
              <a:t>e</a:t>
            </a:r>
            <a:r>
              <a:rPr lang="lt-LT" altLang="lt-LT" sz="1400" b="0">
                <a:latin typeface="Times New Roman" panose="02020603050405020304" pitchFamily="18" charset="0"/>
              </a:rPr>
              <a:t>/S</a:t>
            </a:r>
            <a:r>
              <a:rPr lang="lt-LT" altLang="lt-LT" sz="1400" b="0" baseline="-25000">
                <a:latin typeface="Times New Roman" panose="02020603050405020304" pitchFamily="18" charset="0"/>
              </a:rPr>
              <a:t>d</a:t>
            </a:r>
            <a:r>
              <a:rPr lang="lt-LT" altLang="lt-LT" sz="1400" b="0">
                <a:latin typeface="Times New Roman" panose="02020603050405020304" pitchFamily="18" charset="0"/>
              </a:rPr>
              <a:t>, kur</a:t>
            </a:r>
            <a:r>
              <a:rPr lang="en-US" altLang="lt-LT" sz="1400" b="0">
                <a:latin typeface="Times New Roman" panose="02020603050405020304" pitchFamily="18" charset="0"/>
              </a:rPr>
              <a:t> </a:t>
            </a:r>
          </a:p>
        </p:txBody>
      </p:sp>
      <p:sp>
        <p:nvSpPr>
          <p:cNvPr id="281612" name="Text Box 10"/>
          <p:cNvSpPr txBox="1">
            <a:spLocks noChangeArrowheads="1"/>
          </p:cNvSpPr>
          <p:nvPr/>
        </p:nvSpPr>
        <p:spPr bwMode="auto">
          <a:xfrm>
            <a:off x="827088" y="5303838"/>
            <a:ext cx="79930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e</a:t>
            </a:r>
            <a:r>
              <a:rPr lang="lt-LT" altLang="lt-LT" sz="1400" b="0">
                <a:latin typeface="Times New Roman" panose="02020603050405020304" pitchFamily="18" charset="0"/>
              </a:rPr>
              <a:t> – procentas respondentų, teigiančių, kad kyšiai jiems padėjo,</a:t>
            </a:r>
          </a:p>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d</a:t>
            </a:r>
            <a:r>
              <a:rPr lang="lt-LT" altLang="lt-LT" sz="1400" b="0">
                <a:latin typeface="Times New Roman" panose="02020603050405020304" pitchFamily="18" charset="0"/>
              </a:rPr>
              <a:t> – procentas respondentų, teigiančių, kad buvo davę kyšį</a:t>
            </a:r>
            <a:r>
              <a:rPr lang="en-US" altLang="lt-LT" sz="1400" b="0">
                <a:latin typeface="Times New Roman" panose="02020603050405020304" pitchFamily="18" charset="0"/>
              </a:rPr>
              <a:t>.</a:t>
            </a:r>
          </a:p>
        </p:txBody>
      </p:sp>
      <p:sp>
        <p:nvSpPr>
          <p:cNvPr id="281613" name="Rectangle 11"/>
          <p:cNvSpPr>
            <a:spLocks noGrp="1" noChangeArrowheads="1"/>
          </p:cNvSpPr>
          <p:nvPr>
            <p:ph type="title"/>
          </p:nvPr>
        </p:nvSpPr>
        <p:spPr>
          <a:xfrm>
            <a:off x="468313" y="-26988"/>
            <a:ext cx="8229600" cy="1143001"/>
          </a:xfrm>
          <a:noFill/>
        </p:spPr>
        <p:txBody>
          <a:bodyPr/>
          <a:lstStyle/>
          <a:p>
            <a:pPr algn="ctr" eaLnBrk="1" hangingPunct="1"/>
            <a:r>
              <a:rPr lang="lt-LT" altLang="lt-LT" smtClean="0"/>
              <a:t>Indeksų skaičiavimo metodika</a:t>
            </a:r>
          </a:p>
        </p:txBody>
      </p:sp>
      <p:sp>
        <p:nvSpPr>
          <p:cNvPr id="281614" name="Text Box 12"/>
          <p:cNvSpPr txBox="1">
            <a:spLocks noChangeArrowheads="1"/>
          </p:cNvSpPr>
          <p:nvPr/>
        </p:nvSpPr>
        <p:spPr bwMode="auto">
          <a:xfrm>
            <a:off x="609600" y="3573463"/>
            <a:ext cx="792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en-US" altLang="lt-LT" sz="1400" b="0" u="sng">
                <a:latin typeface="Times New Roman" panose="02020603050405020304" pitchFamily="18" charset="0"/>
              </a:rPr>
              <a:t>Pasinaudojimo pa</a:t>
            </a:r>
            <a:r>
              <a:rPr lang="lt-LT" altLang="lt-LT" sz="1400" b="0" u="sng">
                <a:latin typeface="Times New Roman" panose="02020603050405020304" pitchFamily="18" charset="0"/>
              </a:rPr>
              <a:t>žintimis indeksas</a:t>
            </a:r>
            <a:r>
              <a:rPr lang="lt-LT" altLang="lt-LT" sz="1400" b="0">
                <a:latin typeface="Times New Roman" panose="02020603050405020304" pitchFamily="18" charset="0"/>
              </a:rPr>
              <a:t> skaičiuojamas pagal formulę:</a:t>
            </a:r>
            <a:endParaRPr lang="en-US" altLang="lt-LT" sz="1400" b="0">
              <a:latin typeface="Times New Roman" panose="02020603050405020304" pitchFamily="18" charset="0"/>
            </a:endParaRPr>
          </a:p>
        </p:txBody>
      </p:sp>
      <p:sp>
        <p:nvSpPr>
          <p:cNvPr id="281615" name="Text Box 13"/>
          <p:cNvSpPr txBox="1">
            <a:spLocks noChangeArrowheads="1"/>
          </p:cNvSpPr>
          <p:nvPr/>
        </p:nvSpPr>
        <p:spPr bwMode="auto">
          <a:xfrm>
            <a:off x="755650" y="3771900"/>
            <a:ext cx="4249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400" b="0">
                <a:latin typeface="Times New Roman" panose="02020603050405020304" pitchFamily="18" charset="0"/>
              </a:rPr>
              <a:t>I</a:t>
            </a:r>
            <a:r>
              <a:rPr lang="lt-LT" altLang="lt-LT" sz="1400" b="0" baseline="-25000">
                <a:latin typeface="Times New Roman" panose="02020603050405020304" pitchFamily="18" charset="0"/>
              </a:rPr>
              <a:t>r</a:t>
            </a:r>
            <a:r>
              <a:rPr lang="lt-LT" altLang="lt-LT" sz="1400" b="0">
                <a:latin typeface="Times New Roman" panose="02020603050405020304" pitchFamily="18" charset="0"/>
              </a:rPr>
              <a:t>= S</a:t>
            </a:r>
            <a:r>
              <a:rPr lang="lt-LT" altLang="lt-LT" sz="1400" b="0" baseline="-25000">
                <a:latin typeface="Times New Roman" panose="02020603050405020304" pitchFamily="18" charset="0"/>
              </a:rPr>
              <a:t>r</a:t>
            </a:r>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kur</a:t>
            </a:r>
            <a:r>
              <a:rPr lang="en-US" altLang="lt-LT" sz="1400" b="0">
                <a:latin typeface="Times New Roman" panose="02020603050405020304" pitchFamily="18" charset="0"/>
              </a:rPr>
              <a:t> </a:t>
            </a:r>
          </a:p>
        </p:txBody>
      </p:sp>
      <p:sp>
        <p:nvSpPr>
          <p:cNvPr id="281616" name="Text Box 14"/>
          <p:cNvSpPr txBox="1">
            <a:spLocks noChangeArrowheads="1"/>
          </p:cNvSpPr>
          <p:nvPr/>
        </p:nvSpPr>
        <p:spPr bwMode="auto">
          <a:xfrm>
            <a:off x="755650" y="3990975"/>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r</a:t>
            </a:r>
            <a:r>
              <a:rPr lang="lt-LT" altLang="lt-LT" sz="1400" b="0">
                <a:latin typeface="Times New Roman" panose="02020603050405020304" pitchFamily="18" charset="0"/>
              </a:rPr>
              <a:t> – procentas respondentų, teigiančių, kad jie pasinaudojo pažintimis </a:t>
            </a:r>
          </a:p>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 procentas respondentų, teigiančių, kad jie tvarkė reikalus toje įstaigoje.</a:t>
            </a:r>
            <a:r>
              <a:rPr lang="en-US" altLang="lt-LT" sz="1400" b="0">
                <a:latin typeface="Times New Roman" panose="02020603050405020304" pitchFamily="18" charset="0"/>
              </a:rPr>
              <a:t> </a:t>
            </a:r>
          </a:p>
        </p:txBody>
      </p:sp>
      <p:sp>
        <p:nvSpPr>
          <p:cNvPr id="2816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2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F3119BE-4669-46FC-A008-2C35774A9084}" type="slidenum">
              <a:rPr lang="lt-LT" altLang="lt-LT" sz="1000" b="0">
                <a:latin typeface="Arial" panose="020B0604020202020204" pitchFamily="34" charset="0"/>
              </a:rPr>
              <a:pPr eaLnBrk="1" hangingPunct="1"/>
              <a:t>232</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064500" cy="6186488"/>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Apklausus </a:t>
            </a:r>
            <a:r>
              <a:rPr lang="en-US" sz="1800" dirty="0">
                <a:latin typeface="+mj-lt"/>
              </a:rPr>
              <a:t>1000 </a:t>
            </a:r>
            <a:r>
              <a:rPr lang="lt-LT" sz="1800" dirty="0">
                <a:latin typeface="+mj-lt"/>
              </a:rPr>
              <a:t>respondentų gaunamas gana tikslus rezultatas, maksimali paklaida neviršija </a:t>
            </a:r>
            <a:r>
              <a:rPr lang="lt-LT" sz="1800" dirty="0">
                <a:latin typeface="+mj-lt"/>
                <a:sym typeface="Symbol"/>
              </a:rPr>
              <a:t></a:t>
            </a:r>
            <a:r>
              <a:rPr lang="en-US" sz="1800" dirty="0">
                <a:latin typeface="+mj-lt"/>
              </a:rPr>
              <a:t>3,1%. Ma</a:t>
            </a:r>
            <a:r>
              <a:rPr lang="lt-LT" sz="1800" dirty="0">
                <a:latin typeface="+mj-lt"/>
              </a:rPr>
              <a:t>žėjant apklaustųjų skaičiui, paklaida sparčiai didėja. Nagrinėjant korupcinę situaciją valstybės institucijose, reikia atkreipti dėmesį į tai, kad jose lankėsi ne tiek daug žmonių, todėl galimos nemažos paklaidos, ir skaičiuojami indeksai gali turėti nemažas paklaidos ribas. Pavyzdžiui, jeigu universitete lankėsi ir apie korupciją juose gali pareikšti nuomonę 100 respondentų, ir iš jų 9 teigė, kad buvo tikimasi kyšio, tuomet kyšio prievartavimo indeksas yra 0,09. Tačiau dėl statistinės paklaidos mes galime teigti tik tiek, kad indekso tikroji reikšmė yra tarp 0,0</a:t>
            </a:r>
            <a:r>
              <a:rPr lang="en-US" sz="1800" dirty="0">
                <a:latin typeface="+mj-lt"/>
              </a:rPr>
              <a:t>3 ir 0,15. Tai </a:t>
            </a:r>
            <a:r>
              <a:rPr lang="en-US" sz="1800" dirty="0" err="1">
                <a:latin typeface="+mj-lt"/>
              </a:rPr>
              <a:t>yra</a:t>
            </a:r>
            <a:r>
              <a:rPr lang="en-US" sz="1800" dirty="0">
                <a:latin typeface="+mj-lt"/>
              </a:rPr>
              <a:t> </a:t>
            </a:r>
            <a:r>
              <a:rPr lang="en-US" sz="1800" dirty="0" err="1">
                <a:latin typeface="+mj-lt"/>
              </a:rPr>
              <a:t>pakankamai</a:t>
            </a:r>
            <a:r>
              <a:rPr lang="en-US" sz="1800" dirty="0">
                <a:latin typeface="+mj-lt"/>
              </a:rPr>
              <a:t> </a:t>
            </a:r>
            <a:r>
              <a:rPr lang="en-US" sz="1800" dirty="0" err="1">
                <a:latin typeface="+mj-lt"/>
              </a:rPr>
              <a:t>didelė</a:t>
            </a:r>
            <a:r>
              <a:rPr lang="en-US" sz="1800" dirty="0">
                <a:latin typeface="+mj-lt"/>
              </a:rPr>
              <a:t> </a:t>
            </a:r>
            <a:r>
              <a:rPr lang="en-US" sz="1800" dirty="0" err="1">
                <a:latin typeface="+mj-lt"/>
              </a:rPr>
              <a:t>paklaida</a:t>
            </a:r>
            <a:r>
              <a:rPr lang="en-US" sz="1800" dirty="0">
                <a:latin typeface="+mj-lt"/>
              </a:rPr>
              <a:t>. </a:t>
            </a:r>
            <a:r>
              <a:rPr lang="en-US" sz="1800" dirty="0" err="1">
                <a:latin typeface="+mj-lt"/>
              </a:rPr>
              <a:t>Jei</a:t>
            </a:r>
            <a:r>
              <a:rPr lang="en-US" sz="1800" dirty="0">
                <a:latin typeface="+mj-lt"/>
              </a:rPr>
              <a:t> </a:t>
            </a:r>
            <a:r>
              <a:rPr lang="en-US" sz="1800" dirty="0" err="1">
                <a:latin typeface="+mj-lt"/>
              </a:rPr>
              <a:t>nagrinėjamose</a:t>
            </a:r>
            <a:r>
              <a:rPr lang="en-US" sz="1800" dirty="0">
                <a:latin typeface="+mj-lt"/>
              </a:rPr>
              <a:t> </a:t>
            </a:r>
            <a:r>
              <a:rPr lang="en-US" sz="1800" dirty="0" err="1">
                <a:latin typeface="+mj-lt"/>
              </a:rPr>
              <a:t>institucijose</a:t>
            </a:r>
            <a:r>
              <a:rPr lang="en-US" sz="1800" dirty="0">
                <a:latin typeface="+mj-lt"/>
              </a:rPr>
              <a:t> </a:t>
            </a:r>
            <a:r>
              <a:rPr lang="en-US" sz="1800" dirty="0" err="1">
                <a:latin typeface="+mj-lt"/>
              </a:rPr>
              <a:t>lankėsi</a:t>
            </a:r>
            <a:r>
              <a:rPr lang="en-US" sz="1800" dirty="0">
                <a:latin typeface="+mj-lt"/>
              </a:rPr>
              <a:t> </a:t>
            </a:r>
            <a:r>
              <a:rPr lang="en-US" sz="1800" dirty="0" err="1">
                <a:latin typeface="+mj-lt"/>
              </a:rPr>
              <a:t>dar</a:t>
            </a:r>
            <a:r>
              <a:rPr lang="en-US" sz="1800" dirty="0">
                <a:latin typeface="+mj-lt"/>
              </a:rPr>
              <a:t> </a:t>
            </a:r>
            <a:r>
              <a:rPr lang="en-US" sz="1800" dirty="0" err="1">
                <a:latin typeface="+mj-lt"/>
              </a:rPr>
              <a:t>mažiau</a:t>
            </a:r>
            <a:r>
              <a:rPr lang="en-US" sz="1800" dirty="0">
                <a:latin typeface="+mj-lt"/>
              </a:rPr>
              <a:t> </a:t>
            </a:r>
            <a:r>
              <a:rPr lang="en-US" sz="1800" dirty="0" err="1">
                <a:latin typeface="+mj-lt"/>
              </a:rPr>
              <a:t>žmonių</a:t>
            </a:r>
            <a:r>
              <a:rPr lang="en-US" sz="1800" dirty="0">
                <a:latin typeface="+mj-lt"/>
              </a:rPr>
              <a:t>, </a:t>
            </a:r>
            <a:r>
              <a:rPr lang="en-US" sz="1800" dirty="0" err="1">
                <a:latin typeface="+mj-lt"/>
              </a:rPr>
              <a:t>paklaidos</a:t>
            </a:r>
            <a:r>
              <a:rPr lang="en-US" sz="1800" dirty="0">
                <a:latin typeface="+mj-lt"/>
              </a:rPr>
              <a:t> bus </a:t>
            </a:r>
            <a:r>
              <a:rPr lang="en-US" sz="1800" dirty="0" err="1">
                <a:latin typeface="+mj-lt"/>
              </a:rPr>
              <a:t>dar</a:t>
            </a:r>
            <a:r>
              <a:rPr lang="en-US" sz="1800" dirty="0">
                <a:latin typeface="+mj-lt"/>
              </a:rPr>
              <a:t> </a:t>
            </a:r>
            <a:r>
              <a:rPr lang="en-US" sz="1800" dirty="0" err="1">
                <a:latin typeface="+mj-lt"/>
              </a:rPr>
              <a:t>didesnės</a:t>
            </a:r>
            <a:r>
              <a:rPr lang="en-US" sz="1800" dirty="0">
                <a:latin typeface="+mj-lt"/>
              </a:rPr>
              <a:t>, </a:t>
            </a:r>
            <a:r>
              <a:rPr lang="en-US" sz="1800" dirty="0" err="1">
                <a:latin typeface="+mj-lt"/>
              </a:rPr>
              <a:t>todėl</a:t>
            </a:r>
            <a:r>
              <a:rPr lang="en-US" sz="1800" dirty="0">
                <a:latin typeface="+mj-lt"/>
              </a:rPr>
              <a:t> </a:t>
            </a:r>
            <a:r>
              <a:rPr lang="en-US" sz="1800" dirty="0" err="1">
                <a:latin typeface="+mj-lt"/>
              </a:rPr>
              <a:t>institucijas</a:t>
            </a:r>
            <a:r>
              <a:rPr lang="en-US" sz="1800" dirty="0">
                <a:latin typeface="+mj-lt"/>
              </a:rPr>
              <a:t>, </a:t>
            </a:r>
            <a:r>
              <a:rPr lang="en-US" sz="1800" dirty="0" err="1">
                <a:latin typeface="+mj-lt"/>
              </a:rPr>
              <a:t>kuriose</a:t>
            </a:r>
            <a:r>
              <a:rPr lang="en-US" sz="1800" dirty="0">
                <a:latin typeface="+mj-lt"/>
              </a:rPr>
              <a:t> </a:t>
            </a:r>
            <a:r>
              <a:rPr lang="en-US" sz="1800" dirty="0" err="1">
                <a:latin typeface="+mj-lt"/>
              </a:rPr>
              <a:t>lankėsi</a:t>
            </a:r>
            <a:r>
              <a:rPr lang="en-US" sz="1800" dirty="0">
                <a:latin typeface="+mj-lt"/>
              </a:rPr>
              <a:t> </a:t>
            </a:r>
            <a:r>
              <a:rPr lang="en-US" sz="1800" dirty="0" err="1">
                <a:latin typeface="+mj-lt"/>
              </a:rPr>
              <a:t>nuo</a:t>
            </a:r>
            <a:r>
              <a:rPr lang="en-US" sz="1800" dirty="0">
                <a:latin typeface="+mj-lt"/>
              </a:rPr>
              <a:t> 30</a:t>
            </a:r>
            <a:r>
              <a:rPr lang="lt-LT" sz="1800" dirty="0">
                <a:latin typeface="+mj-lt"/>
              </a:rPr>
              <a:t> </a:t>
            </a:r>
            <a:r>
              <a:rPr lang="en-US" sz="1800" dirty="0" err="1">
                <a:latin typeface="+mj-lt"/>
              </a:rPr>
              <a:t>iki</a:t>
            </a:r>
            <a:r>
              <a:rPr lang="en-US" sz="1800" dirty="0">
                <a:latin typeface="+mj-lt"/>
              </a:rPr>
              <a:t> 100 respondent</a:t>
            </a:r>
            <a:r>
              <a:rPr lang="lt-LT" sz="1800" dirty="0">
                <a:latin typeface="+mj-lt"/>
              </a:rPr>
              <a:t>ų, pateikėme atskirose lentelėse, o atvejų, kuriuos minėjo mažiau </a:t>
            </a:r>
            <a:r>
              <a:rPr lang="en-US" sz="1800" dirty="0">
                <a:latin typeface="+mj-lt"/>
              </a:rPr>
              <a:t>30 respondent</a:t>
            </a:r>
            <a:r>
              <a:rPr lang="lt-LT" sz="1800" dirty="0">
                <a:latin typeface="+mj-lt"/>
              </a:rPr>
              <a:t>ų, ataskaitoje nepateikėme.</a:t>
            </a: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82629" name="Date Placeholder 3"/>
          <p:cNvSpPr txBox="1">
            <a:spLocks/>
          </p:cNvSpPr>
          <p:nvPr/>
        </p:nvSpPr>
        <p:spPr bwMode="auto">
          <a:xfrm>
            <a:off x="609600" y="63976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365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F42F344-8574-43D6-AF7C-F7294BE6F8CD}" type="slidenum">
              <a:rPr lang="lt-LT" altLang="lt-LT" sz="1000" b="0">
                <a:latin typeface="Arial" panose="020B0604020202020204" pitchFamily="34" charset="0"/>
              </a:rPr>
              <a:pPr eaLnBrk="1" hangingPunct="1"/>
              <a:t>233</a:t>
            </a:fld>
            <a:endParaRPr lang="lt-LT" altLang="lt-LT" sz="1000" b="0">
              <a:latin typeface="Arial" panose="020B0604020202020204" pitchFamily="34" charset="0"/>
            </a:endParaRPr>
          </a:p>
        </p:txBody>
      </p:sp>
      <p:graphicFrame>
        <p:nvGraphicFramePr>
          <p:cNvPr id="497775" name="Group 111"/>
          <p:cNvGraphicFramePr>
            <a:graphicFrameLocks noGrp="1"/>
          </p:cNvGraphicFramePr>
          <p:nvPr>
            <p:ph/>
          </p:nvPr>
        </p:nvGraphicFramePr>
        <p:xfrm>
          <a:off x="755650" y="981075"/>
          <a:ext cx="7777163" cy="3870325"/>
        </p:xfrm>
        <a:graphic>
          <a:graphicData uri="http://schemas.openxmlformats.org/drawingml/2006/table">
            <a:tbl>
              <a:tblPr>
                <a:tableStyleId>{616DA210-FB5B-4158-B5E0-FEB733F419BA}</a:tableStyleId>
              </a:tblPr>
              <a:tblGrid>
                <a:gridCol w="3787775">
                  <a:extLst>
                    <a:ext uri="{9D8B030D-6E8A-4147-A177-3AD203B41FA5}">
                      <a16:colId xmlns:a16="http://schemas.microsoft.com/office/drawing/2014/main" xmlns="" val="20000"/>
                    </a:ext>
                  </a:extLst>
                </a:gridCol>
                <a:gridCol w="1366837">
                  <a:extLst>
                    <a:ext uri="{9D8B030D-6E8A-4147-A177-3AD203B41FA5}">
                      <a16:colId xmlns:a16="http://schemas.microsoft.com/office/drawing/2014/main" xmlns="" val="20001"/>
                    </a:ext>
                  </a:extLst>
                </a:gridCol>
                <a:gridCol w="1296988">
                  <a:extLst>
                    <a:ext uri="{9D8B030D-6E8A-4147-A177-3AD203B41FA5}">
                      <a16:colId xmlns:a16="http://schemas.microsoft.com/office/drawing/2014/main" xmlns="" val="20002"/>
                    </a:ext>
                  </a:extLst>
                </a:gridCol>
                <a:gridCol w="1325562">
                  <a:extLst>
                    <a:ext uri="{9D8B030D-6E8A-4147-A177-3AD203B41FA5}">
                      <a16:colId xmlns:a16="http://schemas.microsoft.com/office/drawing/2014/main" xmlns="" val="20003"/>
                    </a:ext>
                  </a:extLst>
                </a:gridCol>
              </a:tblGrid>
              <a:tr h="518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įstaigos, su kuriomis kontaktavo ne mažiau </a:t>
                      </a:r>
                      <a:r>
                        <a:rPr kumimoji="0" lang="lt-LT" sz="1600" b="1" u="none" strike="noStrike" cap="none" normalizeH="0" baseline="0" dirty="0" smtClean="0">
                          <a:ln>
                            <a:noFill/>
                          </a:ln>
                          <a:effectLst/>
                          <a:latin typeface="+mj-lt"/>
                          <a:cs typeface="Arial" pitchFamily="34" charset="0"/>
                        </a:rPr>
                        <a:t>100</a:t>
                      </a:r>
                      <a:r>
                        <a:rPr kumimoji="0" lang="lt-LT" sz="1200" b="1" u="none" strike="noStrike" cap="none" normalizeH="0" baseline="0" dirty="0" smtClean="0">
                          <a:ln>
                            <a:noFill/>
                          </a:ln>
                          <a:effectLst/>
                          <a:latin typeface="+mj-lt"/>
                          <a:cs typeface="Arial" pitchFamily="34" charset="0"/>
                        </a:rPr>
                        <a:t> respondentų</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0"/>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Miestų ir rajonų savivaldybės (N</a:t>
                      </a:r>
                      <a:r>
                        <a:rPr kumimoji="0" lang="en-US" sz="1200" u="none" strike="noStrike" cap="none" normalizeH="0" baseline="0" dirty="0" smtClean="0">
                          <a:ln>
                            <a:noFill/>
                          </a:ln>
                          <a:effectLst/>
                          <a:latin typeface="+mj-lt"/>
                          <a:cs typeface="Arial" pitchFamily="34" charset="0"/>
                        </a:rPr>
                        <a:t>=2</a:t>
                      </a:r>
                      <a:r>
                        <a:rPr kumimoji="0" lang="lt-LT" sz="1200" u="none" strike="noStrike" cap="none" normalizeH="0" baseline="0" dirty="0" smtClean="0">
                          <a:ln>
                            <a:noFill/>
                          </a:ln>
                          <a:effectLst/>
                          <a:latin typeface="+mj-lt"/>
                          <a:cs typeface="Arial" pitchFamily="34" charset="0"/>
                        </a:rPr>
                        <a:t>53)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16</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05</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75</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1"/>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Bažnyčia/ religinės organizacijos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276)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14</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10</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1,0</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2"/>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Privatus sektorius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191)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16</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07</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93</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3"/>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 Ambulatorijos, medicinos punktai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279)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14</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07</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0,90</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4"/>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 Greitosios medicinos pagalbos stotis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315)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08</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03</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50</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5"/>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 Miestų ir rajonų ligoninės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521)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36</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23</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89</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6"/>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Poliklinikos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810)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16</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10</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96</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7"/>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 Privačios gydymo įstaigos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363)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12</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08</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68</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8"/>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 Respublikinės ligoninės/ klinikos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375)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40</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27</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92</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9"/>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Notarai </a:t>
                      </a:r>
                      <a:r>
                        <a:rPr kumimoji="0" lang="en-US" sz="1200" u="none" strike="noStrike" cap="none" normalizeH="0" baseline="0" dirty="0" smtClean="0">
                          <a:ln>
                            <a:noFill/>
                          </a:ln>
                          <a:effectLst/>
                          <a:latin typeface="+mj-lt"/>
                          <a:cs typeface="Arial" pitchFamily="34" charset="0"/>
                        </a:rPr>
                        <a:t>(N=</a:t>
                      </a:r>
                      <a:r>
                        <a:rPr kumimoji="0" lang="lt-LT" sz="1200" u="none" strike="noStrike" cap="none" normalizeH="0" baseline="0" dirty="0" smtClean="0">
                          <a:ln>
                            <a:noFill/>
                          </a:ln>
                          <a:effectLst/>
                          <a:latin typeface="+mj-lt"/>
                          <a:cs typeface="Arial" pitchFamily="34" charset="0"/>
                        </a:rPr>
                        <a:t>242</a:t>
                      </a:r>
                      <a:r>
                        <a:rPr kumimoji="0" lang="en-US" sz="1200" u="none" strike="noStrike" cap="none" normalizeH="0" baseline="0" dirty="0" smtClean="0">
                          <a:ln>
                            <a:noFill/>
                          </a:ln>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0,79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10"/>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Valstybinė įmonė Registrų centras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104)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0,05</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0,01</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1,0</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11"/>
                  </a:ext>
                </a:extLst>
              </a:tr>
            </a:tbl>
          </a:graphicData>
        </a:graphic>
      </p:graphicFrame>
      <p:sp>
        <p:nvSpPr>
          <p:cNvPr id="283719" name="Rectangle 94"/>
          <p:cNvSpPr>
            <a:spLocks noChangeArrowheads="1"/>
          </p:cNvSpPr>
          <p:nvPr/>
        </p:nvSpPr>
        <p:spPr bwMode="auto">
          <a:xfrm>
            <a:off x="468313" y="549275"/>
            <a:ext cx="76533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6 (per pastaruosius 5 metus)</a:t>
            </a:r>
            <a:r>
              <a:rPr lang="en-US" altLang="lt-LT">
                <a:solidFill>
                  <a:schemeClr val="accent2"/>
                </a:solidFill>
                <a:latin typeface="Times New Roman" panose="02020603050405020304" pitchFamily="18" charset="0"/>
              </a:rPr>
              <a:t>: institucijos</a:t>
            </a:r>
            <a:endParaRPr lang="lt-LT" altLang="lt-LT">
              <a:solidFill>
                <a:schemeClr val="accent2"/>
              </a:solidFill>
              <a:latin typeface="Times New Roman" panose="02020603050405020304" pitchFamily="18" charset="0"/>
            </a:endParaRPr>
          </a:p>
        </p:txBody>
      </p:sp>
      <p:sp>
        <p:nvSpPr>
          <p:cNvPr id="283720" name="Text Box 104"/>
          <p:cNvSpPr txBox="1">
            <a:spLocks noChangeArrowheads="1"/>
          </p:cNvSpPr>
          <p:nvPr/>
        </p:nvSpPr>
        <p:spPr bwMode="auto">
          <a:xfrm>
            <a:off x="900113" y="5949950"/>
            <a:ext cx="1716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323850" y="4724400"/>
            <a:ext cx="8351838" cy="1662113"/>
          </a:xfrm>
          <a:prstGeom prst="rect">
            <a:avLst/>
          </a:prstGeom>
          <a:noFill/>
          <a:ln w="9525">
            <a:noFill/>
            <a:miter lim="800000"/>
            <a:headEnd/>
            <a:tailEnd/>
          </a:ln>
          <a:effectLst/>
        </p:spPr>
        <p:txBody>
          <a:bodyPr>
            <a:spAutoFit/>
          </a:bodyPr>
          <a:lstStyle/>
          <a:p>
            <a:pPr algn="just">
              <a:defRPr/>
            </a:pPr>
            <a:endParaRPr lang="lt-LT" sz="1200" b="0" i="1" dirty="0"/>
          </a:p>
          <a:p>
            <a:pPr algn="just">
              <a:spcBef>
                <a:spcPts val="0"/>
              </a:spcBef>
              <a:defRPr/>
            </a:pPr>
            <a:r>
              <a:rPr lang="lt-LT" sz="1050" b="0" i="1" dirty="0"/>
              <a:t>Q25. Ar per paskutinius 5 metus jums </a:t>
            </a:r>
            <a:r>
              <a:rPr lang="lt-LT" sz="1050" b="0" i="1" u="sng" dirty="0"/>
              <a:t>teko tvarkyti savo reikalus</a:t>
            </a:r>
            <a:r>
              <a:rPr lang="lt-LT" sz="1050" b="0" i="1" dirty="0"/>
              <a:t> šiose institucijose /įstaigose arba teko bendrauti su šių institucijų / įstaigų darbuotojais tvarkant savo reikalus? </a:t>
            </a:r>
          </a:p>
          <a:p>
            <a:pPr algn="just">
              <a:spcBef>
                <a:spcPts val="0"/>
              </a:spcBef>
              <a:defRPr/>
            </a:pPr>
            <a:r>
              <a:rPr lang="lt-LT" sz="1050" b="0" i="1" dirty="0"/>
              <a:t>Q26. Kokių institucijų /įstaigų, kuriose jūs tvarkėte savo reikalus valstybės tarnautojai leido Jums ar suprasti, kad norėtų gauti kyšį arba jo tikėjosi?</a:t>
            </a:r>
          </a:p>
          <a:p>
            <a:pPr algn="just">
              <a:spcBef>
                <a:spcPts val="0"/>
              </a:spcBef>
              <a:defRPr/>
            </a:pPr>
            <a:r>
              <a:rPr lang="lt-LT" sz="1050" b="0" i="1" dirty="0"/>
              <a:t>Q27. Kokių institucijų / įstaigų darbuotojams </a:t>
            </a:r>
            <a:r>
              <a:rPr lang="lt-LT" sz="1050" b="0" i="1" u="sng" dirty="0"/>
              <a:t>Jūs davėte kyšį?</a:t>
            </a:r>
            <a:endParaRPr lang="lt-LT" sz="1050" b="0" i="1" dirty="0"/>
          </a:p>
          <a:p>
            <a:pPr algn="just">
              <a:spcBef>
                <a:spcPts val="0"/>
              </a:spcBef>
              <a:defRPr/>
            </a:pPr>
            <a:r>
              <a:rPr lang="lt-LT" sz="1050" b="0" i="1" dirty="0"/>
              <a:t>Q28. Ar kyšio davimas </a:t>
            </a:r>
            <a:r>
              <a:rPr lang="lt-LT" sz="1050" b="0" i="1" u="sng" dirty="0"/>
              <a:t>padėjo išspręsti</a:t>
            </a:r>
            <a:r>
              <a:rPr lang="lt-LT" sz="1050" b="0" i="1" dirty="0"/>
              <a:t> jūsų </a:t>
            </a:r>
            <a:r>
              <a:rPr lang="lt-LT" sz="1050" b="0" i="1" u="sng" dirty="0"/>
              <a:t>problemą</a:t>
            </a:r>
            <a:r>
              <a:rPr lang="lt-LT" sz="1050" b="0" i="1" dirty="0"/>
              <a:t>?</a:t>
            </a:r>
          </a:p>
          <a:p>
            <a:pPr algn="just">
              <a:defRPr/>
            </a:pPr>
            <a:endParaRPr lang="lt-LT" sz="1200" b="0" i="1" dirty="0"/>
          </a:p>
          <a:p>
            <a:pPr algn="just">
              <a:defRPr/>
            </a:pPr>
            <a:endParaRPr lang="lt-LT" sz="1200" dirty="0"/>
          </a:p>
        </p:txBody>
      </p:sp>
      <p:sp>
        <p:nvSpPr>
          <p:cNvPr id="283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46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a:latin typeface="Arial" panose="020B0604020202020204" pitchFamily="34" charset="0"/>
              </a:rPr>
              <a:t>                                                                                                                                              </a:t>
            </a:r>
            <a:fld id="{1E38C4AB-969B-433B-AF11-92804CAA3D22}" type="slidenum">
              <a:rPr lang="lt-LT" altLang="lt-LT" sz="1000" b="0">
                <a:latin typeface="Arial" panose="020B0604020202020204" pitchFamily="34" charset="0"/>
              </a:rPr>
              <a:pPr eaLnBrk="1" hangingPunct="1"/>
              <a:t>234</a:t>
            </a:fld>
            <a:endParaRPr lang="lt-LT" altLang="lt-LT" sz="1000" b="0">
              <a:latin typeface="Arial" panose="020B0604020202020204" pitchFamily="34" charset="0"/>
            </a:endParaRPr>
          </a:p>
        </p:txBody>
      </p:sp>
      <p:graphicFrame>
        <p:nvGraphicFramePr>
          <p:cNvPr id="497775" name="Group 111"/>
          <p:cNvGraphicFramePr>
            <a:graphicFrameLocks noGrp="1"/>
          </p:cNvGraphicFramePr>
          <p:nvPr>
            <p:ph/>
          </p:nvPr>
        </p:nvGraphicFramePr>
        <p:xfrm>
          <a:off x="539750" y="1125538"/>
          <a:ext cx="7777163" cy="3870325"/>
        </p:xfrm>
        <a:graphic>
          <a:graphicData uri="http://schemas.openxmlformats.org/drawingml/2006/table">
            <a:tbl>
              <a:tblPr>
                <a:tableStyleId>{616DA210-FB5B-4158-B5E0-FEB733F419BA}</a:tableStyleId>
              </a:tblPr>
              <a:tblGrid>
                <a:gridCol w="3787775">
                  <a:extLst>
                    <a:ext uri="{9D8B030D-6E8A-4147-A177-3AD203B41FA5}">
                      <a16:colId xmlns:a16="http://schemas.microsoft.com/office/drawing/2014/main" xmlns="" val="20000"/>
                    </a:ext>
                  </a:extLst>
                </a:gridCol>
                <a:gridCol w="1366837">
                  <a:extLst>
                    <a:ext uri="{9D8B030D-6E8A-4147-A177-3AD203B41FA5}">
                      <a16:colId xmlns:a16="http://schemas.microsoft.com/office/drawing/2014/main" xmlns="" val="20001"/>
                    </a:ext>
                  </a:extLst>
                </a:gridCol>
                <a:gridCol w="1296988">
                  <a:extLst>
                    <a:ext uri="{9D8B030D-6E8A-4147-A177-3AD203B41FA5}">
                      <a16:colId xmlns:a16="http://schemas.microsoft.com/office/drawing/2014/main" xmlns="" val="20002"/>
                    </a:ext>
                  </a:extLst>
                </a:gridCol>
                <a:gridCol w="1325562">
                  <a:extLst>
                    <a:ext uri="{9D8B030D-6E8A-4147-A177-3AD203B41FA5}">
                      <a16:colId xmlns:a16="http://schemas.microsoft.com/office/drawing/2014/main" xmlns="" val="20003"/>
                    </a:ext>
                  </a:extLst>
                </a:gridCol>
              </a:tblGrid>
              <a:tr h="518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įstaigos, su kuriomis kontaktavo ne mažiau </a:t>
                      </a:r>
                      <a:r>
                        <a:rPr kumimoji="0" lang="lt-LT" sz="1600" b="1" u="none" strike="noStrike" cap="none" normalizeH="0" baseline="0" dirty="0" smtClean="0">
                          <a:ln>
                            <a:noFill/>
                          </a:ln>
                          <a:effectLst/>
                          <a:latin typeface="+mj-lt"/>
                          <a:cs typeface="Arial" pitchFamily="34" charset="0"/>
                        </a:rPr>
                        <a:t>100</a:t>
                      </a:r>
                      <a:r>
                        <a:rPr kumimoji="0" lang="lt-LT" sz="1200" b="1" u="none" strike="noStrike" cap="none" normalizeH="0" baseline="0" dirty="0" smtClean="0">
                          <a:ln>
                            <a:noFill/>
                          </a:ln>
                          <a:effectLst/>
                          <a:latin typeface="+mj-lt"/>
                          <a:cs typeface="Arial" pitchFamily="34" charset="0"/>
                        </a:rPr>
                        <a:t> respondentų</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0"/>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Privalomosios techninės apžiūros įmonės (N</a:t>
                      </a:r>
                      <a:r>
                        <a:rPr kumimoji="0" lang="en-US" sz="1200" u="none" strike="noStrike" cap="none" normalizeH="0" baseline="0" dirty="0" smtClean="0">
                          <a:ln>
                            <a:noFill/>
                          </a:ln>
                          <a:effectLst/>
                          <a:latin typeface="+mj-lt"/>
                          <a:cs typeface="Arial" pitchFamily="34" charset="0"/>
                        </a:rPr>
                        <a:t>=1</a:t>
                      </a:r>
                      <a:r>
                        <a:rPr kumimoji="0" lang="lt-LT" sz="1200" u="none" strike="noStrike" cap="none" normalizeH="0" baseline="0" dirty="0" smtClean="0">
                          <a:ln>
                            <a:noFill/>
                          </a:ln>
                          <a:effectLst/>
                          <a:latin typeface="+mj-lt"/>
                          <a:cs typeface="Arial" pitchFamily="34" charset="0"/>
                        </a:rPr>
                        <a:t>85)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0,13</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0,08</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0,93</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1"/>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Savivaldybės įmonės</a:t>
                      </a:r>
                      <a:r>
                        <a:rPr kumimoji="0" lang="en-US" sz="1200" u="none" strike="noStrike" cap="none" normalizeH="0" baseline="0" dirty="0" smtClean="0">
                          <a:ln>
                            <a:noFill/>
                          </a:ln>
                          <a:effectLst/>
                          <a:latin typeface="+mj-lt"/>
                          <a:cs typeface="Arial" pitchFamily="34" charset="0"/>
                        </a:rPr>
                        <a:t> (N=</a:t>
                      </a:r>
                      <a:r>
                        <a:rPr kumimoji="0" lang="lt-LT" sz="1200" u="none" strike="noStrike" cap="none" normalizeH="0" baseline="0" dirty="0" smtClean="0">
                          <a:ln>
                            <a:noFill/>
                          </a:ln>
                          <a:effectLst/>
                          <a:latin typeface="+mj-lt"/>
                          <a:cs typeface="Arial" pitchFamily="34" charset="0"/>
                        </a:rPr>
                        <a:t>147</a:t>
                      </a:r>
                      <a:r>
                        <a:rPr kumimoji="0" lang="en-US" sz="1200" u="none" strike="noStrike" cap="none" normalizeH="0" baseline="0" dirty="0" smtClean="0">
                          <a:ln>
                            <a:noFill/>
                          </a:ln>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0,16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2"/>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 Seniūnijos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365)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3"/>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Savivaldybės Socialinės paramos skyrius (N</a:t>
                      </a:r>
                      <a:r>
                        <a:rPr kumimoji="0" lang="en-US" sz="1200" u="none" strike="noStrike" cap="none" normalizeH="0" baseline="0" dirty="0" smtClean="0">
                          <a:ln>
                            <a:noFill/>
                          </a:ln>
                          <a:effectLst/>
                          <a:latin typeface="+mj-lt"/>
                          <a:cs typeface="Arial" pitchFamily="34" charset="0"/>
                        </a:rPr>
                        <a:t>=1</a:t>
                      </a:r>
                      <a:r>
                        <a:rPr kumimoji="0" lang="lt-LT" sz="1200" u="none" strike="noStrike" cap="none" normalizeH="0" baseline="0" dirty="0" smtClean="0">
                          <a:ln>
                            <a:noFill/>
                          </a:ln>
                          <a:effectLst/>
                          <a:latin typeface="+mj-lt"/>
                          <a:cs typeface="Arial" pitchFamily="34" charset="0"/>
                        </a:rPr>
                        <a:t>30)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rgbClr val="3366CC"/>
                          </a:solidFill>
                          <a:effectLst/>
                          <a:latin typeface="+mj-lt"/>
                          <a:cs typeface="Arial" pitchFamily="34" charset="0"/>
                        </a:rPr>
                        <a:t>-</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rgbClr val="3366CC"/>
                          </a:solidFill>
                          <a:effectLst/>
                          <a:latin typeface="+mj-lt"/>
                          <a:cs typeface="Arial" pitchFamily="34" charset="0"/>
                        </a:rPr>
                        <a:t>-</a:t>
                      </a:r>
                      <a:endParaRPr kumimoji="0" lang="en-US" sz="1200" b="0" i="0" u="none" strike="noStrike" cap="none" normalizeH="0" baseline="0" dirty="0" smtClean="0">
                        <a:ln>
                          <a:noFill/>
                        </a:ln>
                        <a:solidFill>
                          <a:srgbClr val="3366CC"/>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4"/>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Lietuvos darbo birža </a:t>
                      </a:r>
                      <a:r>
                        <a:rPr kumimoji="0" lang="en-US" sz="1200" u="none" strike="noStrike" cap="none" normalizeH="0" baseline="0" dirty="0" smtClean="0">
                          <a:ln>
                            <a:noFill/>
                          </a:ln>
                          <a:effectLst/>
                          <a:latin typeface="+mj-lt"/>
                          <a:cs typeface="Arial" pitchFamily="34" charset="0"/>
                        </a:rPr>
                        <a:t>(N=</a:t>
                      </a:r>
                      <a:r>
                        <a:rPr kumimoji="0" lang="lt-LT" sz="1200" u="none" strike="noStrike" cap="none" normalizeH="0" baseline="0" dirty="0" smtClean="0">
                          <a:ln>
                            <a:noFill/>
                          </a:ln>
                          <a:effectLst/>
                          <a:latin typeface="+mj-lt"/>
                          <a:cs typeface="Arial" pitchFamily="34" charset="0"/>
                        </a:rPr>
                        <a:t>240</a:t>
                      </a:r>
                      <a:r>
                        <a:rPr kumimoji="0" lang="en-US" sz="1200" u="none" strike="noStrike" cap="none" normalizeH="0" baseline="0" dirty="0" smtClean="0">
                          <a:ln>
                            <a:noFill/>
                          </a:ln>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5"/>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 </a:t>
                      </a:r>
                      <a:r>
                        <a:rPr kumimoji="0" lang="lt-LT" sz="1200" u="none" strike="noStrike" cap="none" normalizeH="0" baseline="0" dirty="0" smtClean="0">
                          <a:ln>
                            <a:noFill/>
                          </a:ln>
                          <a:effectLst/>
                          <a:latin typeface="+mj-lt"/>
                          <a:cs typeface="Arial" pitchFamily="34" charset="0"/>
                        </a:rPr>
                        <a:t>AB Lietuvos paštas </a:t>
                      </a:r>
                      <a:r>
                        <a:rPr kumimoji="0" lang="en-US" sz="1200" u="none" strike="noStrike" cap="none" normalizeH="0" baseline="0" dirty="0" smtClean="0">
                          <a:ln>
                            <a:noFill/>
                          </a:ln>
                          <a:effectLst/>
                          <a:latin typeface="+mj-lt"/>
                          <a:cs typeface="Arial" pitchFamily="34" charset="0"/>
                        </a:rPr>
                        <a:t>(N=</a:t>
                      </a:r>
                      <a:r>
                        <a:rPr kumimoji="0" lang="lt-LT" sz="1200" u="none" strike="noStrike" cap="none" normalizeH="0" baseline="0" dirty="0" smtClean="0">
                          <a:ln>
                            <a:noFill/>
                          </a:ln>
                          <a:effectLst/>
                          <a:latin typeface="+mj-lt"/>
                          <a:cs typeface="Arial" pitchFamily="34" charset="0"/>
                        </a:rPr>
                        <a:t>218</a:t>
                      </a:r>
                      <a:r>
                        <a:rPr kumimoji="0" lang="en-US" sz="1200" u="none" strike="noStrike" cap="none" normalizeH="0" baseline="0" dirty="0" smtClean="0">
                          <a:ln>
                            <a:noFill/>
                          </a:ln>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6"/>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Bendrojo ugdymo mokyklos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194)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7"/>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Universitetai, kolegijos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137)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8"/>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Kelių policija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139)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0,94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9"/>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Asmens dokumentų išrašymo centras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149)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10"/>
                  </a:ext>
                </a:extLst>
              </a:tr>
              <a:tr h="304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 REGITRA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316)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11"/>
                  </a:ext>
                </a:extLst>
              </a:tr>
            </a:tbl>
          </a:graphicData>
        </a:graphic>
      </p:graphicFrame>
      <p:sp>
        <p:nvSpPr>
          <p:cNvPr id="284743" name="Rectangle 94"/>
          <p:cNvSpPr>
            <a:spLocks noChangeArrowheads="1"/>
          </p:cNvSpPr>
          <p:nvPr/>
        </p:nvSpPr>
        <p:spPr bwMode="auto">
          <a:xfrm>
            <a:off x="179388" y="549275"/>
            <a:ext cx="89646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6 (per pastaruosius 5 metus)</a:t>
            </a:r>
            <a:r>
              <a:rPr lang="en-US" altLang="lt-LT">
                <a:solidFill>
                  <a:schemeClr val="accent2"/>
                </a:solidFill>
                <a:latin typeface="Times New Roman" panose="02020603050405020304" pitchFamily="18" charset="0"/>
              </a:rPr>
              <a:t>: institucijos</a:t>
            </a:r>
            <a:r>
              <a:rPr lang="lt-LT" altLang="lt-LT">
                <a:solidFill>
                  <a:schemeClr val="accent2"/>
                </a:solidFill>
                <a:latin typeface="Times New Roman" panose="02020603050405020304" pitchFamily="18" charset="0"/>
              </a:rPr>
              <a:t> </a:t>
            </a:r>
            <a:r>
              <a:rPr lang="lt-LT" altLang="lt-LT" i="1">
                <a:solidFill>
                  <a:schemeClr val="accent2"/>
                </a:solidFill>
                <a:latin typeface="Times New Roman" panose="02020603050405020304" pitchFamily="18" charset="0"/>
              </a:rPr>
              <a:t>(tęsinys)</a:t>
            </a:r>
          </a:p>
        </p:txBody>
      </p:sp>
      <p:sp>
        <p:nvSpPr>
          <p:cNvPr id="284744" name="Text Box 104"/>
          <p:cNvSpPr txBox="1">
            <a:spLocks noChangeArrowheads="1"/>
          </p:cNvSpPr>
          <p:nvPr/>
        </p:nvSpPr>
        <p:spPr bwMode="auto">
          <a:xfrm>
            <a:off x="900113" y="6021388"/>
            <a:ext cx="1716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323850" y="4868863"/>
            <a:ext cx="8351838" cy="1616075"/>
          </a:xfrm>
          <a:prstGeom prst="rect">
            <a:avLst/>
          </a:prstGeom>
          <a:noFill/>
          <a:ln w="9525">
            <a:noFill/>
            <a:miter lim="800000"/>
            <a:headEnd/>
            <a:tailEnd/>
          </a:ln>
          <a:effectLst/>
        </p:spPr>
        <p:txBody>
          <a:bodyPr>
            <a:spAutoFit/>
          </a:bodyPr>
          <a:lstStyle/>
          <a:p>
            <a:pPr algn="just">
              <a:defRPr/>
            </a:pPr>
            <a:endParaRPr lang="lt-LT" sz="1200" b="0" i="1" dirty="0"/>
          </a:p>
          <a:p>
            <a:pPr algn="just">
              <a:spcBef>
                <a:spcPts val="0"/>
              </a:spcBef>
              <a:defRPr/>
            </a:pPr>
            <a:r>
              <a:rPr lang="lt-LT" sz="1050" b="0" i="1" dirty="0"/>
              <a:t>Q25. Ar per paskutinius 5 metus jums </a:t>
            </a:r>
            <a:r>
              <a:rPr lang="lt-LT" sz="1050" b="0" i="1" u="sng" dirty="0"/>
              <a:t>teko tvarkyti savo reikalus</a:t>
            </a:r>
            <a:r>
              <a:rPr lang="lt-LT" sz="1050" b="0" i="1" dirty="0"/>
              <a:t> šiose institucijose /įstaigose arba teko bendrauti su šių institucijų / įstaigų darbuotojais tvarkant savo reikalus? </a:t>
            </a:r>
          </a:p>
          <a:p>
            <a:pPr algn="just">
              <a:spcBef>
                <a:spcPts val="0"/>
              </a:spcBef>
              <a:defRPr/>
            </a:pPr>
            <a:r>
              <a:rPr lang="lt-LT" sz="1050" b="0" i="1" dirty="0"/>
              <a:t>Q26. Kokių institucijų /įstaigų, kuriose jūs tvarkėte savo reikalus valstybės tarnautojai leido Jums ar suprasti, kad norėtų gauti kyšį arba jo tikėjosi?</a:t>
            </a:r>
          </a:p>
          <a:p>
            <a:pPr algn="just">
              <a:spcBef>
                <a:spcPts val="0"/>
              </a:spcBef>
              <a:defRPr/>
            </a:pPr>
            <a:r>
              <a:rPr lang="lt-LT" sz="1050" b="0" i="1" dirty="0"/>
              <a:t>Q27. Kokių institucijų / įstaigų darbuotojams </a:t>
            </a:r>
            <a:r>
              <a:rPr lang="lt-LT" sz="1050" b="0" i="1" u="sng" dirty="0"/>
              <a:t>Jūs davėte kyšį?</a:t>
            </a:r>
            <a:endParaRPr lang="lt-LT" sz="1050" b="0" i="1" dirty="0"/>
          </a:p>
          <a:p>
            <a:pPr algn="just">
              <a:spcBef>
                <a:spcPts val="0"/>
              </a:spcBef>
              <a:defRPr/>
            </a:pPr>
            <a:r>
              <a:rPr lang="lt-LT" sz="1050" b="0" i="1" dirty="0"/>
              <a:t>Q28. Ar kyšio davimas </a:t>
            </a:r>
            <a:r>
              <a:rPr lang="lt-LT" sz="1050" b="0" i="1" u="sng" dirty="0"/>
              <a:t>padėjo išspręsti</a:t>
            </a:r>
            <a:r>
              <a:rPr lang="lt-LT" sz="1050" b="0" i="1" dirty="0"/>
              <a:t> jūsų </a:t>
            </a:r>
            <a:r>
              <a:rPr lang="lt-LT" sz="1050" b="0" i="1" u="sng" dirty="0"/>
              <a:t>problemą</a:t>
            </a:r>
            <a:r>
              <a:rPr lang="lt-LT" sz="1050" b="0" i="1" dirty="0"/>
              <a:t>?</a:t>
            </a:r>
          </a:p>
          <a:p>
            <a:pPr algn="just">
              <a:defRPr/>
            </a:pPr>
            <a:endParaRPr lang="lt-LT" sz="1200" b="0" i="1" dirty="0"/>
          </a:p>
          <a:p>
            <a:pPr algn="just">
              <a:defRPr/>
            </a:pPr>
            <a:endParaRPr lang="lt-LT" sz="1200" dirty="0"/>
          </a:p>
        </p:txBody>
      </p:sp>
      <p:sp>
        <p:nvSpPr>
          <p:cNvPr id="284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5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A08BC08-A73C-42EE-9380-E57A847BF4DA}" type="slidenum">
              <a:rPr lang="lt-LT" altLang="lt-LT" sz="1000" b="0">
                <a:latin typeface="Arial" panose="020B0604020202020204" pitchFamily="34" charset="0"/>
              </a:rPr>
              <a:pPr eaLnBrk="1" hangingPunct="1"/>
              <a:t>235</a:t>
            </a:fld>
            <a:endParaRPr lang="lt-LT" altLang="lt-LT" sz="1000" b="0">
              <a:latin typeface="Arial" panose="020B0604020202020204" pitchFamily="34" charset="0"/>
            </a:endParaRPr>
          </a:p>
        </p:txBody>
      </p:sp>
      <p:graphicFrame>
        <p:nvGraphicFramePr>
          <p:cNvPr id="497775" name="Group 111"/>
          <p:cNvGraphicFramePr>
            <a:graphicFrameLocks noGrp="1"/>
          </p:cNvGraphicFramePr>
          <p:nvPr>
            <p:ph/>
          </p:nvPr>
        </p:nvGraphicFramePr>
        <p:xfrm>
          <a:off x="468313" y="1125538"/>
          <a:ext cx="7777162" cy="1889125"/>
        </p:xfrm>
        <a:graphic>
          <a:graphicData uri="http://schemas.openxmlformats.org/drawingml/2006/table">
            <a:tbl>
              <a:tblPr>
                <a:tableStyleId>{616DA210-FB5B-4158-B5E0-FEB733F419BA}</a:tableStyleId>
              </a:tblPr>
              <a:tblGrid>
                <a:gridCol w="3787775">
                  <a:extLst>
                    <a:ext uri="{9D8B030D-6E8A-4147-A177-3AD203B41FA5}">
                      <a16:colId xmlns:a16="http://schemas.microsoft.com/office/drawing/2014/main" xmlns="" val="20000"/>
                    </a:ext>
                  </a:extLst>
                </a:gridCol>
                <a:gridCol w="1366837">
                  <a:extLst>
                    <a:ext uri="{9D8B030D-6E8A-4147-A177-3AD203B41FA5}">
                      <a16:colId xmlns:a16="http://schemas.microsoft.com/office/drawing/2014/main" xmlns="" val="20001"/>
                    </a:ext>
                  </a:extLst>
                </a:gridCol>
                <a:gridCol w="1296988">
                  <a:extLst>
                    <a:ext uri="{9D8B030D-6E8A-4147-A177-3AD203B41FA5}">
                      <a16:colId xmlns:a16="http://schemas.microsoft.com/office/drawing/2014/main" xmlns="" val="20002"/>
                    </a:ext>
                  </a:extLst>
                </a:gridCol>
                <a:gridCol w="1325562">
                  <a:extLst>
                    <a:ext uri="{9D8B030D-6E8A-4147-A177-3AD203B41FA5}">
                      <a16:colId xmlns:a16="http://schemas.microsoft.com/office/drawing/2014/main" xmlns="" val="20003"/>
                    </a:ext>
                  </a:extLst>
                </a:gridCol>
              </a:tblGrid>
              <a:tr h="5179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įstaigos, su kuriomis kontaktavo ne mažiau </a:t>
                      </a:r>
                      <a:r>
                        <a:rPr kumimoji="0" lang="lt-LT" sz="1600" b="1" u="none" strike="noStrike" cap="none" normalizeH="0" baseline="0" dirty="0" smtClean="0">
                          <a:ln>
                            <a:noFill/>
                          </a:ln>
                          <a:effectLst/>
                          <a:latin typeface="+mj-lt"/>
                          <a:cs typeface="Arial" pitchFamily="34" charset="0"/>
                        </a:rPr>
                        <a:t>100</a:t>
                      </a:r>
                      <a:r>
                        <a:rPr kumimoji="0" lang="lt-LT" sz="1200" b="1" u="none" strike="noStrike" cap="none" normalizeH="0" baseline="0" dirty="0" smtClean="0">
                          <a:ln>
                            <a:noFill/>
                          </a:ln>
                          <a:effectLst/>
                          <a:latin typeface="+mj-lt"/>
                          <a:cs typeface="Arial" pitchFamily="34" charset="0"/>
                        </a:rPr>
                        <a:t> respondentų</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05" marB="45705" horzOverflow="overflow"/>
                </a:tc>
                <a:extLst>
                  <a:ext uri="{0D108BD9-81ED-4DB2-BD59-A6C34878D82A}">
                    <a16:rowId xmlns:a16="http://schemas.microsoft.com/office/drawing/2014/main" xmlns="" val="10000"/>
                  </a:ext>
                </a:extLst>
              </a:tr>
              <a:tr h="304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 Bankų srities įmonės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199)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extLst>
                  <a:ext uri="{0D108BD9-81ED-4DB2-BD59-A6C34878D82A}">
                    <a16:rowId xmlns:a16="http://schemas.microsoft.com/office/drawing/2014/main" xmlns="" val="10001"/>
                  </a:ext>
                </a:extLst>
              </a:tr>
              <a:tr h="304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smtClean="0"/>
                        <a:t>Valstybinė mokesčių inspekcija</a:t>
                      </a:r>
                      <a:r>
                        <a:rPr lang="lt-LT" sz="1200" baseline="0" dirty="0" smtClean="0"/>
                        <a:t>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321)</a:t>
                      </a:r>
                      <a:endParaRPr lang="lt-LT" sz="1200" dirty="0"/>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extLst>
                  <a:ext uri="{0D108BD9-81ED-4DB2-BD59-A6C34878D82A}">
                    <a16:rowId xmlns:a16="http://schemas.microsoft.com/office/drawing/2014/main" xmlns="" val="10002"/>
                  </a:ext>
                </a:extLst>
              </a:tr>
              <a:tr h="304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smtClean="0"/>
                        <a:t>Valstybinio socialinio draudimo fondo valdyba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212)</a:t>
                      </a:r>
                      <a:endParaRPr lang="lt-LT" sz="1200" dirty="0"/>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extLst>
                  <a:ext uri="{0D108BD9-81ED-4DB2-BD59-A6C34878D82A}">
                    <a16:rowId xmlns:a16="http://schemas.microsoft.com/office/drawing/2014/main" xmlns="" val="10003"/>
                  </a:ext>
                </a:extLst>
              </a:tr>
              <a:tr h="45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smtClean="0"/>
                        <a:t>Valstybinė ligonių kasa ir jos teritoriniai padaliniai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127)</a:t>
                      </a:r>
                      <a:endParaRPr lang="lt-LT" sz="1200" dirty="0"/>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05" marB="45705" horzOverflow="overflow"/>
                </a:tc>
                <a:extLst>
                  <a:ext uri="{0D108BD9-81ED-4DB2-BD59-A6C34878D82A}">
                    <a16:rowId xmlns:a16="http://schemas.microsoft.com/office/drawing/2014/main" xmlns="" val="10004"/>
                  </a:ext>
                </a:extLst>
              </a:tr>
            </a:tbl>
          </a:graphicData>
        </a:graphic>
      </p:graphicFrame>
      <p:sp>
        <p:nvSpPr>
          <p:cNvPr id="285732" name="Rectangle 94"/>
          <p:cNvSpPr>
            <a:spLocks noChangeArrowheads="1"/>
          </p:cNvSpPr>
          <p:nvPr/>
        </p:nvSpPr>
        <p:spPr bwMode="auto">
          <a:xfrm>
            <a:off x="179388" y="476250"/>
            <a:ext cx="89646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6 (per pastaruosius 5 metus)</a:t>
            </a:r>
            <a:r>
              <a:rPr lang="en-US" altLang="lt-LT">
                <a:solidFill>
                  <a:schemeClr val="accent2"/>
                </a:solidFill>
                <a:latin typeface="Times New Roman" panose="02020603050405020304" pitchFamily="18" charset="0"/>
              </a:rPr>
              <a:t>: institucijos</a:t>
            </a:r>
            <a:r>
              <a:rPr lang="lt-LT" altLang="lt-LT">
                <a:solidFill>
                  <a:schemeClr val="accent2"/>
                </a:solidFill>
                <a:latin typeface="Times New Roman" panose="02020603050405020304" pitchFamily="18" charset="0"/>
              </a:rPr>
              <a:t> </a:t>
            </a:r>
            <a:r>
              <a:rPr lang="lt-LT" altLang="lt-LT" i="1">
                <a:solidFill>
                  <a:schemeClr val="accent2"/>
                </a:solidFill>
                <a:latin typeface="Times New Roman" panose="02020603050405020304" pitchFamily="18" charset="0"/>
              </a:rPr>
              <a:t>(tęsinys)</a:t>
            </a:r>
          </a:p>
        </p:txBody>
      </p:sp>
      <p:sp>
        <p:nvSpPr>
          <p:cNvPr id="285733" name="Text Box 104"/>
          <p:cNvSpPr txBox="1">
            <a:spLocks noChangeArrowheads="1"/>
          </p:cNvSpPr>
          <p:nvPr/>
        </p:nvSpPr>
        <p:spPr bwMode="auto">
          <a:xfrm>
            <a:off x="900113" y="5949950"/>
            <a:ext cx="1716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a:t>
            </a:r>
            <a:r>
              <a:rPr lang="lt-LT" altLang="lt-LT" sz="1800" i="1">
                <a:solidFill>
                  <a:srgbClr val="C00000"/>
                </a:solidFill>
                <a:latin typeface="Times New Roman" panose="02020603050405020304" pitchFamily="18" charset="0"/>
              </a:rPr>
              <a:t> </a:t>
            </a:r>
            <a:r>
              <a:rPr lang="lt-LT" altLang="lt-LT" sz="1800" i="1">
                <a:latin typeface="Times New Roman" panose="02020603050405020304" pitchFamily="18" charset="0"/>
              </a:rPr>
              <a:t>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323850" y="4797425"/>
            <a:ext cx="8351838" cy="1616075"/>
          </a:xfrm>
          <a:prstGeom prst="rect">
            <a:avLst/>
          </a:prstGeom>
          <a:noFill/>
          <a:ln w="9525">
            <a:noFill/>
            <a:miter lim="800000"/>
            <a:headEnd/>
            <a:tailEnd/>
          </a:ln>
          <a:effectLst/>
        </p:spPr>
        <p:txBody>
          <a:bodyPr>
            <a:spAutoFit/>
          </a:bodyPr>
          <a:lstStyle/>
          <a:p>
            <a:pPr algn="just">
              <a:defRPr/>
            </a:pPr>
            <a:endParaRPr lang="lt-LT" sz="1200" b="0" i="1" dirty="0"/>
          </a:p>
          <a:p>
            <a:pPr algn="just">
              <a:spcBef>
                <a:spcPts val="0"/>
              </a:spcBef>
              <a:defRPr/>
            </a:pPr>
            <a:r>
              <a:rPr lang="lt-LT" sz="1050" b="0" i="1" dirty="0"/>
              <a:t>Q25. Ar per paskutinius 5 metus jums </a:t>
            </a:r>
            <a:r>
              <a:rPr lang="lt-LT" sz="1050" b="0" i="1" u="sng" dirty="0"/>
              <a:t>teko tvarkyti savo reikalus</a:t>
            </a:r>
            <a:r>
              <a:rPr lang="lt-LT" sz="1050" b="0" i="1" dirty="0"/>
              <a:t> šiose institucijose /įstaigose arba teko bendrauti su šių institucijų / įstaigų darbuotojais tvarkant savo reikalus? </a:t>
            </a:r>
          </a:p>
          <a:p>
            <a:pPr algn="just">
              <a:spcBef>
                <a:spcPts val="0"/>
              </a:spcBef>
              <a:defRPr/>
            </a:pPr>
            <a:r>
              <a:rPr lang="lt-LT" sz="1050" b="0" i="1" dirty="0"/>
              <a:t>Q26. Kokių institucijų /įstaigų, kuriose jūs tvarkėte savo reikalus valstybės tarnautojai leido Jums ar suprasti, kad norėtų gauti kyšį arba jo tikėjosi?</a:t>
            </a:r>
          </a:p>
          <a:p>
            <a:pPr algn="just">
              <a:spcBef>
                <a:spcPts val="0"/>
              </a:spcBef>
              <a:defRPr/>
            </a:pPr>
            <a:r>
              <a:rPr lang="lt-LT" sz="1050" b="0" i="1" dirty="0"/>
              <a:t>Q27. Kokių institucijų / įstaigų darbuotojams </a:t>
            </a:r>
            <a:r>
              <a:rPr lang="lt-LT" sz="1050" b="0" i="1" u="sng" dirty="0"/>
              <a:t>Jūs davėte kyšį?</a:t>
            </a:r>
            <a:endParaRPr lang="lt-LT" sz="1050" b="0" i="1" dirty="0"/>
          </a:p>
          <a:p>
            <a:pPr algn="just">
              <a:spcBef>
                <a:spcPts val="0"/>
              </a:spcBef>
              <a:defRPr/>
            </a:pPr>
            <a:r>
              <a:rPr lang="lt-LT" sz="1050" b="0" i="1" dirty="0"/>
              <a:t>Q28. Ar kyšio davimas </a:t>
            </a:r>
            <a:r>
              <a:rPr lang="lt-LT" sz="1050" b="0" i="1" u="sng" dirty="0"/>
              <a:t>padėjo išspręsti</a:t>
            </a:r>
            <a:r>
              <a:rPr lang="lt-LT" sz="1050" b="0" i="1" dirty="0"/>
              <a:t> jūsų </a:t>
            </a:r>
            <a:r>
              <a:rPr lang="lt-LT" sz="1050" b="0" i="1" u="sng" dirty="0"/>
              <a:t>problemą</a:t>
            </a:r>
            <a:r>
              <a:rPr lang="lt-LT" sz="1050" b="0" i="1" dirty="0"/>
              <a:t>?</a:t>
            </a:r>
          </a:p>
          <a:p>
            <a:pPr algn="just">
              <a:defRPr/>
            </a:pPr>
            <a:endParaRPr lang="lt-LT" sz="1200" b="0" i="1" dirty="0"/>
          </a:p>
          <a:p>
            <a:pPr algn="just">
              <a:defRPr/>
            </a:pPr>
            <a:endParaRPr lang="lt-LT" sz="1200" dirty="0"/>
          </a:p>
        </p:txBody>
      </p:sp>
      <p:sp>
        <p:nvSpPr>
          <p:cNvPr id="2857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672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A45AB05-2C53-4AC5-9486-5FB69B534B24}" type="slidenum">
              <a:rPr lang="lt-LT" altLang="lt-LT" sz="1000" b="0">
                <a:latin typeface="Arial" panose="020B0604020202020204" pitchFamily="34" charset="0"/>
              </a:rPr>
              <a:pPr eaLnBrk="1" hangingPunct="1"/>
              <a:t>236</a:t>
            </a:fld>
            <a:endParaRPr lang="lt-LT" altLang="lt-LT" sz="1000" b="0">
              <a:latin typeface="Arial" panose="020B0604020202020204" pitchFamily="34" charset="0"/>
            </a:endParaRPr>
          </a:p>
        </p:txBody>
      </p:sp>
      <p:graphicFrame>
        <p:nvGraphicFramePr>
          <p:cNvPr id="498795" name="Group 107"/>
          <p:cNvGraphicFramePr>
            <a:graphicFrameLocks noGrp="1"/>
          </p:cNvGraphicFramePr>
          <p:nvPr>
            <p:ph/>
          </p:nvPr>
        </p:nvGraphicFramePr>
        <p:xfrm>
          <a:off x="323850" y="981075"/>
          <a:ext cx="7891463" cy="4052888"/>
        </p:xfrm>
        <a:graphic>
          <a:graphicData uri="http://schemas.openxmlformats.org/drawingml/2006/table">
            <a:tbl>
              <a:tblPr>
                <a:tableStyleId>{616DA210-FB5B-4158-B5E0-FEB733F419BA}</a:tableStyleId>
              </a:tblPr>
              <a:tblGrid>
                <a:gridCol w="4176713">
                  <a:extLst>
                    <a:ext uri="{9D8B030D-6E8A-4147-A177-3AD203B41FA5}">
                      <a16:colId xmlns:a16="http://schemas.microsoft.com/office/drawing/2014/main" xmlns="" val="20000"/>
                    </a:ext>
                  </a:extLst>
                </a:gridCol>
                <a:gridCol w="1296988">
                  <a:extLst>
                    <a:ext uri="{9D8B030D-6E8A-4147-A177-3AD203B41FA5}">
                      <a16:colId xmlns:a16="http://schemas.microsoft.com/office/drawing/2014/main" xmlns="" val="20001"/>
                    </a:ext>
                  </a:extLst>
                </a:gridCol>
                <a:gridCol w="1223962">
                  <a:extLst>
                    <a:ext uri="{9D8B030D-6E8A-4147-A177-3AD203B41FA5}">
                      <a16:colId xmlns:a16="http://schemas.microsoft.com/office/drawing/2014/main" xmlns="" val="20002"/>
                    </a:ext>
                  </a:extLst>
                </a:gridCol>
                <a:gridCol w="1193800">
                  <a:extLst>
                    <a:ext uri="{9D8B030D-6E8A-4147-A177-3AD203B41FA5}">
                      <a16:colId xmlns:a16="http://schemas.microsoft.com/office/drawing/2014/main" xmlns="" val="20003"/>
                    </a:ext>
                  </a:extLst>
                </a:gridCol>
              </a:tblGrid>
              <a:tr h="457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įstaigos, su kuriomis kontaktavo 30 - 99 respondentai</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0"/>
                  </a:ext>
                </a:extLst>
              </a:tr>
              <a:tr h="301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u="none" strike="noStrike" kern="1200" cap="none" normalizeH="0" baseline="0" dirty="0" smtClean="0">
                          <a:ln>
                            <a:noFill/>
                          </a:ln>
                          <a:solidFill>
                            <a:schemeClr val="tx1"/>
                          </a:solidFill>
                          <a:effectLst/>
                          <a:latin typeface="+mn-lt"/>
                          <a:ea typeface="+mn-ea"/>
                          <a:cs typeface="Arial" pitchFamily="34" charset="0"/>
                        </a:rPr>
                        <a:t>Teismai (N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48)</a:t>
                      </a:r>
                      <a:endParaRPr lang="lt-LT" sz="1200" dirty="0"/>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0,67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1"/>
                  </a:ext>
                </a:extLst>
              </a:tr>
              <a:tr h="301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u="none" strike="noStrike" kern="1200" cap="none" normalizeH="0" baseline="0" dirty="0" smtClean="0">
                          <a:ln>
                            <a:noFill/>
                          </a:ln>
                          <a:solidFill>
                            <a:schemeClr val="tx1"/>
                          </a:solidFill>
                          <a:effectLst/>
                          <a:latin typeface="+mn-lt"/>
                          <a:ea typeface="+mn-ea"/>
                          <a:cs typeface="Arial" pitchFamily="34" charset="0"/>
                        </a:rPr>
                        <a:t>NVO (N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53)</a:t>
                      </a:r>
                      <a:endParaRPr lang="lt-LT" sz="1200" dirty="0"/>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2"/>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latin typeface="+mj-lt"/>
                          <a:cs typeface="Arial" pitchFamily="34" charset="0"/>
                        </a:rPr>
                        <a:t> </a:t>
                      </a:r>
                      <a:r>
                        <a:rPr kumimoji="0" lang="lt-LT" sz="1200" u="none" strike="noStrike" kern="1200" cap="none" normalizeH="0" baseline="0" dirty="0" smtClean="0">
                          <a:ln>
                            <a:noFill/>
                          </a:ln>
                          <a:solidFill>
                            <a:schemeClr val="tx1"/>
                          </a:solidFill>
                          <a:effectLst/>
                          <a:latin typeface="+mn-lt"/>
                          <a:ea typeface="+mn-ea"/>
                          <a:cs typeface="Arial" pitchFamily="34" charset="0"/>
                        </a:rPr>
                        <a:t>Lietuvos bankas (N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72)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3"/>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latin typeface="+mj-lt"/>
                          <a:cs typeface="Arial" pitchFamily="34" charset="0"/>
                        </a:rPr>
                        <a:t> </a:t>
                      </a:r>
                      <a:r>
                        <a:rPr kumimoji="0" lang="lt-LT" sz="1200" u="none" strike="noStrike" kern="1200" cap="none" normalizeH="0" baseline="0" dirty="0" smtClean="0">
                          <a:ln>
                            <a:noFill/>
                          </a:ln>
                          <a:solidFill>
                            <a:schemeClr val="tx1"/>
                          </a:solidFill>
                          <a:effectLst/>
                          <a:latin typeface="+mn-lt"/>
                          <a:ea typeface="+mn-ea"/>
                          <a:cs typeface="Arial" pitchFamily="34" charset="0"/>
                        </a:rPr>
                        <a:t>Apylinkių teismai (N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80)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0,71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4"/>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Savivaldybių  Architektūros ir urbanistikos skyrius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37)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5"/>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Savivaldybių Statybos skyrius</a:t>
                      </a:r>
                      <a:r>
                        <a:rPr kumimoji="0" lang="en-US" sz="1200" u="none" strike="noStrike" cap="none" normalizeH="0" baseline="0" dirty="0" smtClean="0">
                          <a:ln>
                            <a:noFill/>
                          </a:ln>
                          <a:effectLst/>
                          <a:latin typeface="+mj-lt"/>
                          <a:cs typeface="Arial" pitchFamily="34" charset="0"/>
                        </a:rPr>
                        <a:t> (N=</a:t>
                      </a:r>
                      <a:r>
                        <a:rPr kumimoji="0" lang="lt-LT" sz="1200" u="none" strike="noStrike" cap="none" normalizeH="0" baseline="0" dirty="0" smtClean="0">
                          <a:ln>
                            <a:noFill/>
                          </a:ln>
                          <a:effectLst/>
                          <a:latin typeface="+mj-lt"/>
                          <a:cs typeface="Arial" pitchFamily="34" charset="0"/>
                        </a:rPr>
                        <a:t>38</a:t>
                      </a:r>
                      <a:r>
                        <a:rPr kumimoji="0" lang="en-US" sz="1200" u="none" strike="noStrike" cap="none" normalizeH="0" baseline="0" dirty="0" smtClean="0">
                          <a:ln>
                            <a:noFill/>
                          </a:ln>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0,52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6"/>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Meras (N=60)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7"/>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kern="1200" cap="none" normalizeH="0" baseline="0" dirty="0" smtClean="0">
                          <a:ln>
                            <a:noFill/>
                          </a:ln>
                          <a:solidFill>
                            <a:schemeClr val="tx1"/>
                          </a:solidFill>
                          <a:effectLst/>
                          <a:latin typeface="+mn-lt"/>
                          <a:ea typeface="+mn-ea"/>
                          <a:cs typeface="Arial" pitchFamily="34" charset="0"/>
                        </a:rPr>
                        <a:t>Savivaldybių  administracija</a:t>
                      </a:r>
                      <a:r>
                        <a:rPr kumimoji="0" lang="en-US" sz="1200" u="none" strike="noStrike" kern="1200" cap="none" normalizeH="0" baseline="0" dirty="0" smtClean="0">
                          <a:ln>
                            <a:noFill/>
                          </a:ln>
                          <a:solidFill>
                            <a:schemeClr val="tx1"/>
                          </a:solidFill>
                          <a:effectLst/>
                          <a:latin typeface="+mn-lt"/>
                          <a:ea typeface="+mn-ea"/>
                          <a:cs typeface="Arial" pitchFamily="34" charset="0"/>
                        </a:rPr>
                        <a:t> (N=</a:t>
                      </a:r>
                      <a:r>
                        <a:rPr kumimoji="0" lang="lt-LT" sz="1200" u="none" strike="noStrike" kern="1200" cap="none" normalizeH="0" baseline="0" dirty="0" smtClean="0">
                          <a:ln>
                            <a:noFill/>
                          </a:ln>
                          <a:solidFill>
                            <a:schemeClr val="tx1"/>
                          </a:solidFill>
                          <a:effectLst/>
                          <a:latin typeface="+mn-lt"/>
                          <a:ea typeface="+mn-ea"/>
                          <a:cs typeface="Arial" pitchFamily="34" charset="0"/>
                        </a:rPr>
                        <a:t>91</a:t>
                      </a:r>
                      <a:r>
                        <a:rPr kumimoji="0" lang="en-US" sz="1200" u="none" strike="noStrike" kern="1200" cap="none" normalizeH="0" baseline="0" dirty="0" smtClean="0">
                          <a:ln>
                            <a:noFill/>
                          </a:ln>
                          <a:solidFill>
                            <a:schemeClr val="tx1"/>
                          </a:solidFill>
                          <a:effectLst/>
                          <a:latin typeface="+mn-lt"/>
                          <a:ea typeface="+mn-ea"/>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8"/>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kern="1200" cap="none" normalizeH="0" baseline="0" dirty="0" smtClean="0">
                          <a:ln>
                            <a:noFill/>
                          </a:ln>
                          <a:solidFill>
                            <a:schemeClr val="tx1"/>
                          </a:solidFill>
                          <a:effectLst/>
                          <a:latin typeface="+mn-lt"/>
                          <a:ea typeface="+mn-ea"/>
                          <a:cs typeface="Arial" pitchFamily="34" charset="0"/>
                        </a:rPr>
                        <a:t>Savivaldybės Žemės duomenų skyrius </a:t>
                      </a:r>
                      <a:r>
                        <a:rPr kumimoji="0" lang="en-US" sz="1200" u="none" strike="noStrike" kern="1200" cap="none" normalizeH="0" baseline="0" dirty="0" smtClean="0">
                          <a:ln>
                            <a:noFill/>
                          </a:ln>
                          <a:solidFill>
                            <a:schemeClr val="tx1"/>
                          </a:solidFill>
                          <a:effectLst/>
                          <a:latin typeface="+mn-lt"/>
                          <a:ea typeface="+mn-ea"/>
                          <a:cs typeface="Arial" pitchFamily="34" charset="0"/>
                        </a:rPr>
                        <a:t>(N=</a:t>
                      </a:r>
                      <a:r>
                        <a:rPr kumimoji="0" lang="lt-LT" sz="1200" u="none" strike="noStrike" kern="1200" cap="none" normalizeH="0" baseline="0" dirty="0" smtClean="0">
                          <a:ln>
                            <a:noFill/>
                          </a:ln>
                          <a:solidFill>
                            <a:schemeClr val="tx1"/>
                          </a:solidFill>
                          <a:effectLst/>
                          <a:latin typeface="+mn-lt"/>
                          <a:ea typeface="+mn-ea"/>
                          <a:cs typeface="Arial" pitchFamily="34" charset="0"/>
                        </a:rPr>
                        <a:t>53</a:t>
                      </a:r>
                      <a:r>
                        <a:rPr kumimoji="0" lang="en-US" sz="1200" u="none" strike="noStrike" kern="1200" cap="none" normalizeH="0" baseline="0" dirty="0" smtClean="0">
                          <a:ln>
                            <a:noFill/>
                          </a:ln>
                          <a:solidFill>
                            <a:schemeClr val="tx1"/>
                          </a:solidFill>
                          <a:effectLst/>
                          <a:latin typeface="+mn-lt"/>
                          <a:ea typeface="+mn-ea"/>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9"/>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kern="1200" cap="none" normalizeH="0" baseline="0" dirty="0" smtClean="0">
                          <a:ln>
                            <a:noFill/>
                          </a:ln>
                          <a:solidFill>
                            <a:schemeClr val="tx1"/>
                          </a:solidFill>
                          <a:effectLst/>
                          <a:latin typeface="+mn-lt"/>
                          <a:ea typeface="+mn-ea"/>
                          <a:cs typeface="Arial" pitchFamily="34" charset="0"/>
                        </a:rPr>
                        <a:t>Savivaldybės Švietimo skyrius</a:t>
                      </a:r>
                      <a:r>
                        <a:rPr kumimoji="0" lang="en-US" sz="1200" u="none" strike="noStrike" kern="1200" cap="none" normalizeH="0" baseline="0" dirty="0" smtClean="0">
                          <a:ln>
                            <a:noFill/>
                          </a:ln>
                          <a:solidFill>
                            <a:schemeClr val="tx1"/>
                          </a:solidFill>
                          <a:effectLst/>
                          <a:latin typeface="+mn-lt"/>
                          <a:ea typeface="+mn-ea"/>
                          <a:cs typeface="Arial" pitchFamily="34" charset="0"/>
                        </a:rPr>
                        <a:t> (N=</a:t>
                      </a:r>
                      <a:r>
                        <a:rPr kumimoji="0" lang="lt-LT" sz="1200" u="none" strike="noStrike" kern="1200" cap="none" normalizeH="0" baseline="0" dirty="0" smtClean="0">
                          <a:ln>
                            <a:noFill/>
                          </a:ln>
                          <a:solidFill>
                            <a:schemeClr val="tx1"/>
                          </a:solidFill>
                          <a:effectLst/>
                          <a:latin typeface="+mn-lt"/>
                          <a:ea typeface="+mn-ea"/>
                          <a:cs typeface="Arial" pitchFamily="34" charset="0"/>
                        </a:rPr>
                        <a:t>57</a:t>
                      </a:r>
                      <a:r>
                        <a:rPr kumimoji="0" lang="en-US" sz="1200" u="none" strike="noStrike" kern="1200" cap="none" normalizeH="0" baseline="0" dirty="0" smtClean="0">
                          <a:ln>
                            <a:noFill/>
                          </a:ln>
                          <a:solidFill>
                            <a:schemeClr val="tx1"/>
                          </a:solidFill>
                          <a:effectLst/>
                          <a:latin typeface="+mn-lt"/>
                          <a:ea typeface="+mn-ea"/>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10"/>
                  </a:ext>
                </a:extLst>
              </a:tr>
              <a:tr h="274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kern="1200" cap="none" normalizeH="0" baseline="0" dirty="0" smtClean="0">
                          <a:ln>
                            <a:noFill/>
                          </a:ln>
                          <a:solidFill>
                            <a:schemeClr val="tx1"/>
                          </a:solidFill>
                          <a:effectLst/>
                          <a:latin typeface="+mn-lt"/>
                          <a:ea typeface="+mn-ea"/>
                          <a:cs typeface="Arial" pitchFamily="34" charset="0"/>
                        </a:rPr>
                        <a:t>Neįgalumo ir darbingumo nustatymo tarnyba (N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81)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0,79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11"/>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kern="1200" cap="none" normalizeH="0" baseline="0" dirty="0" smtClean="0">
                          <a:ln>
                            <a:noFill/>
                          </a:ln>
                          <a:solidFill>
                            <a:schemeClr val="tx1"/>
                          </a:solidFill>
                          <a:effectLst/>
                          <a:latin typeface="+mn-lt"/>
                          <a:ea typeface="+mn-ea"/>
                          <a:cs typeface="Arial" pitchFamily="34" charset="0"/>
                        </a:rPr>
                        <a:t>Profesinės mokyklos (N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55)</a:t>
                      </a:r>
                      <a:endParaRPr kumimoji="0" lang="en-US" sz="1200" b="0" i="0" u="none" strike="noStrike" kern="1200" cap="none" normalizeH="0" baseline="0" dirty="0" smtClean="0">
                        <a:ln>
                          <a:noFill/>
                        </a:ln>
                        <a:solidFill>
                          <a:schemeClr val="tx1"/>
                        </a:solidFill>
                        <a:effectLst/>
                        <a:latin typeface="+mn-lt"/>
                        <a:ea typeface="+mn-ea"/>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12"/>
                  </a:ext>
                </a:extLst>
              </a:tr>
            </a:tbl>
          </a:graphicData>
        </a:graphic>
      </p:graphicFrame>
      <p:sp>
        <p:nvSpPr>
          <p:cNvPr id="286796" name="Text Box 104"/>
          <p:cNvSpPr txBox="1">
            <a:spLocks noChangeArrowheads="1"/>
          </p:cNvSpPr>
          <p:nvPr/>
        </p:nvSpPr>
        <p:spPr bwMode="auto">
          <a:xfrm>
            <a:off x="827088" y="602138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323850" y="4868863"/>
            <a:ext cx="8351838" cy="1616075"/>
          </a:xfrm>
          <a:prstGeom prst="rect">
            <a:avLst/>
          </a:prstGeom>
          <a:noFill/>
          <a:ln w="9525">
            <a:noFill/>
            <a:miter lim="800000"/>
            <a:headEnd/>
            <a:tailEnd/>
          </a:ln>
          <a:effectLst/>
        </p:spPr>
        <p:txBody>
          <a:bodyPr>
            <a:spAutoFit/>
          </a:bodyPr>
          <a:lstStyle/>
          <a:p>
            <a:pPr algn="just">
              <a:defRPr/>
            </a:pPr>
            <a:endParaRPr lang="lt-LT" sz="1200" b="0" i="1" dirty="0"/>
          </a:p>
          <a:p>
            <a:pPr algn="just">
              <a:spcBef>
                <a:spcPts val="0"/>
              </a:spcBef>
              <a:defRPr/>
            </a:pPr>
            <a:r>
              <a:rPr lang="lt-LT" sz="1050" b="0" i="1" dirty="0"/>
              <a:t>Q25. Ar per paskutinius 5 metus jums </a:t>
            </a:r>
            <a:r>
              <a:rPr lang="lt-LT" sz="1050" b="0" i="1" u="sng" dirty="0"/>
              <a:t>teko tvarkyti savo reikalus</a:t>
            </a:r>
            <a:r>
              <a:rPr lang="lt-LT" sz="1050" b="0" i="1" dirty="0"/>
              <a:t> šiose institucijose /įstaigose arba teko bendrauti su šių institucijų / įstaigų darbuotojais tvarkant savo reikalus? </a:t>
            </a:r>
          </a:p>
          <a:p>
            <a:pPr algn="just">
              <a:spcBef>
                <a:spcPts val="0"/>
              </a:spcBef>
              <a:defRPr/>
            </a:pPr>
            <a:r>
              <a:rPr lang="lt-LT" sz="1050" b="0" i="1" dirty="0"/>
              <a:t>Q26. Kokių institucijų /įstaigų, kuriose jūs tvarkėte savo reikalus valstybės tarnautojai leido Jums ar suprasti, kad norėtų gauti kyšį arba jo tikėjosi?</a:t>
            </a:r>
          </a:p>
          <a:p>
            <a:pPr algn="just">
              <a:spcBef>
                <a:spcPts val="0"/>
              </a:spcBef>
              <a:defRPr/>
            </a:pPr>
            <a:r>
              <a:rPr lang="lt-LT" sz="1050" b="0" i="1" dirty="0"/>
              <a:t>Q27. Kokių institucijų / įstaigų darbuotojams </a:t>
            </a:r>
            <a:r>
              <a:rPr lang="lt-LT" sz="1050" b="0" i="1" u="sng" dirty="0"/>
              <a:t>Jūs davėte kyšį?</a:t>
            </a:r>
            <a:endParaRPr lang="lt-LT" sz="1050" b="0" i="1" dirty="0"/>
          </a:p>
          <a:p>
            <a:pPr algn="just">
              <a:spcBef>
                <a:spcPts val="0"/>
              </a:spcBef>
              <a:defRPr/>
            </a:pPr>
            <a:r>
              <a:rPr lang="lt-LT" sz="1050" b="0" i="1" dirty="0"/>
              <a:t>Q28. Ar kyšio davimas </a:t>
            </a:r>
            <a:r>
              <a:rPr lang="lt-LT" sz="1050" b="0" i="1" u="sng" dirty="0"/>
              <a:t>padėjo išspręsti</a:t>
            </a:r>
            <a:r>
              <a:rPr lang="lt-LT" sz="1050" b="0" i="1" dirty="0"/>
              <a:t> jūsų </a:t>
            </a:r>
            <a:r>
              <a:rPr lang="lt-LT" sz="1050" b="0" i="1" u="sng" dirty="0"/>
              <a:t>problemą</a:t>
            </a:r>
            <a:r>
              <a:rPr lang="lt-LT" sz="1050" b="0" i="1" dirty="0"/>
              <a:t>?</a:t>
            </a:r>
          </a:p>
          <a:p>
            <a:pPr algn="just">
              <a:defRPr/>
            </a:pPr>
            <a:endParaRPr lang="lt-LT" sz="1200" b="0" i="1" dirty="0"/>
          </a:p>
          <a:p>
            <a:pPr algn="just">
              <a:defRPr/>
            </a:pPr>
            <a:endParaRPr lang="lt-LT" sz="1200" dirty="0"/>
          </a:p>
        </p:txBody>
      </p:sp>
      <p:sp>
        <p:nvSpPr>
          <p:cNvPr id="2867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286799" name="Rectangle 94"/>
          <p:cNvSpPr>
            <a:spLocks noChangeArrowheads="1"/>
          </p:cNvSpPr>
          <p:nvPr/>
        </p:nvSpPr>
        <p:spPr bwMode="auto">
          <a:xfrm>
            <a:off x="179388" y="404813"/>
            <a:ext cx="89646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6 (per pastaruosius 5 metus)</a:t>
            </a:r>
            <a:r>
              <a:rPr lang="en-US" altLang="lt-LT">
                <a:solidFill>
                  <a:schemeClr val="accent2"/>
                </a:solidFill>
                <a:latin typeface="Times New Roman" panose="02020603050405020304" pitchFamily="18" charset="0"/>
              </a:rPr>
              <a:t>: institucijos</a:t>
            </a:r>
            <a:r>
              <a:rPr lang="lt-LT" altLang="lt-LT">
                <a:solidFill>
                  <a:schemeClr val="accent2"/>
                </a:solidFill>
                <a:latin typeface="Times New Roman" panose="02020603050405020304" pitchFamily="18" charset="0"/>
              </a:rPr>
              <a:t> </a:t>
            </a:r>
            <a:r>
              <a:rPr lang="lt-LT" altLang="lt-LT" i="1">
                <a:solidFill>
                  <a:schemeClr val="accent2"/>
                </a:solidFill>
                <a:latin typeface="Times New Roman" panose="02020603050405020304" pitchFamily="18" charset="0"/>
              </a:rPr>
              <a:t>(tęsinys)</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77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5D4EACA-C2FB-4613-AB0B-7CBFCD6A7B30}" type="slidenum">
              <a:rPr lang="lt-LT" altLang="lt-LT" sz="1000" b="0">
                <a:latin typeface="Arial" panose="020B0604020202020204" pitchFamily="34" charset="0"/>
              </a:rPr>
              <a:pPr eaLnBrk="1" hangingPunct="1"/>
              <a:t>237</a:t>
            </a:fld>
            <a:endParaRPr lang="lt-LT" altLang="lt-LT" sz="1000" b="0">
              <a:latin typeface="Arial" panose="020B0604020202020204" pitchFamily="34" charset="0"/>
            </a:endParaRPr>
          </a:p>
        </p:txBody>
      </p:sp>
      <p:graphicFrame>
        <p:nvGraphicFramePr>
          <p:cNvPr id="498795" name="Group 107"/>
          <p:cNvGraphicFramePr>
            <a:graphicFrameLocks noGrp="1"/>
          </p:cNvGraphicFramePr>
          <p:nvPr>
            <p:ph/>
          </p:nvPr>
        </p:nvGraphicFramePr>
        <p:xfrm>
          <a:off x="323850" y="981075"/>
          <a:ext cx="7891463" cy="4052888"/>
        </p:xfrm>
        <a:graphic>
          <a:graphicData uri="http://schemas.openxmlformats.org/drawingml/2006/table">
            <a:tbl>
              <a:tblPr>
                <a:tableStyleId>{616DA210-FB5B-4158-B5E0-FEB733F419BA}</a:tableStyleId>
              </a:tblPr>
              <a:tblGrid>
                <a:gridCol w="4176713">
                  <a:extLst>
                    <a:ext uri="{9D8B030D-6E8A-4147-A177-3AD203B41FA5}">
                      <a16:colId xmlns:a16="http://schemas.microsoft.com/office/drawing/2014/main" xmlns="" val="20000"/>
                    </a:ext>
                  </a:extLst>
                </a:gridCol>
                <a:gridCol w="1296988">
                  <a:extLst>
                    <a:ext uri="{9D8B030D-6E8A-4147-A177-3AD203B41FA5}">
                      <a16:colId xmlns:a16="http://schemas.microsoft.com/office/drawing/2014/main" xmlns="" val="20001"/>
                    </a:ext>
                  </a:extLst>
                </a:gridCol>
                <a:gridCol w="1223962">
                  <a:extLst>
                    <a:ext uri="{9D8B030D-6E8A-4147-A177-3AD203B41FA5}">
                      <a16:colId xmlns:a16="http://schemas.microsoft.com/office/drawing/2014/main" xmlns="" val="20002"/>
                    </a:ext>
                  </a:extLst>
                </a:gridCol>
                <a:gridCol w="1193800">
                  <a:extLst>
                    <a:ext uri="{9D8B030D-6E8A-4147-A177-3AD203B41FA5}">
                      <a16:colId xmlns:a16="http://schemas.microsoft.com/office/drawing/2014/main" xmlns="" val="20003"/>
                    </a:ext>
                  </a:extLst>
                </a:gridCol>
              </a:tblGrid>
              <a:tr h="457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įstaigos, su kuriomis kontaktavo 30 - 99 respondentai</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0"/>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Migracijos departamentas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75)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1"/>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Teritorinės policijos įstaigos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48)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2"/>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Gyventojų registro tarnyba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54)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3"/>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Nacionalinė žemės tarnyba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51)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4"/>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kern="1200" cap="none" normalizeH="0" baseline="0" dirty="0" smtClean="0">
                          <a:ln>
                            <a:noFill/>
                          </a:ln>
                          <a:solidFill>
                            <a:schemeClr val="tx1"/>
                          </a:solidFill>
                          <a:effectLst/>
                          <a:latin typeface="+mn-lt"/>
                          <a:ea typeface="+mn-ea"/>
                          <a:cs typeface="Arial" pitchFamily="34" charset="0"/>
                        </a:rPr>
                        <a:t>Vaikų ikimokyklinio ugdymo įstaigos (N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99)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0,17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0,71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5"/>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Nacionalinis kraujo centras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32)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6"/>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Bendrasis pagalbos centras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53)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7"/>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Nacionalinė mokėjimo agentūra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62)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8"/>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b="0" i="0" u="none" strike="noStrike" cap="none" normalizeH="0" baseline="0" dirty="0" smtClean="0">
                          <a:ln>
                            <a:noFill/>
                          </a:ln>
                          <a:solidFill>
                            <a:schemeClr val="tx1"/>
                          </a:solidFill>
                          <a:effectLst/>
                          <a:latin typeface="+mj-lt"/>
                          <a:cs typeface="Arial" pitchFamily="34" charset="0"/>
                        </a:rPr>
                        <a:t>Anstoliai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53)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9"/>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b="0" i="0" u="none" strike="noStrike" cap="none" normalizeH="0" baseline="0" dirty="0" smtClean="0">
                          <a:ln>
                            <a:noFill/>
                          </a:ln>
                          <a:solidFill>
                            <a:schemeClr val="tx1"/>
                          </a:solidFill>
                          <a:effectLst/>
                          <a:latin typeface="+mj-lt"/>
                          <a:cs typeface="Arial" pitchFamily="34" charset="0"/>
                        </a:rPr>
                        <a:t>Advokatai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94)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0,30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10"/>
                  </a:ext>
                </a:extLst>
              </a:tr>
              <a:tr h="274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kern="1200" cap="none" normalizeH="0" baseline="0" dirty="0" smtClean="0">
                          <a:ln>
                            <a:noFill/>
                          </a:ln>
                          <a:solidFill>
                            <a:schemeClr val="tx1"/>
                          </a:solidFill>
                          <a:effectLst/>
                          <a:latin typeface="+mn-lt"/>
                          <a:ea typeface="+mn-ea"/>
                          <a:cs typeface="Arial" pitchFamily="34" charset="0"/>
                        </a:rPr>
                        <a:t>Farmacijos srities įmonės (N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97)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11"/>
                  </a:ext>
                </a:extLst>
              </a:tr>
              <a:tr h="3019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b="0" i="0" u="none" strike="noStrike" cap="none" normalizeH="0" baseline="0" dirty="0" smtClean="0">
                          <a:ln>
                            <a:noFill/>
                          </a:ln>
                          <a:solidFill>
                            <a:schemeClr val="tx1"/>
                          </a:solidFill>
                          <a:effectLst/>
                          <a:latin typeface="+mj-lt"/>
                          <a:cs typeface="Arial" pitchFamily="34" charset="0"/>
                        </a:rPr>
                        <a:t>Žiniasklaida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12"/>
                  </a:ext>
                </a:extLst>
              </a:tr>
            </a:tbl>
          </a:graphicData>
        </a:graphic>
      </p:graphicFrame>
      <p:sp>
        <p:nvSpPr>
          <p:cNvPr id="287820" name="Text Box 104"/>
          <p:cNvSpPr txBox="1">
            <a:spLocks noChangeArrowheads="1"/>
          </p:cNvSpPr>
          <p:nvPr/>
        </p:nvSpPr>
        <p:spPr bwMode="auto">
          <a:xfrm>
            <a:off x="827088" y="602138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323850" y="4868863"/>
            <a:ext cx="8351838" cy="1616075"/>
          </a:xfrm>
          <a:prstGeom prst="rect">
            <a:avLst/>
          </a:prstGeom>
          <a:noFill/>
          <a:ln w="9525">
            <a:noFill/>
            <a:miter lim="800000"/>
            <a:headEnd/>
            <a:tailEnd/>
          </a:ln>
          <a:effectLst/>
        </p:spPr>
        <p:txBody>
          <a:bodyPr>
            <a:spAutoFit/>
          </a:bodyPr>
          <a:lstStyle/>
          <a:p>
            <a:pPr algn="just">
              <a:defRPr/>
            </a:pPr>
            <a:endParaRPr lang="lt-LT" sz="1200" b="0" i="1" dirty="0"/>
          </a:p>
          <a:p>
            <a:pPr algn="just">
              <a:spcBef>
                <a:spcPts val="0"/>
              </a:spcBef>
              <a:defRPr/>
            </a:pPr>
            <a:r>
              <a:rPr lang="lt-LT" sz="1050" b="0" i="1" dirty="0"/>
              <a:t>Q25. Ar per paskutinius 5 metus jums </a:t>
            </a:r>
            <a:r>
              <a:rPr lang="lt-LT" sz="1050" b="0" i="1" u="sng" dirty="0"/>
              <a:t>teko tvarkyti savo reikalus</a:t>
            </a:r>
            <a:r>
              <a:rPr lang="lt-LT" sz="1050" b="0" i="1" dirty="0"/>
              <a:t> šiose institucijose /įstaigose arba teko bendrauti su šių institucijų / įstaigų darbuotojais tvarkant savo reikalus? </a:t>
            </a:r>
          </a:p>
          <a:p>
            <a:pPr algn="just">
              <a:spcBef>
                <a:spcPts val="0"/>
              </a:spcBef>
              <a:defRPr/>
            </a:pPr>
            <a:r>
              <a:rPr lang="lt-LT" sz="1050" b="0" i="1" dirty="0"/>
              <a:t>Q26. Kokių institucijų /įstaigų, kuriose jūs tvarkėte savo reikalus valstybės tarnautojai leido Jums ar suprasti, kad norėtų gauti kyšį arba jo tikėjosi?</a:t>
            </a:r>
          </a:p>
          <a:p>
            <a:pPr algn="just">
              <a:spcBef>
                <a:spcPts val="0"/>
              </a:spcBef>
              <a:defRPr/>
            </a:pPr>
            <a:r>
              <a:rPr lang="lt-LT" sz="1050" b="0" i="1" dirty="0"/>
              <a:t>Q27. Kokių institucijų / įstaigų darbuotojams </a:t>
            </a:r>
            <a:r>
              <a:rPr lang="lt-LT" sz="1050" b="0" i="1" u="sng" dirty="0"/>
              <a:t>Jūs davėte kyšį?</a:t>
            </a:r>
            <a:endParaRPr lang="lt-LT" sz="1050" b="0" i="1" dirty="0"/>
          </a:p>
          <a:p>
            <a:pPr algn="just">
              <a:spcBef>
                <a:spcPts val="0"/>
              </a:spcBef>
              <a:defRPr/>
            </a:pPr>
            <a:r>
              <a:rPr lang="lt-LT" sz="1050" b="0" i="1" dirty="0"/>
              <a:t>Q28. Ar kyšio davimas </a:t>
            </a:r>
            <a:r>
              <a:rPr lang="lt-LT" sz="1050" b="0" i="1" u="sng" dirty="0"/>
              <a:t>padėjo išspręsti</a:t>
            </a:r>
            <a:r>
              <a:rPr lang="lt-LT" sz="1050" b="0" i="1" dirty="0"/>
              <a:t> jūsų </a:t>
            </a:r>
            <a:r>
              <a:rPr lang="lt-LT" sz="1050" b="0" i="1" u="sng" dirty="0"/>
              <a:t>problemą</a:t>
            </a:r>
            <a:r>
              <a:rPr lang="lt-LT" sz="1050" b="0" i="1" dirty="0"/>
              <a:t>?</a:t>
            </a:r>
          </a:p>
          <a:p>
            <a:pPr algn="just">
              <a:defRPr/>
            </a:pPr>
            <a:endParaRPr lang="lt-LT" sz="1200" b="0" i="1" dirty="0"/>
          </a:p>
          <a:p>
            <a:pPr algn="just">
              <a:defRPr/>
            </a:pPr>
            <a:endParaRPr lang="lt-LT" sz="1200" dirty="0"/>
          </a:p>
        </p:txBody>
      </p:sp>
      <p:sp>
        <p:nvSpPr>
          <p:cNvPr id="2878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287823" name="Rectangle 94"/>
          <p:cNvSpPr>
            <a:spLocks noChangeArrowheads="1"/>
          </p:cNvSpPr>
          <p:nvPr/>
        </p:nvSpPr>
        <p:spPr bwMode="auto">
          <a:xfrm>
            <a:off x="179388" y="404813"/>
            <a:ext cx="89646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6 (per pastaruosius 5 metus)</a:t>
            </a:r>
            <a:r>
              <a:rPr lang="en-US" altLang="lt-LT">
                <a:solidFill>
                  <a:schemeClr val="accent2"/>
                </a:solidFill>
                <a:latin typeface="Times New Roman" panose="02020603050405020304" pitchFamily="18" charset="0"/>
              </a:rPr>
              <a:t>: institucijos</a:t>
            </a:r>
            <a:r>
              <a:rPr lang="lt-LT" altLang="lt-LT">
                <a:solidFill>
                  <a:schemeClr val="accent2"/>
                </a:solidFill>
                <a:latin typeface="Times New Roman" panose="02020603050405020304" pitchFamily="18" charset="0"/>
              </a:rPr>
              <a:t> </a:t>
            </a:r>
            <a:r>
              <a:rPr lang="lt-LT" altLang="lt-LT" i="1">
                <a:solidFill>
                  <a:schemeClr val="accent2"/>
                </a:solidFill>
                <a:latin typeface="Times New Roman" panose="02020603050405020304" pitchFamily="18" charset="0"/>
              </a:rPr>
              <a:t>(tęsinys)</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877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42FC7AC-25AD-457B-A6C8-C8455FD5A132}" type="slidenum">
              <a:rPr lang="lt-LT" altLang="lt-LT" sz="1000" b="0">
                <a:latin typeface="Arial" panose="020B0604020202020204" pitchFamily="34" charset="0"/>
              </a:rPr>
              <a:pPr eaLnBrk="1" hangingPunct="1"/>
              <a:t>238</a:t>
            </a:fld>
            <a:endParaRPr lang="lt-LT" altLang="lt-LT" sz="1000" b="0">
              <a:latin typeface="Arial" panose="020B0604020202020204" pitchFamily="34" charset="0"/>
            </a:endParaRPr>
          </a:p>
        </p:txBody>
      </p:sp>
      <p:graphicFrame>
        <p:nvGraphicFramePr>
          <p:cNvPr id="498795" name="Group 107"/>
          <p:cNvGraphicFramePr>
            <a:graphicFrameLocks noGrp="1"/>
          </p:cNvGraphicFramePr>
          <p:nvPr>
            <p:ph/>
          </p:nvPr>
        </p:nvGraphicFramePr>
        <p:xfrm>
          <a:off x="611188" y="1125538"/>
          <a:ext cx="7891462" cy="2424112"/>
        </p:xfrm>
        <a:graphic>
          <a:graphicData uri="http://schemas.openxmlformats.org/drawingml/2006/table">
            <a:tbl>
              <a:tblPr>
                <a:tableStyleId>{616DA210-FB5B-4158-B5E0-FEB733F419BA}</a:tableStyleId>
              </a:tblPr>
              <a:tblGrid>
                <a:gridCol w="4176712">
                  <a:extLst>
                    <a:ext uri="{9D8B030D-6E8A-4147-A177-3AD203B41FA5}">
                      <a16:colId xmlns:a16="http://schemas.microsoft.com/office/drawing/2014/main" xmlns="" val="20000"/>
                    </a:ext>
                  </a:extLst>
                </a:gridCol>
                <a:gridCol w="1296988">
                  <a:extLst>
                    <a:ext uri="{9D8B030D-6E8A-4147-A177-3AD203B41FA5}">
                      <a16:colId xmlns:a16="http://schemas.microsoft.com/office/drawing/2014/main" xmlns="" val="20001"/>
                    </a:ext>
                  </a:extLst>
                </a:gridCol>
                <a:gridCol w="1223962">
                  <a:extLst>
                    <a:ext uri="{9D8B030D-6E8A-4147-A177-3AD203B41FA5}">
                      <a16:colId xmlns:a16="http://schemas.microsoft.com/office/drawing/2014/main" xmlns="" val="20002"/>
                    </a:ext>
                  </a:extLst>
                </a:gridCol>
                <a:gridCol w="1193800">
                  <a:extLst>
                    <a:ext uri="{9D8B030D-6E8A-4147-A177-3AD203B41FA5}">
                      <a16:colId xmlns:a16="http://schemas.microsoft.com/office/drawing/2014/main" xmlns="" val="20003"/>
                    </a:ext>
                  </a:extLst>
                </a:gridCol>
              </a:tblGrid>
              <a:tr h="4572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įstaigos, su kuriomis kontaktavo 30 - 99 respondentai</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26" marB="45726" horzOverflow="overflow"/>
                </a:tc>
                <a:extLst>
                  <a:ext uri="{0D108BD9-81ED-4DB2-BD59-A6C34878D82A}">
                    <a16:rowId xmlns:a16="http://schemas.microsoft.com/office/drawing/2014/main" xmlns="" val="10000"/>
                  </a:ext>
                </a:extLst>
              </a:tr>
              <a:tr h="2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b="0" i="0" u="none" strike="noStrike" cap="none" normalizeH="0" baseline="0" dirty="0" smtClean="0">
                          <a:ln>
                            <a:noFill/>
                          </a:ln>
                          <a:solidFill>
                            <a:schemeClr val="tx1"/>
                          </a:solidFill>
                          <a:effectLst/>
                          <a:latin typeface="+mj-lt"/>
                          <a:cs typeface="Arial" pitchFamily="34" charset="0"/>
                        </a:rPr>
                        <a:t>Valstybinė maisto ir veterinarijos tarnyba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0,37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extLst>
                  <a:ext uri="{0D108BD9-81ED-4DB2-BD59-A6C34878D82A}">
                    <a16:rowId xmlns:a16="http://schemas.microsoft.com/office/drawing/2014/main" xmlns="" val="10001"/>
                  </a:ext>
                </a:extLst>
              </a:tr>
              <a:tr h="27435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kern="1200" cap="none" normalizeH="0" baseline="0" dirty="0" smtClean="0">
                          <a:ln>
                            <a:noFill/>
                          </a:ln>
                          <a:solidFill>
                            <a:schemeClr val="tx1"/>
                          </a:solidFill>
                          <a:effectLst/>
                          <a:latin typeface="+mn-lt"/>
                          <a:ea typeface="+mn-ea"/>
                          <a:cs typeface="Arial" pitchFamily="34" charset="0"/>
                        </a:rPr>
                        <a:t>Sveikatos apsaugos ministerija (N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0,30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extLst>
                  <a:ext uri="{0D108BD9-81ED-4DB2-BD59-A6C34878D82A}">
                    <a16:rowId xmlns:a16="http://schemas.microsoft.com/office/drawing/2014/main" xmlns="" val="10002"/>
                  </a:ext>
                </a:extLst>
              </a:tr>
              <a:tr h="2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b="0" i="0" u="none" strike="noStrike" cap="none" normalizeH="0" baseline="0" dirty="0" smtClean="0">
                          <a:ln>
                            <a:noFill/>
                          </a:ln>
                          <a:solidFill>
                            <a:schemeClr val="tx1"/>
                          </a:solidFill>
                          <a:effectLst/>
                          <a:latin typeface="+mj-lt"/>
                          <a:cs typeface="Arial" pitchFamily="34" charset="0"/>
                        </a:rPr>
                        <a:t>“Lietuvos energija”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extLst>
                  <a:ext uri="{0D108BD9-81ED-4DB2-BD59-A6C34878D82A}">
                    <a16:rowId xmlns:a16="http://schemas.microsoft.com/office/drawing/2014/main" xmlns="" val="10003"/>
                  </a:ext>
                </a:extLst>
              </a:tr>
              <a:tr h="279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smtClean="0"/>
                        <a:t>Valstybinė darbo inspekcija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34)</a:t>
                      </a:r>
                      <a:endParaRPr lang="lt-LT" sz="1200" dirty="0"/>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extLst>
                  <a:ext uri="{0D108BD9-81ED-4DB2-BD59-A6C34878D82A}">
                    <a16:rowId xmlns:a16="http://schemas.microsoft.com/office/drawing/2014/main" xmlns="" val="10004"/>
                  </a:ext>
                </a:extLst>
              </a:tr>
              <a:tr h="282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smtClean="0"/>
                        <a:t>Technikos</a:t>
                      </a:r>
                      <a:r>
                        <a:rPr lang="lt-LT" sz="1200" baseline="0" dirty="0" smtClean="0"/>
                        <a:t> priežiūros tarnyba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38)</a:t>
                      </a:r>
                      <a:endParaRPr lang="lt-LT" sz="1200" dirty="0"/>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extLst>
                  <a:ext uri="{0D108BD9-81ED-4DB2-BD59-A6C34878D82A}">
                    <a16:rowId xmlns:a16="http://schemas.microsoft.com/office/drawing/2014/main" xmlns="" val="10005"/>
                  </a:ext>
                </a:extLst>
              </a:tr>
              <a:tr h="281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smtClean="0"/>
                        <a:t>Privataus </a:t>
                      </a:r>
                      <a:r>
                        <a:rPr lang="lt-LT" sz="1200" smtClean="0"/>
                        <a:t>sektoriaus energetikos </a:t>
                      </a:r>
                      <a:r>
                        <a:rPr lang="lt-LT" sz="1200" dirty="0" smtClean="0"/>
                        <a:t>srities įmonės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44)</a:t>
                      </a:r>
                      <a:endParaRPr lang="lt-LT" sz="1200" dirty="0"/>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extLst>
                  <a:ext uri="{0D108BD9-81ED-4DB2-BD59-A6C34878D82A}">
                    <a16:rowId xmlns:a16="http://schemas.microsoft.com/office/drawing/2014/main" xmlns="" val="10006"/>
                  </a:ext>
                </a:extLst>
              </a:tr>
              <a:tr h="284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smtClean="0"/>
                        <a:t>Informacinių technologijų įmonės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35)</a:t>
                      </a:r>
                      <a:endParaRPr lang="lt-LT" sz="1200" dirty="0"/>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26" marB="45726" horzOverflow="overflow"/>
                </a:tc>
                <a:extLst>
                  <a:ext uri="{0D108BD9-81ED-4DB2-BD59-A6C34878D82A}">
                    <a16:rowId xmlns:a16="http://schemas.microsoft.com/office/drawing/2014/main" xmlns="" val="10007"/>
                  </a:ext>
                </a:extLst>
              </a:tr>
            </a:tbl>
          </a:graphicData>
        </a:graphic>
      </p:graphicFrame>
      <p:sp>
        <p:nvSpPr>
          <p:cNvPr id="288819" name="Text Box 104"/>
          <p:cNvSpPr txBox="1">
            <a:spLocks noChangeArrowheads="1"/>
          </p:cNvSpPr>
          <p:nvPr/>
        </p:nvSpPr>
        <p:spPr bwMode="auto">
          <a:xfrm>
            <a:off x="900113" y="59499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288820" name="Text Box 7"/>
          <p:cNvSpPr txBox="1">
            <a:spLocks noChangeArrowheads="1"/>
          </p:cNvSpPr>
          <p:nvPr/>
        </p:nvSpPr>
        <p:spPr bwMode="auto">
          <a:xfrm>
            <a:off x="323850" y="4724400"/>
            <a:ext cx="835183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algn="just" eaLnBrk="1" hangingPunct="1"/>
            <a:r>
              <a:rPr lang="lt-LT" altLang="lt-LT" sz="1100" b="0" i="1"/>
              <a:t>Q25. Ar per paskutinius 5 metus jums </a:t>
            </a:r>
            <a:r>
              <a:rPr lang="lt-LT" altLang="lt-LT" sz="1100" b="0" i="1" u="sng"/>
              <a:t>teko tvarkyti savo reikalus</a:t>
            </a:r>
            <a:r>
              <a:rPr lang="lt-LT" altLang="lt-LT" sz="1100" b="0" i="1"/>
              <a:t> šiose institucijose /įstaigose arba teko bendrauti su šių institucijų / įstaigų darbuotojais tvarkant savo reikalus? </a:t>
            </a:r>
          </a:p>
          <a:p>
            <a:pPr algn="just" eaLnBrk="1" hangingPunct="1"/>
            <a:r>
              <a:rPr lang="lt-LT" altLang="lt-LT" sz="1100" b="0" i="1"/>
              <a:t>Q26. Kokių institucijų /įstaigų, kuriose jūs tvarkėte savo reikalus valstybės tarnautojai leido Jums ar suprasti, kad norėtų gauti kyšį arba jo tikėjosi?</a:t>
            </a:r>
          </a:p>
          <a:p>
            <a:pPr algn="just" eaLnBrk="1" hangingPunct="1"/>
            <a:r>
              <a:rPr lang="lt-LT" altLang="lt-LT" sz="1100" b="0" i="1"/>
              <a:t>Q27. Kokių institucijų / įstaigų darbuotojams </a:t>
            </a:r>
            <a:r>
              <a:rPr lang="lt-LT" altLang="lt-LT" sz="1100" b="0" i="1" u="sng"/>
              <a:t>Jūs davėte kyšį?</a:t>
            </a:r>
            <a:endParaRPr lang="lt-LT" altLang="lt-LT" sz="1100" b="0" i="1"/>
          </a:p>
          <a:p>
            <a:pPr algn="just" eaLnBrk="1" hangingPunct="1"/>
            <a:r>
              <a:rPr lang="lt-LT" altLang="lt-LT" sz="1100" b="0" i="1"/>
              <a:t>Q28. Ar kyšio davimas </a:t>
            </a:r>
            <a:r>
              <a:rPr lang="lt-LT" altLang="lt-LT" sz="1100" b="0" i="1" u="sng"/>
              <a:t>padėjo išspręsti</a:t>
            </a:r>
            <a:r>
              <a:rPr lang="lt-LT" altLang="lt-LT" sz="1100" b="0" i="1"/>
              <a:t> jūsų </a:t>
            </a:r>
            <a:r>
              <a:rPr lang="lt-LT" altLang="lt-LT" sz="1100" b="0" i="1" u="sng"/>
              <a:t>problemą</a:t>
            </a:r>
            <a:r>
              <a:rPr lang="lt-LT" altLang="lt-LT" sz="1100" b="0" i="1"/>
              <a:t>?</a:t>
            </a:r>
          </a:p>
          <a:p>
            <a:pPr algn="just" eaLnBrk="1" hangingPunct="1"/>
            <a:endParaRPr lang="lt-LT" altLang="lt-LT" sz="1200" b="0" i="1"/>
          </a:p>
          <a:p>
            <a:pPr algn="just" eaLnBrk="1" hangingPunct="1"/>
            <a:endParaRPr lang="lt-LT" altLang="lt-LT" sz="1200"/>
          </a:p>
        </p:txBody>
      </p:sp>
      <p:sp>
        <p:nvSpPr>
          <p:cNvPr id="28882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288822" name="Rectangle 94"/>
          <p:cNvSpPr>
            <a:spLocks noChangeArrowheads="1"/>
          </p:cNvSpPr>
          <p:nvPr/>
        </p:nvSpPr>
        <p:spPr bwMode="auto">
          <a:xfrm>
            <a:off x="179388" y="549275"/>
            <a:ext cx="89646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6 (per pastaruosius 5 metus)</a:t>
            </a:r>
            <a:r>
              <a:rPr lang="en-US" altLang="lt-LT">
                <a:solidFill>
                  <a:schemeClr val="accent2"/>
                </a:solidFill>
                <a:latin typeface="Times New Roman" panose="02020603050405020304" pitchFamily="18" charset="0"/>
              </a:rPr>
              <a:t>: institucijos</a:t>
            </a:r>
            <a:r>
              <a:rPr lang="lt-LT" altLang="lt-LT">
                <a:solidFill>
                  <a:schemeClr val="accent2"/>
                </a:solidFill>
                <a:latin typeface="Times New Roman" panose="02020603050405020304" pitchFamily="18" charset="0"/>
              </a:rPr>
              <a:t> </a:t>
            </a:r>
            <a:r>
              <a:rPr lang="lt-LT" altLang="lt-LT" i="1">
                <a:solidFill>
                  <a:schemeClr val="accent2"/>
                </a:solidFill>
                <a:latin typeface="Times New Roman" panose="02020603050405020304" pitchFamily="18" charset="0"/>
              </a:rPr>
              <a:t>(tęsinys)</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97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9ED1CA4-2C4C-4015-9511-02373093D859}" type="slidenum">
              <a:rPr lang="lt-LT" altLang="lt-LT" sz="1000" b="0">
                <a:latin typeface="Arial" panose="020B0604020202020204" pitchFamily="34" charset="0"/>
              </a:rPr>
              <a:pPr eaLnBrk="1" hangingPunct="1"/>
              <a:t>239</a:t>
            </a:fld>
            <a:endParaRPr lang="lt-LT" altLang="lt-LT" sz="1000" b="0">
              <a:latin typeface="Arial" panose="020B0604020202020204" pitchFamily="34" charset="0"/>
            </a:endParaRPr>
          </a:p>
        </p:txBody>
      </p:sp>
      <p:sp>
        <p:nvSpPr>
          <p:cNvPr id="289796" name="Rectangle 74"/>
          <p:cNvSpPr>
            <a:spLocks noChangeArrowheads="1"/>
          </p:cNvSpPr>
          <p:nvPr/>
        </p:nvSpPr>
        <p:spPr bwMode="auto">
          <a:xfrm>
            <a:off x="684213" y="620713"/>
            <a:ext cx="76533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Prievartavimo indeksai (per pastaruosius 5 metus): </a:t>
            </a:r>
            <a:r>
              <a:rPr lang="en-US" altLang="lt-LT">
                <a:solidFill>
                  <a:schemeClr val="accent2"/>
                </a:solidFill>
                <a:latin typeface="Times New Roman" panose="02020603050405020304" pitchFamily="18" charset="0"/>
              </a:rPr>
              <a:t>institucijos</a:t>
            </a:r>
            <a:endParaRPr lang="lt-LT" altLang="lt-LT">
              <a:solidFill>
                <a:schemeClr val="accent2"/>
              </a:solidFill>
              <a:latin typeface="Times New Roman" panose="02020603050405020304" pitchFamily="18" charset="0"/>
            </a:endParaRPr>
          </a:p>
        </p:txBody>
      </p:sp>
      <p:graphicFrame>
        <p:nvGraphicFramePr>
          <p:cNvPr id="499948" name="Group 236"/>
          <p:cNvGraphicFramePr>
            <a:graphicFrameLocks noGrp="1"/>
          </p:cNvGraphicFramePr>
          <p:nvPr>
            <p:ph/>
          </p:nvPr>
        </p:nvGraphicFramePr>
        <p:xfrm>
          <a:off x="468313" y="1268413"/>
          <a:ext cx="8229600" cy="3932237"/>
        </p:xfrm>
        <a:graphic>
          <a:graphicData uri="http://schemas.openxmlformats.org/drawingml/2006/table">
            <a:tbl>
              <a:tblPr>
                <a:tableStyleId>{616DA210-FB5B-4158-B5E0-FEB733F419BA}</a:tableStyleId>
              </a:tblPr>
              <a:tblGrid>
                <a:gridCol w="2577817">
                  <a:extLst>
                    <a:ext uri="{9D8B030D-6E8A-4147-A177-3AD203B41FA5}">
                      <a16:colId xmlns:a16="http://schemas.microsoft.com/office/drawing/2014/main" xmlns="" val="20000"/>
                    </a:ext>
                  </a:extLst>
                </a:gridCol>
                <a:gridCol w="672767">
                  <a:extLst>
                    <a:ext uri="{9D8B030D-6E8A-4147-A177-3AD203B41FA5}">
                      <a16:colId xmlns:a16="http://schemas.microsoft.com/office/drawing/2014/main" xmlns="" val="20001"/>
                    </a:ext>
                  </a:extLst>
                </a:gridCol>
                <a:gridCol w="672768">
                  <a:extLst>
                    <a:ext uri="{9D8B030D-6E8A-4147-A177-3AD203B41FA5}">
                      <a16:colId xmlns:a16="http://schemas.microsoft.com/office/drawing/2014/main" xmlns="" val="20002"/>
                    </a:ext>
                  </a:extLst>
                </a:gridCol>
                <a:gridCol w="610748">
                  <a:extLst>
                    <a:ext uri="{9D8B030D-6E8A-4147-A177-3AD203B41FA5}">
                      <a16:colId xmlns:a16="http://schemas.microsoft.com/office/drawing/2014/main" xmlns="" val="20003"/>
                    </a:ext>
                  </a:extLst>
                </a:gridCol>
                <a:gridCol w="612097">
                  <a:extLst>
                    <a:ext uri="{9D8B030D-6E8A-4147-A177-3AD203B41FA5}">
                      <a16:colId xmlns:a16="http://schemas.microsoft.com/office/drawing/2014/main" xmlns="" val="20004"/>
                    </a:ext>
                  </a:extLst>
                </a:gridCol>
                <a:gridCol w="610748">
                  <a:extLst>
                    <a:ext uri="{9D8B030D-6E8A-4147-A177-3AD203B41FA5}">
                      <a16:colId xmlns:a16="http://schemas.microsoft.com/office/drawing/2014/main" xmlns="" val="20005"/>
                    </a:ext>
                  </a:extLst>
                </a:gridCol>
                <a:gridCol w="612097">
                  <a:extLst>
                    <a:ext uri="{9D8B030D-6E8A-4147-A177-3AD203B41FA5}">
                      <a16:colId xmlns:a16="http://schemas.microsoft.com/office/drawing/2014/main" xmlns="" val="20006"/>
                    </a:ext>
                  </a:extLst>
                </a:gridCol>
                <a:gridCol w="620186">
                  <a:extLst>
                    <a:ext uri="{9D8B030D-6E8A-4147-A177-3AD203B41FA5}">
                      <a16:colId xmlns:a16="http://schemas.microsoft.com/office/drawing/2014/main" xmlns="" val="20007"/>
                    </a:ext>
                  </a:extLst>
                </a:gridCol>
                <a:gridCol w="620186">
                  <a:extLst>
                    <a:ext uri="{9D8B030D-6E8A-4147-A177-3AD203B41FA5}">
                      <a16:colId xmlns:a16="http://schemas.microsoft.com/office/drawing/2014/main" xmlns="" val="20008"/>
                    </a:ext>
                  </a:extLst>
                </a:gridCol>
                <a:gridCol w="620186">
                  <a:extLst>
                    <a:ext uri="{9D8B030D-6E8A-4147-A177-3AD203B41FA5}">
                      <a16:colId xmlns:a16="http://schemas.microsoft.com/office/drawing/2014/main" xmlns="" val="20009"/>
                    </a:ext>
                  </a:extLst>
                </a:gridCol>
              </a:tblGrid>
              <a:tr h="762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Nurodytos įstaigos, su kuriomis 2016 m. kontaktavo ne mažiau </a:t>
                      </a:r>
                      <a:r>
                        <a:rPr kumimoji="0" lang="lt-LT" sz="1600" b="1" u="none" strike="noStrike" cap="none" normalizeH="0" baseline="0" dirty="0" smtClean="0">
                          <a:ln>
                            <a:noFill/>
                          </a:ln>
                          <a:effectLst/>
                          <a:latin typeface="+mj-lt"/>
                          <a:cs typeface="Arial" pitchFamily="34" charset="0"/>
                        </a:rPr>
                        <a:t>100 </a:t>
                      </a:r>
                      <a:r>
                        <a:rPr kumimoji="0" lang="lt-LT" sz="1400" b="1" u="none" strike="noStrike" cap="none" normalizeH="0" baseline="0" dirty="0" smtClean="0">
                          <a:ln>
                            <a:noFill/>
                          </a:ln>
                          <a:effectLst/>
                          <a:latin typeface="+mj-lt"/>
                          <a:cs typeface="Arial" pitchFamily="34" charset="0"/>
                        </a:rPr>
                        <a:t>respondentų</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2001</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2002</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2004</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2005</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2007</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2008</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2011</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mj-lt"/>
                          <a:cs typeface="Arial" pitchFamily="34" charset="0"/>
                        </a:rPr>
                        <a:t>2014</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mj-lt"/>
                          <a:cs typeface="Arial" pitchFamily="34" charset="0"/>
                        </a:rPr>
                        <a:t>2016</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4" marB="45724" horzOverflow="overflow"/>
                </a:tc>
                <a:extLst>
                  <a:ext uri="{0D108BD9-81ED-4DB2-BD59-A6C34878D82A}">
                    <a16:rowId xmlns:a16="http://schemas.microsoft.com/office/drawing/2014/main" xmlns="" val="10000"/>
                  </a:ext>
                </a:extLst>
              </a:tr>
              <a:tr h="3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Miestų ir rajonų savivaldybės</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0,26</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0,25</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0,22</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0,18</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0,36</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0,21</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0,24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0,16</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extLst>
                  <a:ext uri="{0D108BD9-81ED-4DB2-BD59-A6C34878D82A}">
                    <a16:rowId xmlns:a16="http://schemas.microsoft.com/office/drawing/2014/main" xmlns="" val="10001"/>
                  </a:ext>
                </a:extLst>
              </a:tr>
              <a:tr h="518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Greitosios medicinos pagalbos stotis</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0,14</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0,09</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0,11</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0,10</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0,08</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extLst>
                  <a:ext uri="{0D108BD9-81ED-4DB2-BD59-A6C34878D82A}">
                    <a16:rowId xmlns:a16="http://schemas.microsoft.com/office/drawing/2014/main" xmlns="" val="10002"/>
                  </a:ext>
                </a:extLst>
              </a:tr>
              <a:tr h="518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Ambulatorijos, medicinos punktai</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0,17</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0,13</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0,14</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0,15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0,22</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extLst>
                  <a:ext uri="{0D108BD9-81ED-4DB2-BD59-A6C34878D82A}">
                    <a16:rowId xmlns:a16="http://schemas.microsoft.com/office/drawing/2014/main" xmlns="" val="10003"/>
                  </a:ext>
                </a:extLst>
              </a:tr>
              <a:tr h="3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Poliklinikos</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0,16</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0,23</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0,22</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0,24</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0,23</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0,28</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0,24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0,32</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0,16</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extLst>
                  <a:ext uri="{0D108BD9-81ED-4DB2-BD59-A6C34878D82A}">
                    <a16:rowId xmlns:a16="http://schemas.microsoft.com/office/drawing/2014/main" xmlns="" val="10004"/>
                  </a:ext>
                </a:extLst>
              </a:tr>
              <a:tr h="3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Miestų ir rajonų ligoninės</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0,31</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0,44</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0,30</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0,39</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0,34</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0,50</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0,47</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0,53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0,36</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extLst>
                  <a:ext uri="{0D108BD9-81ED-4DB2-BD59-A6C34878D82A}">
                    <a16:rowId xmlns:a16="http://schemas.microsoft.com/office/drawing/2014/main" xmlns="" val="10005"/>
                  </a:ext>
                </a:extLst>
              </a:tr>
              <a:tr h="3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Respublikinės ligoninės/ klinikos</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0,36</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0,55</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0,52</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0,49</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0,33</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0,55</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0,52</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0,53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0,40</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extLst>
                  <a:ext uri="{0D108BD9-81ED-4DB2-BD59-A6C34878D82A}">
                    <a16:rowId xmlns:a16="http://schemas.microsoft.com/office/drawing/2014/main" xmlns="" val="10006"/>
                  </a:ext>
                </a:extLst>
              </a:tr>
              <a:tr h="3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Kelių policija</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0,50</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0,53</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0,50</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0,61</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0,40</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0,62</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0,58</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0,43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0,22</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extLst>
                  <a:ext uri="{0D108BD9-81ED-4DB2-BD59-A6C34878D82A}">
                    <a16:rowId xmlns:a16="http://schemas.microsoft.com/office/drawing/2014/main" xmlns="" val="10007"/>
                  </a:ext>
                </a:extLst>
              </a:tr>
              <a:tr h="3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Bendrojo lavinimo mokyklos</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0,09</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0,04</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0,10</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0,09</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0,12</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extLst>
                  <a:ext uri="{0D108BD9-81ED-4DB2-BD59-A6C34878D82A}">
                    <a16:rowId xmlns:a16="http://schemas.microsoft.com/office/drawing/2014/main" xmlns="" val="10008"/>
                  </a:ext>
                </a:extLst>
              </a:tr>
              <a:tr h="3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Universitetai</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0,27</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0,15</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0,09</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0,16</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4" marB="45724" horzOverflow="overflow"/>
                </a:tc>
                <a:extLst>
                  <a:ext uri="{0D108BD9-81ED-4DB2-BD59-A6C34878D82A}">
                    <a16:rowId xmlns:a16="http://schemas.microsoft.com/office/drawing/2014/main" xmlns="" val="10009"/>
                  </a:ext>
                </a:extLst>
              </a:tr>
            </a:tbl>
          </a:graphicData>
        </a:graphic>
      </p:graphicFrame>
      <p:sp>
        <p:nvSpPr>
          <p:cNvPr id="289920" name="Text Box 104"/>
          <p:cNvSpPr txBox="1">
            <a:spLocks noChangeArrowheads="1"/>
          </p:cNvSpPr>
          <p:nvPr/>
        </p:nvSpPr>
        <p:spPr bwMode="auto">
          <a:xfrm>
            <a:off x="900113" y="5949950"/>
            <a:ext cx="2268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2001-2016</a:t>
            </a:r>
            <a:endParaRPr lang="en-US" altLang="lt-LT" sz="1800" i="1">
              <a:latin typeface="Times New Roman" panose="02020603050405020304" pitchFamily="18" charset="0"/>
            </a:endParaRPr>
          </a:p>
        </p:txBody>
      </p:sp>
      <p:sp>
        <p:nvSpPr>
          <p:cNvPr id="28992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160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343C343-A4E6-4341-B852-AA4C53546898}" type="slidenum">
              <a:rPr lang="lt-LT" altLang="lt-LT" sz="1000" b="0">
                <a:latin typeface="Arial" panose="020B0604020202020204" pitchFamily="34" charset="0"/>
              </a:rPr>
              <a:pPr eaLnBrk="1" hangingPunct="1"/>
              <a:t>24</a:t>
            </a:fld>
            <a:endParaRPr lang="lt-LT" altLang="lt-LT" sz="1000" b="0">
              <a:latin typeface="Arial" panose="020B0604020202020204" pitchFamily="34" charset="0"/>
            </a:endParaRPr>
          </a:p>
        </p:txBody>
      </p:sp>
      <p:sp>
        <p:nvSpPr>
          <p:cNvPr id="216068"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Korupcinogeninės situacijos</a:t>
            </a:r>
            <a:endParaRPr lang="en-US" altLang="lt-LT" sz="3600" smtClean="0"/>
          </a:p>
        </p:txBody>
      </p:sp>
      <p:sp>
        <p:nvSpPr>
          <p:cNvPr id="21606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9081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C2919C4-4E3F-42C2-99DD-5820F559482A}" type="slidenum">
              <a:rPr lang="lt-LT" altLang="lt-LT" sz="1000" b="0">
                <a:latin typeface="Arial" panose="020B0604020202020204" pitchFamily="34" charset="0"/>
              </a:rPr>
              <a:pPr eaLnBrk="1" hangingPunct="1"/>
              <a:t>240</a:t>
            </a:fld>
            <a:endParaRPr lang="lt-LT" altLang="lt-LT" sz="1000" b="0">
              <a:latin typeface="Arial" panose="020B0604020202020204" pitchFamily="34" charset="0"/>
            </a:endParaRPr>
          </a:p>
        </p:txBody>
      </p:sp>
      <p:sp>
        <p:nvSpPr>
          <p:cNvPr id="290820" name="Rectangle 2"/>
          <p:cNvSpPr>
            <a:spLocks noChangeArrowheads="1"/>
          </p:cNvSpPr>
          <p:nvPr/>
        </p:nvSpPr>
        <p:spPr bwMode="auto">
          <a:xfrm>
            <a:off x="684213" y="620713"/>
            <a:ext cx="76533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Davimo indeksai (per pastaruosius 5 metus): </a:t>
            </a:r>
            <a:r>
              <a:rPr lang="en-US" altLang="lt-LT">
                <a:solidFill>
                  <a:schemeClr val="accent2"/>
                </a:solidFill>
                <a:latin typeface="Times New Roman" panose="02020603050405020304" pitchFamily="18" charset="0"/>
              </a:rPr>
              <a:t>institucijos</a:t>
            </a:r>
            <a:r>
              <a:rPr lang="lt-LT" altLang="lt-LT">
                <a:solidFill>
                  <a:schemeClr val="accent2"/>
                </a:solidFill>
                <a:latin typeface="Times New Roman" panose="02020603050405020304" pitchFamily="18" charset="0"/>
              </a:rPr>
              <a:t>  </a:t>
            </a:r>
          </a:p>
        </p:txBody>
      </p:sp>
      <p:graphicFrame>
        <p:nvGraphicFramePr>
          <p:cNvPr id="500868" name="Group 132"/>
          <p:cNvGraphicFramePr>
            <a:graphicFrameLocks noGrp="1"/>
          </p:cNvGraphicFramePr>
          <p:nvPr>
            <p:ph/>
          </p:nvPr>
        </p:nvGraphicFramePr>
        <p:xfrm>
          <a:off x="468313" y="1196975"/>
          <a:ext cx="8229600" cy="3717925"/>
        </p:xfrm>
        <a:graphic>
          <a:graphicData uri="http://schemas.openxmlformats.org/drawingml/2006/table">
            <a:tbl>
              <a:tblPr>
                <a:tableStyleId>{616DA210-FB5B-4158-B5E0-FEB733F419BA}</a:tableStyleId>
              </a:tblPr>
              <a:tblGrid>
                <a:gridCol w="2629050">
                  <a:extLst>
                    <a:ext uri="{9D8B030D-6E8A-4147-A177-3AD203B41FA5}">
                      <a16:colId xmlns:a16="http://schemas.microsoft.com/office/drawing/2014/main" xmlns="" val="20000"/>
                    </a:ext>
                  </a:extLst>
                </a:gridCol>
                <a:gridCol w="621533">
                  <a:extLst>
                    <a:ext uri="{9D8B030D-6E8A-4147-A177-3AD203B41FA5}">
                      <a16:colId xmlns:a16="http://schemas.microsoft.com/office/drawing/2014/main" xmlns="" val="20001"/>
                    </a:ext>
                  </a:extLst>
                </a:gridCol>
                <a:gridCol w="672768">
                  <a:extLst>
                    <a:ext uri="{9D8B030D-6E8A-4147-A177-3AD203B41FA5}">
                      <a16:colId xmlns:a16="http://schemas.microsoft.com/office/drawing/2014/main" xmlns="" val="20002"/>
                    </a:ext>
                  </a:extLst>
                </a:gridCol>
                <a:gridCol w="610748">
                  <a:extLst>
                    <a:ext uri="{9D8B030D-6E8A-4147-A177-3AD203B41FA5}">
                      <a16:colId xmlns:a16="http://schemas.microsoft.com/office/drawing/2014/main" xmlns="" val="20003"/>
                    </a:ext>
                  </a:extLst>
                </a:gridCol>
                <a:gridCol w="612097">
                  <a:extLst>
                    <a:ext uri="{9D8B030D-6E8A-4147-A177-3AD203B41FA5}">
                      <a16:colId xmlns:a16="http://schemas.microsoft.com/office/drawing/2014/main" xmlns="" val="20004"/>
                    </a:ext>
                  </a:extLst>
                </a:gridCol>
                <a:gridCol w="610748">
                  <a:extLst>
                    <a:ext uri="{9D8B030D-6E8A-4147-A177-3AD203B41FA5}">
                      <a16:colId xmlns:a16="http://schemas.microsoft.com/office/drawing/2014/main" xmlns="" val="20005"/>
                    </a:ext>
                  </a:extLst>
                </a:gridCol>
                <a:gridCol w="612097">
                  <a:extLst>
                    <a:ext uri="{9D8B030D-6E8A-4147-A177-3AD203B41FA5}">
                      <a16:colId xmlns:a16="http://schemas.microsoft.com/office/drawing/2014/main" xmlns="" val="20006"/>
                    </a:ext>
                  </a:extLst>
                </a:gridCol>
                <a:gridCol w="620186">
                  <a:extLst>
                    <a:ext uri="{9D8B030D-6E8A-4147-A177-3AD203B41FA5}">
                      <a16:colId xmlns:a16="http://schemas.microsoft.com/office/drawing/2014/main" xmlns="" val="20007"/>
                    </a:ext>
                  </a:extLst>
                </a:gridCol>
                <a:gridCol w="620186">
                  <a:extLst>
                    <a:ext uri="{9D8B030D-6E8A-4147-A177-3AD203B41FA5}">
                      <a16:colId xmlns:a16="http://schemas.microsoft.com/office/drawing/2014/main" xmlns="" val="20008"/>
                    </a:ext>
                  </a:extLst>
                </a:gridCol>
                <a:gridCol w="620186">
                  <a:extLst>
                    <a:ext uri="{9D8B030D-6E8A-4147-A177-3AD203B41FA5}">
                      <a16:colId xmlns:a16="http://schemas.microsoft.com/office/drawing/2014/main" xmlns="" val="20009"/>
                    </a:ext>
                  </a:extLst>
                </a:gridCol>
              </a:tblGrid>
              <a:tr h="7618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Nurodytos įstaigos, su kuriomis 2016 m. kontaktavo ne mažiau </a:t>
                      </a:r>
                      <a:r>
                        <a:rPr kumimoji="0" lang="lt-LT" sz="1600" b="1" u="none" strike="noStrike" cap="none" normalizeH="0" baseline="0" dirty="0" smtClean="0">
                          <a:ln>
                            <a:noFill/>
                          </a:ln>
                          <a:effectLst/>
                          <a:latin typeface="+mj-lt"/>
                          <a:cs typeface="Arial" pitchFamily="34" charset="0"/>
                        </a:rPr>
                        <a:t>100 </a:t>
                      </a:r>
                      <a:r>
                        <a:rPr kumimoji="0" lang="lt-LT" sz="1400" b="1" u="none" strike="noStrike" cap="none" normalizeH="0" baseline="0" dirty="0" smtClean="0">
                          <a:ln>
                            <a:noFill/>
                          </a:ln>
                          <a:effectLst/>
                          <a:latin typeface="+mj-lt"/>
                          <a:cs typeface="Arial" pitchFamily="34" charset="0"/>
                        </a:rPr>
                        <a:t>respondentų</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2001</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2002</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2004</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2005</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2007</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2008</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2011</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mj-lt"/>
                          <a:cs typeface="Arial" pitchFamily="34" charset="0"/>
                        </a:rPr>
                        <a:t>2014</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mj-lt"/>
                          <a:cs typeface="Arial" pitchFamily="34" charset="0"/>
                        </a:rPr>
                        <a:t>2016</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0"/>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Miestų ir rajonų savivaldybės</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0,18</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0,10</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0,10</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0,24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0,07</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0,21</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r>
                        <a:rPr lang="lt-LT" sz="1400" dirty="0" smtClean="0"/>
                        <a:t>0,05</a:t>
                      </a:r>
                      <a:endParaRPr lang="lt-LT" sz="1400" dirty="0"/>
                    </a:p>
                  </a:txBody>
                  <a:tcPr marT="45712" marB="45712" horzOverflow="overflow"/>
                </a:tc>
                <a:extLst>
                  <a:ext uri="{0D108BD9-81ED-4DB2-BD59-A6C34878D82A}">
                    <a16:rowId xmlns:a16="http://schemas.microsoft.com/office/drawing/2014/main" xmlns="" val="10001"/>
                  </a:ext>
                </a:extLst>
              </a:tr>
              <a:tr h="51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Greitosios medicinos pagalbos stotis</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0,06</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0,04</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0,07</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0,11</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r>
                        <a:rPr lang="lt-LT" sz="1400" dirty="0" smtClean="0"/>
                        <a:t>0,03</a:t>
                      </a:r>
                      <a:endParaRPr lang="lt-LT" sz="1400" dirty="0"/>
                    </a:p>
                  </a:txBody>
                  <a:tcPr marT="45712" marB="45712" horzOverflow="overflow"/>
                </a:tc>
                <a:extLst>
                  <a:ext uri="{0D108BD9-81ED-4DB2-BD59-A6C34878D82A}">
                    <a16:rowId xmlns:a16="http://schemas.microsoft.com/office/drawing/2014/main" xmlns="" val="10002"/>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Ambulatorijos, medicinos punktai</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0,12</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0,09</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0,13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0,25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r>
                        <a:rPr lang="lt-LT" sz="1400" dirty="0" smtClean="0"/>
                        <a:t>0,07</a:t>
                      </a:r>
                      <a:endParaRPr lang="lt-LT" sz="1400" dirty="0"/>
                    </a:p>
                  </a:txBody>
                  <a:tcPr marT="45712" marB="45712" horzOverflow="overflow"/>
                </a:tc>
                <a:extLst>
                  <a:ext uri="{0D108BD9-81ED-4DB2-BD59-A6C34878D82A}">
                    <a16:rowId xmlns:a16="http://schemas.microsoft.com/office/drawing/2014/main" xmlns="" val="10003"/>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Poliklinikos</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0,21</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0,22</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0,21</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0,22</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0,21</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0,22</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0,18</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0,28</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r>
                        <a:rPr lang="lt-LT" sz="1400" dirty="0" smtClean="0"/>
                        <a:t>0,10</a:t>
                      </a:r>
                      <a:endParaRPr lang="lt-LT" sz="1400" dirty="0"/>
                    </a:p>
                  </a:txBody>
                  <a:tcPr marT="45712" marB="45712" horzOverflow="overflow"/>
                </a:tc>
                <a:extLst>
                  <a:ext uri="{0D108BD9-81ED-4DB2-BD59-A6C34878D82A}">
                    <a16:rowId xmlns:a16="http://schemas.microsoft.com/office/drawing/2014/main" xmlns="" val="10004"/>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Miestų ir rajonų ligoninės</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0,38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0,40</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0,34</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0,37</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0,37</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0,44</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0,44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0,47</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r>
                        <a:rPr lang="lt-LT" sz="1400" dirty="0" smtClean="0"/>
                        <a:t>0,23</a:t>
                      </a:r>
                      <a:endParaRPr lang="lt-LT" sz="1400" dirty="0"/>
                    </a:p>
                  </a:txBody>
                  <a:tcPr marT="45712" marB="45712" horzOverflow="overflow"/>
                </a:tc>
                <a:extLst>
                  <a:ext uri="{0D108BD9-81ED-4DB2-BD59-A6C34878D82A}">
                    <a16:rowId xmlns:a16="http://schemas.microsoft.com/office/drawing/2014/main" xmlns="" val="10005"/>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Respublikinės ligoninės/ klinikos</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0,46</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0,56</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0,45</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0,48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0,56</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0,48</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r>
                        <a:rPr lang="lt-LT" sz="1400" dirty="0" smtClean="0"/>
                        <a:t>0,27</a:t>
                      </a:r>
                      <a:endParaRPr lang="lt-LT" sz="1400" dirty="0"/>
                    </a:p>
                  </a:txBody>
                  <a:tcPr marT="45712" marB="45712" horzOverflow="overflow"/>
                </a:tc>
                <a:extLst>
                  <a:ext uri="{0D108BD9-81ED-4DB2-BD59-A6C34878D82A}">
                    <a16:rowId xmlns:a16="http://schemas.microsoft.com/office/drawing/2014/main" xmlns="" val="10006"/>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Kelių policija</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0,51</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0,50</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0,48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0,52</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0,48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0,51</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0,41</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0,35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r>
                        <a:rPr lang="lt-LT" sz="1400" dirty="0" smtClean="0"/>
                        <a:t>0,12</a:t>
                      </a:r>
                      <a:endParaRPr lang="lt-LT" sz="1400" dirty="0"/>
                    </a:p>
                  </a:txBody>
                  <a:tcPr marT="45712" marB="45712" horzOverflow="overflow"/>
                </a:tc>
                <a:extLst>
                  <a:ext uri="{0D108BD9-81ED-4DB2-BD59-A6C34878D82A}">
                    <a16:rowId xmlns:a16="http://schemas.microsoft.com/office/drawing/2014/main" xmlns="" val="10007"/>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Bendrojo lavinimo mokyklos</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0,04</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0,08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0,07</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0,11</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r>
                        <a:rPr lang="lt-LT" sz="1400" dirty="0" smtClean="0"/>
                        <a:t>0,06</a:t>
                      </a:r>
                      <a:endParaRPr lang="lt-LT" sz="1400" dirty="0"/>
                    </a:p>
                  </a:txBody>
                  <a:tcPr marT="45712" marB="45712" horzOverflow="overflow"/>
                </a:tc>
                <a:extLst>
                  <a:ext uri="{0D108BD9-81ED-4DB2-BD59-A6C34878D82A}">
                    <a16:rowId xmlns:a16="http://schemas.microsoft.com/office/drawing/2014/main" xmlns="" val="10008"/>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Universitetai</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0,16</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0,05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0,22</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r>
                        <a:rPr lang="lt-LT" sz="1400" dirty="0" smtClean="0"/>
                        <a:t>0,08</a:t>
                      </a:r>
                      <a:endParaRPr lang="lt-LT" sz="1400" dirty="0"/>
                    </a:p>
                  </a:txBody>
                  <a:tcPr marT="45712" marB="45712" horzOverflow="overflow"/>
                </a:tc>
                <a:extLst>
                  <a:ext uri="{0D108BD9-81ED-4DB2-BD59-A6C34878D82A}">
                    <a16:rowId xmlns:a16="http://schemas.microsoft.com/office/drawing/2014/main" xmlns="" val="10009"/>
                  </a:ext>
                </a:extLst>
              </a:tr>
            </a:tbl>
          </a:graphicData>
        </a:graphic>
      </p:graphicFrame>
      <p:sp>
        <p:nvSpPr>
          <p:cNvPr id="290944" name="Text Box 104"/>
          <p:cNvSpPr txBox="1">
            <a:spLocks noChangeArrowheads="1"/>
          </p:cNvSpPr>
          <p:nvPr/>
        </p:nvSpPr>
        <p:spPr bwMode="auto">
          <a:xfrm>
            <a:off x="900113" y="5805488"/>
            <a:ext cx="226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2001-2016</a:t>
            </a:r>
            <a:endParaRPr lang="en-US" altLang="lt-LT" sz="1800" i="1">
              <a:latin typeface="Times New Roman" panose="02020603050405020304" pitchFamily="18" charset="0"/>
            </a:endParaRPr>
          </a:p>
        </p:txBody>
      </p:sp>
      <p:sp>
        <p:nvSpPr>
          <p:cNvPr id="2909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918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6AEC0B5-2743-419D-ABE9-2121EE058EAE}" type="slidenum">
              <a:rPr lang="lt-LT" altLang="lt-LT" sz="1000" b="0">
                <a:latin typeface="Arial" panose="020B0604020202020204" pitchFamily="34" charset="0"/>
              </a:rPr>
              <a:pPr eaLnBrk="1" hangingPunct="1"/>
              <a:t>241</a:t>
            </a:fld>
            <a:endParaRPr lang="lt-LT" altLang="lt-LT" sz="1000" b="0">
              <a:latin typeface="Arial" panose="020B0604020202020204" pitchFamily="34" charset="0"/>
            </a:endParaRPr>
          </a:p>
        </p:txBody>
      </p:sp>
      <p:sp>
        <p:nvSpPr>
          <p:cNvPr id="291844" name="Rectangle 2"/>
          <p:cNvSpPr>
            <a:spLocks noChangeArrowheads="1"/>
          </p:cNvSpPr>
          <p:nvPr/>
        </p:nvSpPr>
        <p:spPr bwMode="auto">
          <a:xfrm>
            <a:off x="684213" y="620713"/>
            <a:ext cx="76533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Efektyvumo indeksai (per pastaruosius 5 metus): </a:t>
            </a:r>
            <a:r>
              <a:rPr lang="en-US" altLang="lt-LT">
                <a:solidFill>
                  <a:schemeClr val="accent2"/>
                </a:solidFill>
                <a:latin typeface="Times New Roman" panose="02020603050405020304" pitchFamily="18" charset="0"/>
              </a:rPr>
              <a:t>institucijos</a:t>
            </a:r>
            <a:endParaRPr lang="lt-LT" altLang="lt-LT">
              <a:solidFill>
                <a:schemeClr val="accent2"/>
              </a:solidFill>
              <a:latin typeface="Times New Roman" panose="02020603050405020304" pitchFamily="18" charset="0"/>
            </a:endParaRPr>
          </a:p>
        </p:txBody>
      </p:sp>
      <p:graphicFrame>
        <p:nvGraphicFramePr>
          <p:cNvPr id="501891" name="Group 131"/>
          <p:cNvGraphicFramePr>
            <a:graphicFrameLocks noGrp="1"/>
          </p:cNvGraphicFramePr>
          <p:nvPr>
            <p:ph/>
          </p:nvPr>
        </p:nvGraphicFramePr>
        <p:xfrm>
          <a:off x="468313" y="1341438"/>
          <a:ext cx="8229600" cy="3717925"/>
        </p:xfrm>
        <a:graphic>
          <a:graphicData uri="http://schemas.openxmlformats.org/drawingml/2006/table">
            <a:tbl>
              <a:tblPr>
                <a:tableStyleId>{616DA210-FB5B-4158-B5E0-FEB733F419BA}</a:tableStyleId>
              </a:tblPr>
              <a:tblGrid>
                <a:gridCol w="2629050">
                  <a:extLst>
                    <a:ext uri="{9D8B030D-6E8A-4147-A177-3AD203B41FA5}">
                      <a16:colId xmlns:a16="http://schemas.microsoft.com/office/drawing/2014/main" xmlns="" val="20000"/>
                    </a:ext>
                  </a:extLst>
                </a:gridCol>
                <a:gridCol w="621533">
                  <a:extLst>
                    <a:ext uri="{9D8B030D-6E8A-4147-A177-3AD203B41FA5}">
                      <a16:colId xmlns:a16="http://schemas.microsoft.com/office/drawing/2014/main" xmlns="" val="20001"/>
                    </a:ext>
                  </a:extLst>
                </a:gridCol>
                <a:gridCol w="672768">
                  <a:extLst>
                    <a:ext uri="{9D8B030D-6E8A-4147-A177-3AD203B41FA5}">
                      <a16:colId xmlns:a16="http://schemas.microsoft.com/office/drawing/2014/main" xmlns="" val="20002"/>
                    </a:ext>
                  </a:extLst>
                </a:gridCol>
                <a:gridCol w="610748">
                  <a:extLst>
                    <a:ext uri="{9D8B030D-6E8A-4147-A177-3AD203B41FA5}">
                      <a16:colId xmlns:a16="http://schemas.microsoft.com/office/drawing/2014/main" xmlns="" val="20003"/>
                    </a:ext>
                  </a:extLst>
                </a:gridCol>
                <a:gridCol w="612097">
                  <a:extLst>
                    <a:ext uri="{9D8B030D-6E8A-4147-A177-3AD203B41FA5}">
                      <a16:colId xmlns:a16="http://schemas.microsoft.com/office/drawing/2014/main" xmlns="" val="20004"/>
                    </a:ext>
                  </a:extLst>
                </a:gridCol>
                <a:gridCol w="610748">
                  <a:extLst>
                    <a:ext uri="{9D8B030D-6E8A-4147-A177-3AD203B41FA5}">
                      <a16:colId xmlns:a16="http://schemas.microsoft.com/office/drawing/2014/main" xmlns="" val="20005"/>
                    </a:ext>
                  </a:extLst>
                </a:gridCol>
                <a:gridCol w="612097">
                  <a:extLst>
                    <a:ext uri="{9D8B030D-6E8A-4147-A177-3AD203B41FA5}">
                      <a16:colId xmlns:a16="http://schemas.microsoft.com/office/drawing/2014/main" xmlns="" val="20006"/>
                    </a:ext>
                  </a:extLst>
                </a:gridCol>
                <a:gridCol w="620186">
                  <a:extLst>
                    <a:ext uri="{9D8B030D-6E8A-4147-A177-3AD203B41FA5}">
                      <a16:colId xmlns:a16="http://schemas.microsoft.com/office/drawing/2014/main" xmlns="" val="20007"/>
                    </a:ext>
                  </a:extLst>
                </a:gridCol>
                <a:gridCol w="620186">
                  <a:extLst>
                    <a:ext uri="{9D8B030D-6E8A-4147-A177-3AD203B41FA5}">
                      <a16:colId xmlns:a16="http://schemas.microsoft.com/office/drawing/2014/main" xmlns="" val="20008"/>
                    </a:ext>
                  </a:extLst>
                </a:gridCol>
                <a:gridCol w="620186">
                  <a:extLst>
                    <a:ext uri="{9D8B030D-6E8A-4147-A177-3AD203B41FA5}">
                      <a16:colId xmlns:a16="http://schemas.microsoft.com/office/drawing/2014/main" xmlns="" val="20009"/>
                    </a:ext>
                  </a:extLst>
                </a:gridCol>
              </a:tblGrid>
              <a:tr h="7618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Nurodytos įstaigos, su kuriomis 2014 m. kontaktavo ne mažiau </a:t>
                      </a:r>
                      <a:r>
                        <a:rPr kumimoji="0" lang="lt-LT" sz="1600" b="1" u="none" strike="noStrike" cap="none" normalizeH="0" baseline="0" dirty="0" smtClean="0">
                          <a:ln>
                            <a:noFill/>
                          </a:ln>
                          <a:effectLst/>
                          <a:latin typeface="+mj-lt"/>
                          <a:cs typeface="Arial" pitchFamily="34" charset="0"/>
                        </a:rPr>
                        <a:t>100 </a:t>
                      </a:r>
                      <a:r>
                        <a:rPr kumimoji="0" lang="lt-LT" sz="1400" b="1" u="none" strike="noStrike" cap="none" normalizeH="0" baseline="0" dirty="0" smtClean="0">
                          <a:ln>
                            <a:noFill/>
                          </a:ln>
                          <a:effectLst/>
                          <a:latin typeface="+mj-lt"/>
                          <a:cs typeface="Arial" pitchFamily="34" charset="0"/>
                        </a:rPr>
                        <a:t>respondentų</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2001</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2002</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2004</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2005</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2007</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2008</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2011</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mj-lt"/>
                          <a:cs typeface="Arial" pitchFamily="34" charset="0"/>
                        </a:rPr>
                        <a:t>2014</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mj-lt"/>
                          <a:cs typeface="Arial" pitchFamily="34" charset="0"/>
                        </a:rPr>
                        <a:t>2016</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0"/>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Miestų ir rajonų savivaldybės</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0,84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0,86</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0,83</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0,95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0,94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0,75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1"/>
                  </a:ext>
                </a:extLst>
              </a:tr>
              <a:tr h="51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Greitosios medicinos pagalbos stotis</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0,77</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0,74</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0,95</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0,86</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0,97</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0,50</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2"/>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Ambulatorijos, medicinos punktai</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0,91</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0,86</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0,82</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0,95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1,0</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0,90</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3"/>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Poliklinikos</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0,82</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0,86</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0,80</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0,84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0,93</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0,88</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0,96</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4"/>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Miestų ir rajonų ligoninės</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0,84</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0,81</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0,82</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0,92</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0,91</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0,89</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5"/>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Respublikinės ligoninės/ klinikos</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0,78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0,77</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0,77</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0,81</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0,90</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0,88</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0,92</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6"/>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Kelių policija</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0,90</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0,95</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0,85</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0,84</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1,00</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0,98</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0,96</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7"/>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Bendrojo lavinimo mokyklos</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0,83</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0,76</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0,88</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0,64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1,0</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8"/>
                  </a:ext>
                </a:extLst>
              </a:tr>
              <a:tr h="30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Universitetai</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0,79</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0,82</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smtClean="0">
                          <a:ln>
                            <a:noFill/>
                          </a:ln>
                          <a:effectLst/>
                          <a:latin typeface="+mj-lt"/>
                          <a:cs typeface="Arial" pitchFamily="34" charset="0"/>
                        </a:rPr>
                        <a:t>-</a:t>
                      </a:r>
                      <a:endParaRPr kumimoji="0" lang="en-US" sz="1400" b="0" i="0" u="none" strike="noStrike" cap="none" normalizeH="0" baseline="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1,00</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0,90</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9"/>
                  </a:ext>
                </a:extLst>
              </a:tr>
            </a:tbl>
          </a:graphicData>
        </a:graphic>
      </p:graphicFrame>
      <p:sp>
        <p:nvSpPr>
          <p:cNvPr id="291968" name="Text Box 104"/>
          <p:cNvSpPr txBox="1">
            <a:spLocks noChangeArrowheads="1"/>
          </p:cNvSpPr>
          <p:nvPr/>
        </p:nvSpPr>
        <p:spPr bwMode="auto">
          <a:xfrm>
            <a:off x="900113" y="5876925"/>
            <a:ext cx="225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2001-2016</a:t>
            </a:r>
            <a:endParaRPr lang="en-US" altLang="lt-LT" sz="1800" i="1">
              <a:latin typeface="Times New Roman" panose="02020603050405020304" pitchFamily="18" charset="0"/>
            </a:endParaRPr>
          </a:p>
        </p:txBody>
      </p:sp>
      <p:sp>
        <p:nvSpPr>
          <p:cNvPr id="29196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92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9DC1FAD-F3BE-4D6A-BB95-BC5203B2E366}" type="slidenum">
              <a:rPr lang="lt-LT" altLang="lt-LT" sz="1000" b="0">
                <a:latin typeface="Arial" panose="020B0604020202020204" pitchFamily="34" charset="0"/>
              </a:rPr>
              <a:pPr eaLnBrk="1" hangingPunct="1"/>
              <a:t>242</a:t>
            </a:fld>
            <a:endParaRPr lang="lt-LT" altLang="lt-LT" sz="1000" b="0">
              <a:latin typeface="Arial" panose="020B0604020202020204" pitchFamily="34" charset="0"/>
            </a:endParaRPr>
          </a:p>
        </p:txBody>
      </p:sp>
      <p:sp>
        <p:nvSpPr>
          <p:cNvPr id="292868" name="Text Box 2"/>
          <p:cNvSpPr txBox="1">
            <a:spLocks noChangeArrowheads="1"/>
          </p:cNvSpPr>
          <p:nvPr/>
        </p:nvSpPr>
        <p:spPr bwMode="auto">
          <a:xfrm>
            <a:off x="1042988" y="620713"/>
            <a:ext cx="7416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800">
                <a:latin typeface="Times New Roman" panose="02020603050405020304" pitchFamily="18" charset="0"/>
              </a:rPr>
              <a:t>	</a:t>
            </a:r>
            <a:endParaRPr lang="lt-LT" altLang="lt-LT" sz="1600">
              <a:latin typeface="Times New Roman" panose="02020603050405020304" pitchFamily="18" charset="0"/>
            </a:endParaRPr>
          </a:p>
          <a:p>
            <a:pPr algn="just" eaLnBrk="1" hangingPunct="1"/>
            <a:r>
              <a:rPr lang="lt-LT" altLang="lt-LT" sz="1600">
                <a:latin typeface="Times New Roman" panose="02020603050405020304" pitchFamily="18" charset="0"/>
              </a:rPr>
              <a:t>	</a:t>
            </a:r>
            <a:r>
              <a:rPr lang="lt-LT" altLang="lt-LT" sz="1800">
                <a:latin typeface="Times New Roman" panose="02020603050405020304" pitchFamily="18" charset="0"/>
              </a:rPr>
              <a:t>Daugumoje valstybinių įstaigų respondentams neteko būti. Labiausiai yra lankomos sveikatos apsaugos, su savivaldybėmis susietos ir mokymo įstaigos. Patikimesnes išvadas galima daryti apie įstaigas, kuriose apsilankė bent jau 100 respondentų. Taip pat pateikiami duomenys apie įstaigas, kuriose apsilankė 30-99 respondentai, čia paklaida didesnė, tačiau ir šie duomenys gali pasitarnauti formuluojant tam tikras įžvalgas.</a:t>
            </a:r>
          </a:p>
          <a:p>
            <a:pPr algn="just" eaLnBrk="1" hangingPunct="1"/>
            <a:r>
              <a:rPr lang="lt-LT" altLang="lt-LT" sz="1800">
                <a:latin typeface="Times New Roman" panose="02020603050405020304" pitchFamily="18" charset="0"/>
              </a:rPr>
              <a:t> </a:t>
            </a:r>
          </a:p>
          <a:p>
            <a:pPr algn="just" eaLnBrk="1" hangingPunct="1"/>
            <a:r>
              <a:rPr lang="lt-LT" altLang="lt-LT" sz="1800">
                <a:latin typeface="Times New Roman" panose="02020603050405020304" pitchFamily="18" charset="0"/>
              </a:rPr>
              <a:t>	Tarp intensyviau lankomų įstaigų didžiausi su kyšiais susieti indeksai yra miestų ir rajonų ligoninėse (kyšių prievartavimo indeksas siekia 0,36, o kyšių davimo – 0,23), respublikinėse ligoninėse (prievartavimo – 0,40, davimo – 0,27). 2016 m. situacija čia pagerėjo. Sumažėjo kyšininkavimo indeksai kelių policijoje, prievartavimo indeksas nuo 0,43 2014 m. iki 0,22 2016 m., o davimo indeksas nuo 0,35 2014 m. iki 0,12  2016 m.</a:t>
            </a:r>
          </a:p>
          <a:p>
            <a:pPr algn="just" eaLnBrk="1" hangingPunct="1"/>
            <a:endParaRPr lang="lt-LT" altLang="lt-LT" sz="1800">
              <a:latin typeface="Times New Roman" panose="02020603050405020304" pitchFamily="18" charset="0"/>
            </a:endParaRPr>
          </a:p>
          <a:p>
            <a:pPr algn="just" eaLnBrk="1" hangingPunct="1"/>
            <a:endParaRPr lang="lt-LT" altLang="lt-LT" sz="1800">
              <a:latin typeface="Times New Roman" panose="02020603050405020304" pitchFamily="18" charset="0"/>
            </a:endParaRPr>
          </a:p>
          <a:p>
            <a:pPr algn="just" eaLnBrk="1" hangingPunct="1"/>
            <a:endParaRPr lang="lt-LT" altLang="lt-LT" sz="1800">
              <a:latin typeface="Times New Roman" panose="02020603050405020304" pitchFamily="18" charset="0"/>
            </a:endParaRPr>
          </a:p>
          <a:p>
            <a:pPr algn="just" eaLnBrk="1" hangingPunct="1"/>
            <a:r>
              <a:rPr lang="lt-LT" altLang="lt-LT" sz="1800">
                <a:latin typeface="Times New Roman" panose="02020603050405020304" pitchFamily="18" charset="0"/>
              </a:rPr>
              <a:t>	</a:t>
            </a:r>
            <a:endParaRPr lang="lt-LT" altLang="lt-LT" sz="1800"/>
          </a:p>
          <a:p>
            <a:pPr eaLnBrk="1" hangingPunct="1"/>
            <a:r>
              <a:rPr lang="lt-LT" altLang="lt-LT" sz="1800"/>
              <a:t> </a:t>
            </a:r>
          </a:p>
        </p:txBody>
      </p:sp>
      <p:sp>
        <p:nvSpPr>
          <p:cNvPr id="29286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93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F4457D5-091E-4B60-A1BA-8F41980D3A3A}" type="slidenum">
              <a:rPr lang="lt-LT" altLang="lt-LT" sz="1000" b="0">
                <a:latin typeface="Arial" panose="020B0604020202020204" pitchFamily="34" charset="0"/>
              </a:rPr>
              <a:pPr eaLnBrk="1" hangingPunct="1"/>
              <a:t>243</a:t>
            </a:fld>
            <a:endParaRPr lang="lt-LT" altLang="lt-LT" sz="1000" b="0">
              <a:latin typeface="Arial" panose="020B0604020202020204" pitchFamily="34" charset="0"/>
            </a:endParaRPr>
          </a:p>
        </p:txBody>
      </p:sp>
      <p:sp>
        <p:nvSpPr>
          <p:cNvPr id="293892" name="Text Box 2"/>
          <p:cNvSpPr txBox="1">
            <a:spLocks noChangeArrowheads="1"/>
          </p:cNvSpPr>
          <p:nvPr/>
        </p:nvSpPr>
        <p:spPr bwMode="auto">
          <a:xfrm>
            <a:off x="539750" y="692150"/>
            <a:ext cx="80645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800">
                <a:latin typeface="Times New Roman" panose="02020603050405020304" pitchFamily="18" charset="0"/>
              </a:rPr>
              <a:t>	</a:t>
            </a:r>
            <a:endParaRPr lang="lt-LT" altLang="lt-LT" sz="1600">
              <a:latin typeface="Times New Roman" panose="02020603050405020304" pitchFamily="18" charset="0"/>
            </a:endParaRPr>
          </a:p>
          <a:p>
            <a:pPr algn="just" eaLnBrk="1" hangingPunct="1"/>
            <a:r>
              <a:rPr lang="lt-LT" altLang="lt-LT" sz="1600">
                <a:latin typeface="Times New Roman" panose="02020603050405020304" pitchFamily="18" charset="0"/>
              </a:rPr>
              <a:t>	</a:t>
            </a:r>
            <a:r>
              <a:rPr lang="lt-LT" altLang="lt-LT" sz="1800">
                <a:latin typeface="Times New Roman" panose="02020603050405020304" pitchFamily="18" charset="0"/>
              </a:rPr>
              <a:t>Tarp labiausiai lankomų institucijų (kuriose apsilankė ne mažiau 100 žmonių) mažiausi prievartavimo ir davimo indeksai yra: Lietuvos pašte, asmens dokumentų išrašymo centruose, socialinės rūpybos skyriuose, greitosios medicinos pagalbos stotyse, seniūnijose, Regitroje, Registrų centre, pas notarus, Sodroje, Valstybinėje ligonių kasoje. </a:t>
            </a:r>
          </a:p>
          <a:p>
            <a:pPr algn="just" eaLnBrk="1" hangingPunct="1"/>
            <a:endParaRPr lang="lt-LT" altLang="lt-LT" sz="1800">
              <a:latin typeface="Times New Roman" panose="02020603050405020304" pitchFamily="18" charset="0"/>
            </a:endParaRPr>
          </a:p>
          <a:p>
            <a:pPr algn="just" eaLnBrk="1" hangingPunct="1"/>
            <a:endParaRPr lang="lt-LT" altLang="lt-LT" sz="1800">
              <a:latin typeface="Times New Roman" panose="02020603050405020304" pitchFamily="18" charset="0"/>
            </a:endParaRPr>
          </a:p>
          <a:p>
            <a:pPr algn="just" eaLnBrk="1" hangingPunct="1"/>
            <a:endParaRPr lang="lt-LT" altLang="lt-LT" sz="1800">
              <a:latin typeface="Times New Roman" panose="02020603050405020304" pitchFamily="18" charset="0"/>
            </a:endParaRPr>
          </a:p>
          <a:p>
            <a:pPr algn="just" eaLnBrk="1" hangingPunct="1"/>
            <a:endParaRPr lang="lt-LT" altLang="lt-LT" sz="1800">
              <a:latin typeface="Times New Roman" panose="02020603050405020304" pitchFamily="18" charset="0"/>
            </a:endParaRPr>
          </a:p>
          <a:p>
            <a:pPr algn="just" eaLnBrk="1" hangingPunct="1"/>
            <a:endParaRPr lang="lt-LT" altLang="lt-LT" sz="1800">
              <a:latin typeface="Times New Roman" panose="02020603050405020304" pitchFamily="18" charset="0"/>
            </a:endParaRPr>
          </a:p>
          <a:p>
            <a:pPr algn="just" eaLnBrk="1" hangingPunct="1"/>
            <a:r>
              <a:rPr lang="lt-LT" altLang="lt-LT" sz="1800">
                <a:latin typeface="Times New Roman" panose="02020603050405020304" pitchFamily="18" charset="0"/>
              </a:rPr>
              <a:t>	</a:t>
            </a:r>
            <a:endParaRPr lang="lt-LT" altLang="lt-LT" sz="1800"/>
          </a:p>
          <a:p>
            <a:pPr eaLnBrk="1" hangingPunct="1"/>
            <a:r>
              <a:rPr lang="lt-LT" altLang="lt-LT" sz="1800"/>
              <a:t> </a:t>
            </a:r>
          </a:p>
        </p:txBody>
      </p:sp>
      <p:sp>
        <p:nvSpPr>
          <p:cNvPr id="29389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949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12F033C-1681-4A03-B995-E89ADB9019C4}" type="slidenum">
              <a:rPr lang="lt-LT" altLang="lt-LT" sz="1000" b="0">
                <a:latin typeface="Arial" panose="020B0604020202020204" pitchFamily="34" charset="0"/>
              </a:rPr>
              <a:pPr eaLnBrk="1" hangingPunct="1"/>
              <a:t>244</a:t>
            </a:fld>
            <a:endParaRPr lang="lt-LT" altLang="lt-LT" sz="1000" b="0">
              <a:latin typeface="Arial" panose="020B0604020202020204" pitchFamily="34" charset="0"/>
            </a:endParaRPr>
          </a:p>
        </p:txBody>
      </p:sp>
      <p:sp>
        <p:nvSpPr>
          <p:cNvPr id="294916" name="Rectangle 2"/>
          <p:cNvSpPr>
            <a:spLocks noChangeArrowheads="1"/>
          </p:cNvSpPr>
          <p:nvPr/>
        </p:nvSpPr>
        <p:spPr bwMode="auto">
          <a:xfrm>
            <a:off x="827088" y="404813"/>
            <a:ext cx="7653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4</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procedūros </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539750" y="1341438"/>
          <a:ext cx="8332788" cy="3273425"/>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6765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a:t>
                      </a:r>
                      <a:r>
                        <a:rPr kumimoji="0" lang="en-US" sz="1200" b="1" u="none" strike="noStrike" cap="none" normalizeH="0" baseline="0" dirty="0" smtClean="0">
                          <a:ln>
                            <a:noFill/>
                          </a:ln>
                          <a:effectLst/>
                          <a:latin typeface="+mj-lt"/>
                          <a:cs typeface="Arial" pitchFamily="34" charset="0"/>
                        </a:rPr>
                        <a:t>p</a:t>
                      </a:r>
                      <a:r>
                        <a:rPr kumimoji="0" lang="lt-LT" sz="1200" b="1" u="none" strike="noStrike" cap="none" normalizeH="0" baseline="0" dirty="0" smtClean="0">
                          <a:ln>
                            <a:noFill/>
                          </a:ln>
                          <a:effectLst/>
                          <a:latin typeface="+mj-lt"/>
                          <a:cs typeface="Arial" pitchFamily="34" charset="0"/>
                        </a:rPr>
                        <a:t>rocedūros, kuriose dalyvavo ne mažiau 100 respondentų</a:t>
                      </a:r>
                      <a:endParaRPr kumimoji="0" lang="en-US" sz="12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Pasinaudojimo pažintimis indeksas</a:t>
                      </a:r>
                      <a:endParaRPr kumimoji="0" lang="en-US" sz="1200" b="1" i="1"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0"/>
                  </a:ext>
                </a:extLst>
              </a:tr>
              <a:tr h="2841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err="1" smtClean="0">
                          <a:ln>
                            <a:noFill/>
                          </a:ln>
                          <a:effectLst/>
                          <a:latin typeface="+mj-lt"/>
                          <a:cs typeface="Arial" pitchFamily="34" charset="0"/>
                        </a:rPr>
                        <a:t>Įdarbinimas</a:t>
                      </a:r>
                      <a:r>
                        <a:rPr kumimoji="0" lang="en-GB" sz="1200" u="none" strike="noStrike" cap="none" normalizeH="0" baseline="0" dirty="0" smtClean="0">
                          <a:ln>
                            <a:noFill/>
                          </a:ln>
                          <a:effectLst/>
                          <a:latin typeface="+mj-lt"/>
                          <a:cs typeface="Arial" pitchFamily="34" charset="0"/>
                        </a:rPr>
                        <a:t> į </a:t>
                      </a:r>
                      <a:r>
                        <a:rPr kumimoji="0" lang="en-GB" sz="1200" u="none" strike="noStrike" cap="none" normalizeH="0" baseline="0" dirty="0" err="1" smtClean="0">
                          <a:ln>
                            <a:noFill/>
                          </a:ln>
                          <a:effectLst/>
                          <a:latin typeface="+mj-lt"/>
                          <a:cs typeface="Arial" pitchFamily="34" charset="0"/>
                        </a:rPr>
                        <a:t>privatų</a:t>
                      </a:r>
                      <a:r>
                        <a:rPr kumimoji="0" lang="en-GB" sz="1200" u="none" strike="noStrike" cap="none" normalizeH="0" baseline="0" dirty="0" smtClean="0">
                          <a:ln>
                            <a:noFill/>
                          </a:ln>
                          <a:effectLst/>
                          <a:latin typeface="+mj-lt"/>
                          <a:cs typeface="Arial" pitchFamily="34" charset="0"/>
                        </a:rPr>
                        <a:t> </a:t>
                      </a:r>
                      <a:r>
                        <a:rPr kumimoji="0" lang="en-GB" sz="1200" u="none" strike="noStrike" cap="none" normalizeH="0" baseline="0" dirty="0" err="1" smtClean="0">
                          <a:ln>
                            <a:noFill/>
                          </a:ln>
                          <a:effectLst/>
                          <a:latin typeface="+mj-lt"/>
                          <a:cs typeface="Arial" pitchFamily="34" charset="0"/>
                        </a:rPr>
                        <a:t>sektorių</a:t>
                      </a:r>
                      <a:r>
                        <a:rPr kumimoji="0" lang="lt-LT" sz="1200" u="none" strike="noStrike" cap="none" normalizeH="0" baseline="0" dirty="0" smtClean="0">
                          <a:ln>
                            <a:noFill/>
                          </a:ln>
                          <a:effectLst/>
                          <a:latin typeface="+mj-lt"/>
                          <a:cs typeface="Arial" pitchFamily="34" charset="0"/>
                        </a:rPr>
                        <a:t>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161)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37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09</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07</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91</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1"/>
                  </a:ext>
                </a:extLst>
              </a:tr>
              <a:tr h="280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latin typeface="+mj-lt"/>
                          <a:cs typeface="Arial" pitchFamily="34" charset="0"/>
                        </a:rPr>
                        <a:t>Kompensuojam</a:t>
                      </a:r>
                      <a:r>
                        <a:rPr kumimoji="0" lang="lt-LT" sz="1200" u="none" strike="noStrike" cap="none" normalizeH="0" baseline="0" dirty="0" smtClean="0">
                          <a:ln>
                            <a:noFill/>
                          </a:ln>
                          <a:effectLst/>
                          <a:latin typeface="+mj-lt"/>
                          <a:cs typeface="Arial" pitchFamily="34" charset="0"/>
                        </a:rPr>
                        <a:t>ų vaistų išrašymas (N</a:t>
                      </a:r>
                      <a:r>
                        <a:rPr kumimoji="0" lang="en-US" sz="1200" u="none" strike="noStrike" cap="none" normalizeH="0" baseline="0" dirty="0" smtClean="0">
                          <a:ln>
                            <a:noFill/>
                          </a:ln>
                          <a:effectLst/>
                          <a:latin typeface="+mj-lt"/>
                          <a:cs typeface="Arial" pitchFamily="34" charset="0"/>
                        </a:rPr>
                        <a:t>=3</a:t>
                      </a:r>
                      <a:r>
                        <a:rPr kumimoji="0" lang="lt-LT" sz="1200" u="none" strike="noStrike" cap="none" normalizeH="0" baseline="0" dirty="0" smtClean="0">
                          <a:ln>
                            <a:noFill/>
                          </a:ln>
                          <a:effectLst/>
                          <a:latin typeface="+mj-lt"/>
                          <a:cs typeface="Arial" pitchFamily="34" charset="0"/>
                        </a:rPr>
                        <a:t>35)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0,01</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0,01</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0,8</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2"/>
                  </a:ext>
                </a:extLst>
              </a:tr>
              <a:tr h="4571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latin typeface="+mj-lt"/>
                          <a:cs typeface="Arial" pitchFamily="34" charset="0"/>
                        </a:rPr>
                        <a:t>Socialini</a:t>
                      </a:r>
                      <a:r>
                        <a:rPr kumimoji="0" lang="lt-LT" sz="1200" u="none" strike="noStrike" cap="none" normalizeH="0" baseline="0" dirty="0" smtClean="0">
                          <a:ln>
                            <a:noFill/>
                          </a:ln>
                          <a:effectLst/>
                          <a:latin typeface="+mj-lt"/>
                          <a:cs typeface="Arial" pitchFamily="34" charset="0"/>
                        </a:rPr>
                        <a:t>ų išmokų skaičiavimas ir kitos socialinės paramos gavimas (N</a:t>
                      </a:r>
                      <a:r>
                        <a:rPr kumimoji="0" lang="en-US" sz="1200" u="none" strike="noStrike" cap="none" normalizeH="0" baseline="0" dirty="0" smtClean="0">
                          <a:ln>
                            <a:noFill/>
                          </a:ln>
                          <a:effectLst/>
                          <a:latin typeface="+mj-lt"/>
                          <a:cs typeface="Arial" pitchFamily="34" charset="0"/>
                        </a:rPr>
                        <a:t>=1</a:t>
                      </a:r>
                      <a:r>
                        <a:rPr kumimoji="0" lang="lt-LT" sz="1200" u="none" strike="noStrike" cap="none" normalizeH="0" baseline="0" dirty="0" smtClean="0">
                          <a:ln>
                            <a:noFill/>
                          </a:ln>
                          <a:effectLst/>
                          <a:latin typeface="+mj-lt"/>
                          <a:cs typeface="Arial" pitchFamily="34" charset="0"/>
                        </a:rPr>
                        <a:t>33)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0,05</a:t>
                      </a:r>
                      <a:r>
                        <a:rPr kumimoji="0" lang="lt-LT" sz="1200" u="none" strike="noStrike" cap="none" normalizeH="0" baseline="0" dirty="0" smtClean="0">
                          <a:ln>
                            <a:noFill/>
                          </a:ln>
                          <a:effectLst/>
                          <a:latin typeface="+mj-lt"/>
                          <a:cs typeface="Arial" pitchFamily="34" charset="0"/>
                        </a:rPr>
                        <a:t> </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0,01</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1,0</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3"/>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Sveikatos patikrinimo pažymų išdavimas (N=348)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4"/>
                  </a:ext>
                </a:extLst>
              </a:tr>
              <a:tr h="4571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Asmens sveikatos ir gydymo paslaugų gavimas (N=397)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5"/>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Bendrosios praktikos gydytojo paslaugos (N=721)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6"/>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Chirurginė operacija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244)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0,19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0,38</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0,48</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0,85</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7"/>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Slauga ligoninėje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148)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14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0,25</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0,28</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j-lt"/>
                          <a:cs typeface="Arial" pitchFamily="34" charset="0"/>
                        </a:rPr>
                        <a:t>0,</a:t>
                      </a:r>
                      <a:r>
                        <a:rPr kumimoji="0" lang="lt-LT" sz="1200" u="none" strike="noStrike" cap="none" normalizeH="0" baseline="0" dirty="0" smtClean="0">
                          <a:ln>
                            <a:noFill/>
                          </a:ln>
                          <a:effectLst/>
                          <a:latin typeface="+mj-lt"/>
                          <a:cs typeface="Arial" pitchFamily="34" charset="0"/>
                        </a:rPr>
                        <a:t>78</a:t>
                      </a:r>
                      <a:endParaRPr kumimoji="0" lang="en-US" sz="1200" b="0" i="0" u="none" strike="noStrike" cap="none" normalizeH="0" baseline="0" dirty="0" smtClean="0">
                        <a:ln>
                          <a:noFill/>
                        </a:ln>
                        <a:solidFill>
                          <a:schemeClr val="accent2"/>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8"/>
                  </a:ext>
                </a:extLst>
              </a:tr>
            </a:tbl>
          </a:graphicData>
        </a:graphic>
      </p:graphicFrame>
      <p:sp>
        <p:nvSpPr>
          <p:cNvPr id="294979" name="Text Box 104"/>
          <p:cNvSpPr txBox="1">
            <a:spLocks noChangeArrowheads="1"/>
          </p:cNvSpPr>
          <p:nvPr/>
        </p:nvSpPr>
        <p:spPr bwMode="auto">
          <a:xfrm>
            <a:off x="900113" y="5876925"/>
            <a:ext cx="225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294980" name="Text Box 7"/>
          <p:cNvSpPr txBox="1">
            <a:spLocks noChangeArrowheads="1"/>
          </p:cNvSpPr>
          <p:nvPr/>
        </p:nvSpPr>
        <p:spPr bwMode="auto">
          <a:xfrm>
            <a:off x="323850" y="4652963"/>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algn="just" eaLnBrk="1" hangingPunct="1"/>
            <a:r>
              <a:rPr lang="lt-LT" altLang="lt-LT" sz="1100" b="0" i="1"/>
              <a:t>Q29. Kuriose iš šių procedūrų Jums </a:t>
            </a:r>
            <a:r>
              <a:rPr lang="lt-LT" altLang="lt-LT" sz="1100" b="0" i="1" u="sng"/>
              <a:t>asmeniniais reikalais</a:t>
            </a:r>
            <a:r>
              <a:rPr lang="lt-LT" altLang="lt-LT" sz="1100" b="0" i="1"/>
              <a:t> teko dalyvauti </a:t>
            </a:r>
            <a:r>
              <a:rPr lang="lt-LT" altLang="lt-LT" sz="1100" b="0" i="1" u="sng"/>
              <a:t>per paskutinius 5 metus</a:t>
            </a:r>
            <a:r>
              <a:rPr lang="lt-LT" altLang="lt-LT" sz="1100" b="0" i="1"/>
              <a:t>? </a:t>
            </a:r>
          </a:p>
          <a:p>
            <a:pPr algn="just" eaLnBrk="1" hangingPunct="1"/>
            <a:r>
              <a:rPr lang="lt-LT" altLang="lt-LT" sz="1100" b="0" i="1"/>
              <a:t>Q30. Ar, tvarkant reikalus susijusius su šia procedūra, pasinaudojote pažintimis, norėdamas, kad paslaugos Jums būtų suteiktos kokybiškiau ir / ar greičiau? </a:t>
            </a:r>
          </a:p>
          <a:p>
            <a:pPr algn="just" eaLnBrk="1" hangingPunct="1"/>
            <a:r>
              <a:rPr lang="lt-LT" altLang="lt-LT" sz="1100" b="0" i="1"/>
              <a:t>Q31. Ar tvarkant reikalus susijusius su šia procedūra, valstybės tarnautojai leido Jums suprasti, kad norėtų gauti pinigų ar kitos naudos? </a:t>
            </a:r>
          </a:p>
          <a:p>
            <a:pPr algn="just" eaLnBrk="1" hangingPunct="1"/>
            <a:r>
              <a:rPr lang="lt-LT" altLang="lt-LT" sz="1100" b="0" i="1"/>
              <a:t>Q32. Ar, tvarkydami reikalus susijusius su šia procedūra, davėte valstybės tarnautojui pinigų ar kitos naudos? </a:t>
            </a:r>
          </a:p>
          <a:p>
            <a:pPr algn="just" eaLnBrk="1" hangingPunct="1"/>
            <a:endParaRPr lang="lt-LT" altLang="lt-LT" sz="1200"/>
          </a:p>
        </p:txBody>
      </p:sp>
      <p:sp>
        <p:nvSpPr>
          <p:cNvPr id="2949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9593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826CE24-4BF3-42E6-9F9A-CC8F6407D1F5}" type="slidenum">
              <a:rPr lang="lt-LT" altLang="lt-LT" sz="1000" b="0">
                <a:latin typeface="Arial" panose="020B0604020202020204" pitchFamily="34" charset="0"/>
              </a:rPr>
              <a:pPr eaLnBrk="1" hangingPunct="1"/>
              <a:t>245</a:t>
            </a:fld>
            <a:endParaRPr lang="lt-LT" altLang="lt-LT" sz="1000" b="0">
              <a:latin typeface="Arial" panose="020B0604020202020204" pitchFamily="34" charset="0"/>
            </a:endParaRPr>
          </a:p>
        </p:txBody>
      </p:sp>
      <p:sp>
        <p:nvSpPr>
          <p:cNvPr id="295940" name="Rectangle 2"/>
          <p:cNvSpPr>
            <a:spLocks noChangeArrowheads="1"/>
          </p:cNvSpPr>
          <p:nvPr/>
        </p:nvSpPr>
        <p:spPr bwMode="auto">
          <a:xfrm>
            <a:off x="827088" y="404813"/>
            <a:ext cx="7653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4</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procedūros  </a:t>
            </a:r>
            <a:r>
              <a:rPr lang="lt-LT" altLang="lt-LT" i="1">
                <a:solidFill>
                  <a:schemeClr val="accent2"/>
                </a:solidFill>
                <a:latin typeface="Times New Roman" panose="02020603050405020304" pitchFamily="18" charset="0"/>
              </a:rPr>
              <a:t>(tęsinys)</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468313" y="1412875"/>
          <a:ext cx="8332787" cy="3213100"/>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835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Nurodytos </a:t>
                      </a:r>
                      <a:r>
                        <a:rPr kumimoji="0" lang="en-US" sz="1400" b="1" u="none" strike="noStrike" cap="none" normalizeH="0" baseline="0" dirty="0" smtClean="0">
                          <a:ln>
                            <a:noFill/>
                          </a:ln>
                          <a:effectLst/>
                          <a:latin typeface="+mj-lt"/>
                          <a:cs typeface="Arial" pitchFamily="34" charset="0"/>
                        </a:rPr>
                        <a:t>p</a:t>
                      </a:r>
                      <a:r>
                        <a:rPr kumimoji="0" lang="lt-LT" sz="1400" b="1" u="none" strike="noStrike" cap="none" normalizeH="0" baseline="0" dirty="0" smtClean="0">
                          <a:ln>
                            <a:noFill/>
                          </a:ln>
                          <a:effectLst/>
                          <a:latin typeface="+mj-lt"/>
                          <a:cs typeface="Arial" pitchFamily="34" charset="0"/>
                        </a:rPr>
                        <a:t>rocedūros, kuriose dalyvavo ne mažiau </a:t>
                      </a:r>
                      <a:r>
                        <a:rPr kumimoji="0" lang="lt-LT" sz="1800" b="1" u="none" strike="noStrike" cap="none" normalizeH="0" baseline="0" dirty="0" smtClean="0">
                          <a:ln>
                            <a:noFill/>
                          </a:ln>
                          <a:effectLst/>
                          <a:latin typeface="+mj-lt"/>
                          <a:cs typeface="Arial" pitchFamily="34" charset="0"/>
                        </a:rPr>
                        <a:t>100 </a:t>
                      </a:r>
                      <a:r>
                        <a:rPr kumimoji="0" lang="lt-LT" sz="1400" b="1" u="none" strike="noStrike" cap="none" normalizeH="0" baseline="0" dirty="0" smtClean="0">
                          <a:ln>
                            <a:noFill/>
                          </a:ln>
                          <a:effectLst/>
                          <a:latin typeface="+mj-lt"/>
                          <a:cs typeface="Arial" pitchFamily="34" charset="0"/>
                        </a:rPr>
                        <a:t>respondentų</a:t>
                      </a:r>
                      <a:endParaRPr kumimoji="0" lang="en-US" sz="14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Pasinaudojimo pažintimis indeksas</a:t>
                      </a:r>
                      <a:endParaRPr kumimoji="0" lang="en-US" sz="1400" b="1" i="1"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Prievartavimo indeksas</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Davimo indeksas</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latin typeface="+mj-lt"/>
                          <a:cs typeface="Arial" pitchFamily="34" charset="0"/>
                        </a:rPr>
                        <a:t>Efektyvumo indeksas</a:t>
                      </a:r>
                      <a:endParaRPr kumimoji="0" lang="en-US" sz="1400" b="1" i="0" u="none" strike="noStrike" cap="none" normalizeH="0" baseline="0" dirty="0" smtClean="0">
                        <a:ln>
                          <a:noFill/>
                        </a:ln>
                        <a:solidFill>
                          <a:schemeClr val="tx1"/>
                        </a:solidFill>
                        <a:effectLst/>
                        <a:latin typeface="+mj-lt"/>
                        <a:cs typeface="Arial" pitchFamily="34" charset="0"/>
                      </a:endParaRPr>
                    </a:p>
                  </a:txBody>
                  <a:tcPr marT="45727" marB="45727" horzOverflow="overflow"/>
                </a:tc>
                <a:extLst>
                  <a:ext uri="{0D108BD9-81ED-4DB2-BD59-A6C34878D82A}">
                    <a16:rowId xmlns:a16="http://schemas.microsoft.com/office/drawing/2014/main" xmlns="" val="10000"/>
                  </a:ext>
                </a:extLst>
              </a:tr>
              <a:tr h="3048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Odontologo paslaugos (N</a:t>
                      </a:r>
                      <a:r>
                        <a:rPr kumimoji="0" lang="en-US" sz="1400" u="none" strike="noStrike" cap="none" normalizeH="0" baseline="0" dirty="0" smtClean="0">
                          <a:ln>
                            <a:noFill/>
                          </a:ln>
                          <a:effectLst/>
                          <a:latin typeface="+mj-lt"/>
                          <a:cs typeface="Arial" pitchFamily="34" charset="0"/>
                        </a:rPr>
                        <a:t>=</a:t>
                      </a:r>
                      <a:r>
                        <a:rPr kumimoji="0" lang="lt-LT" sz="1400" u="none" strike="noStrike" cap="none" normalizeH="0" baseline="0" dirty="0" smtClean="0">
                          <a:ln>
                            <a:noFill/>
                          </a:ln>
                          <a:effectLst/>
                          <a:latin typeface="+mj-lt"/>
                          <a:cs typeface="Arial" pitchFamily="34" charset="0"/>
                        </a:rPr>
                        <a:t>522)</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0,05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mj-lt"/>
                          <a:cs typeface="Arial" pitchFamily="34" charset="0"/>
                        </a:rPr>
                        <a:t>0,0</a:t>
                      </a:r>
                      <a:r>
                        <a:rPr kumimoji="0" lang="lt-LT" sz="1400" u="none" strike="noStrike" cap="none" normalizeH="0" baseline="0" dirty="0" smtClean="0">
                          <a:ln>
                            <a:noFill/>
                          </a:ln>
                          <a:effectLst/>
                          <a:latin typeface="+mj-lt"/>
                          <a:cs typeface="Arial" pitchFamily="34" charset="0"/>
                        </a:rPr>
                        <a:t>5 </a:t>
                      </a:r>
                      <a:endParaRPr kumimoji="0" lang="en-US" sz="1400" b="0" i="0" u="none" strike="noStrike" cap="none" normalizeH="0" baseline="0" dirty="0" smtClean="0">
                        <a:ln>
                          <a:noFill/>
                        </a:ln>
                        <a:solidFill>
                          <a:schemeClr val="accent2"/>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mj-lt"/>
                          <a:cs typeface="Arial" pitchFamily="34" charset="0"/>
                        </a:rPr>
                        <a:t>0,0</a:t>
                      </a:r>
                      <a:r>
                        <a:rPr kumimoji="0" lang="lt-LT" sz="1400" u="none" strike="noStrike" cap="none" normalizeH="0" baseline="0" dirty="0" smtClean="0">
                          <a:ln>
                            <a:noFill/>
                          </a:ln>
                          <a:effectLst/>
                          <a:latin typeface="+mj-lt"/>
                          <a:cs typeface="Arial" pitchFamily="34" charset="0"/>
                        </a:rPr>
                        <a:t>3</a:t>
                      </a:r>
                      <a:endParaRPr kumimoji="0" lang="en-US" sz="1400" b="0" i="0" u="none" strike="noStrike" cap="none" normalizeH="0" baseline="0" dirty="0" smtClean="0">
                        <a:ln>
                          <a:noFill/>
                        </a:ln>
                        <a:solidFill>
                          <a:schemeClr val="accent2"/>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u="none" strike="noStrike" cap="none" normalizeH="0" baseline="0" dirty="0" smtClean="0">
                          <a:ln>
                            <a:noFill/>
                          </a:ln>
                          <a:effectLst/>
                          <a:latin typeface="+mj-lt"/>
                          <a:cs typeface="Arial" pitchFamily="34" charset="0"/>
                        </a:rPr>
                        <a:t>0,89</a:t>
                      </a:r>
                      <a:endParaRPr kumimoji="0" lang="en-US" sz="1400" b="0" i="0" u="none" strike="noStrike" cap="none" normalizeH="0" baseline="0" dirty="0" smtClean="0">
                        <a:ln>
                          <a:noFill/>
                        </a:ln>
                        <a:solidFill>
                          <a:schemeClr val="accent2"/>
                        </a:solidFill>
                        <a:effectLst/>
                        <a:latin typeface="+mj-lt"/>
                        <a:cs typeface="Arial" pitchFamily="34" charset="0"/>
                      </a:endParaRPr>
                    </a:p>
                  </a:txBody>
                  <a:tcPr marT="45727" marB="45727" horzOverflow="overflow"/>
                </a:tc>
                <a:extLst>
                  <a:ext uri="{0D108BD9-81ED-4DB2-BD59-A6C34878D82A}">
                    <a16:rowId xmlns:a16="http://schemas.microsoft.com/office/drawing/2014/main" xmlns="" val="10001"/>
                  </a:ext>
                </a:extLst>
              </a:tr>
              <a:tr h="5182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Kitos asmens sveikatos priežiūros ir gydymo paslaugos (N=266)</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0,08</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0,91</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extLst>
                  <a:ext uri="{0D108BD9-81ED-4DB2-BD59-A6C34878D82A}">
                    <a16:rowId xmlns:a16="http://schemas.microsoft.com/office/drawing/2014/main" xmlns="" val="10002"/>
                  </a:ext>
                </a:extLst>
              </a:tr>
              <a:tr h="7316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Kelių eismo taisyklių pažeidimų nagrinėjimas ar nuobaudos skyrimas (N=122)</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0,07</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0,16</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0,15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0,83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extLst>
                  <a:ext uri="{0D108BD9-81ED-4DB2-BD59-A6C34878D82A}">
                    <a16:rowId xmlns:a16="http://schemas.microsoft.com/office/drawing/2014/main" xmlns="" val="10003"/>
                  </a:ext>
                </a:extLst>
              </a:tr>
              <a:tr h="3048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Vairuotojo pažymėjimų gavimas (N=135)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0,07</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0,04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0,03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0,75</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extLst>
                  <a:ext uri="{0D108BD9-81ED-4DB2-BD59-A6C34878D82A}">
                    <a16:rowId xmlns:a16="http://schemas.microsoft.com/office/drawing/2014/main" xmlns="" val="10004"/>
                  </a:ext>
                </a:extLst>
              </a:tr>
              <a:tr h="5182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Autotransporto priemonių registravimas (N=234)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0,04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0,04</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0,03</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mj-lt"/>
                          <a:cs typeface="Arial" pitchFamily="34" charset="0"/>
                        </a:rPr>
                        <a:t>0,71</a:t>
                      </a:r>
                      <a:endParaRPr kumimoji="0" lang="en-US" sz="1400" b="0" i="0" u="none" strike="noStrike" cap="none" normalizeH="0" baseline="0" dirty="0" smtClean="0">
                        <a:ln>
                          <a:noFill/>
                        </a:ln>
                        <a:solidFill>
                          <a:schemeClr val="tx1"/>
                        </a:solidFill>
                        <a:effectLst/>
                        <a:latin typeface="+mj-lt"/>
                        <a:cs typeface="Arial" pitchFamily="34" charset="0"/>
                      </a:endParaRPr>
                    </a:p>
                  </a:txBody>
                  <a:tcPr marT="45727" marB="45727" horzOverflow="overflow"/>
                </a:tc>
                <a:extLst>
                  <a:ext uri="{0D108BD9-81ED-4DB2-BD59-A6C34878D82A}">
                    <a16:rowId xmlns:a16="http://schemas.microsoft.com/office/drawing/2014/main" xmlns="" val="10005"/>
                  </a:ext>
                </a:extLst>
              </a:tr>
            </a:tbl>
          </a:graphicData>
        </a:graphic>
      </p:graphicFrame>
      <p:sp>
        <p:nvSpPr>
          <p:cNvPr id="295985" name="Text Box 104"/>
          <p:cNvSpPr txBox="1">
            <a:spLocks noChangeArrowheads="1"/>
          </p:cNvSpPr>
          <p:nvPr/>
        </p:nvSpPr>
        <p:spPr bwMode="auto">
          <a:xfrm>
            <a:off x="900113" y="5876925"/>
            <a:ext cx="225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295986" name="Text Box 7"/>
          <p:cNvSpPr txBox="1">
            <a:spLocks noChangeArrowheads="1"/>
          </p:cNvSpPr>
          <p:nvPr/>
        </p:nvSpPr>
        <p:spPr bwMode="auto">
          <a:xfrm>
            <a:off x="323850" y="4652963"/>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algn="just" eaLnBrk="1" hangingPunct="1"/>
            <a:r>
              <a:rPr lang="lt-LT" altLang="lt-LT" sz="1100" b="0" i="1"/>
              <a:t>Q29. Kuriose iš šių procedūrų Jums </a:t>
            </a:r>
            <a:r>
              <a:rPr lang="lt-LT" altLang="lt-LT" sz="1100" b="0" i="1" u="sng"/>
              <a:t>asmeniniais reikalais</a:t>
            </a:r>
            <a:r>
              <a:rPr lang="lt-LT" altLang="lt-LT" sz="1100" b="0" i="1"/>
              <a:t> teko dalyvauti </a:t>
            </a:r>
            <a:r>
              <a:rPr lang="lt-LT" altLang="lt-LT" sz="1100" b="0" i="1" u="sng"/>
              <a:t>per paskutinius 5 metus</a:t>
            </a:r>
            <a:r>
              <a:rPr lang="lt-LT" altLang="lt-LT" sz="1100" b="0" i="1"/>
              <a:t>? </a:t>
            </a:r>
          </a:p>
          <a:p>
            <a:pPr algn="just" eaLnBrk="1" hangingPunct="1"/>
            <a:r>
              <a:rPr lang="lt-LT" altLang="lt-LT" sz="1100" b="0" i="1"/>
              <a:t>Q30. Ar, tvarkant reikalus susijusius su šia procedūra, pasinaudojote pažintimis, norėdamas, kad paslaugos Jums būtų suteiktos kokybiškiau ir / ar greičiau? </a:t>
            </a:r>
          </a:p>
          <a:p>
            <a:pPr algn="just" eaLnBrk="1" hangingPunct="1"/>
            <a:r>
              <a:rPr lang="lt-LT" altLang="lt-LT" sz="1100" b="0" i="1"/>
              <a:t>Q31. Ar tvarkant reikalus susijusius su šia procedūra, valstybės tarnautojai leido Jums suprasti, kad norėtų gauti pinigų ar kitos naudos? </a:t>
            </a:r>
          </a:p>
          <a:p>
            <a:pPr algn="just" eaLnBrk="1" hangingPunct="1"/>
            <a:r>
              <a:rPr lang="lt-LT" altLang="lt-LT" sz="1100" b="0" i="1"/>
              <a:t>Q32. Ar, tvarkydami reikalus susijusius su šia procedūra, davėte valstybės tarnautojui pinigų ar kitos naudos? </a:t>
            </a:r>
          </a:p>
          <a:p>
            <a:pPr algn="just" eaLnBrk="1" hangingPunct="1"/>
            <a:endParaRPr lang="lt-LT" altLang="lt-LT" sz="1200"/>
          </a:p>
        </p:txBody>
      </p:sp>
      <p:sp>
        <p:nvSpPr>
          <p:cNvPr id="2959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969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436F04B-FF61-4660-9D71-9A65E25C07AB}" type="slidenum">
              <a:rPr lang="lt-LT" altLang="lt-LT" sz="1000" b="0">
                <a:latin typeface="Arial" panose="020B0604020202020204" pitchFamily="34" charset="0"/>
              </a:rPr>
              <a:pPr eaLnBrk="1" hangingPunct="1"/>
              <a:t>246</a:t>
            </a:fld>
            <a:endParaRPr lang="lt-LT" altLang="lt-LT" sz="1000" b="0">
              <a:latin typeface="Arial" panose="020B0604020202020204" pitchFamily="34" charset="0"/>
            </a:endParaRPr>
          </a:p>
        </p:txBody>
      </p:sp>
      <p:sp>
        <p:nvSpPr>
          <p:cNvPr id="296964" name="Rectangle 2"/>
          <p:cNvSpPr>
            <a:spLocks noChangeArrowheads="1"/>
          </p:cNvSpPr>
          <p:nvPr/>
        </p:nvSpPr>
        <p:spPr bwMode="auto">
          <a:xfrm>
            <a:off x="684213" y="549275"/>
            <a:ext cx="76533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(per pastaruosius 5 metus): procedūros</a:t>
            </a:r>
          </a:p>
        </p:txBody>
      </p:sp>
      <p:graphicFrame>
        <p:nvGraphicFramePr>
          <p:cNvPr id="505265" name="Group 433"/>
          <p:cNvGraphicFramePr>
            <a:graphicFrameLocks noGrp="1"/>
          </p:cNvGraphicFramePr>
          <p:nvPr>
            <p:ph/>
          </p:nvPr>
        </p:nvGraphicFramePr>
        <p:xfrm>
          <a:off x="323850" y="1412875"/>
          <a:ext cx="8496300" cy="3321050"/>
        </p:xfrm>
        <a:graphic>
          <a:graphicData uri="http://schemas.openxmlformats.org/drawingml/2006/table">
            <a:tbl>
              <a:tblPr>
                <a:tableStyleId>{616DA210-FB5B-4158-B5E0-FEB733F419BA}</a:tableStyleId>
              </a:tblPr>
              <a:tblGrid>
                <a:gridCol w="381635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23963">
                  <a:extLst>
                    <a:ext uri="{9D8B030D-6E8A-4147-A177-3AD203B41FA5}">
                      <a16:colId xmlns:a16="http://schemas.microsoft.com/office/drawing/2014/main" xmlns="" val="20002"/>
                    </a:ext>
                  </a:extLst>
                </a:gridCol>
                <a:gridCol w="1081087">
                  <a:extLst>
                    <a:ext uri="{9D8B030D-6E8A-4147-A177-3AD203B41FA5}">
                      <a16:colId xmlns:a16="http://schemas.microsoft.com/office/drawing/2014/main" xmlns="" val="20003"/>
                    </a:ext>
                  </a:extLst>
                </a:gridCol>
                <a:gridCol w="1079500">
                  <a:extLst>
                    <a:ext uri="{9D8B030D-6E8A-4147-A177-3AD203B41FA5}">
                      <a16:colId xmlns:a16="http://schemas.microsoft.com/office/drawing/2014/main" xmlns="" val="20004"/>
                    </a:ext>
                  </a:extLst>
                </a:gridCol>
              </a:tblGrid>
              <a:tr h="6590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Nurodytos procedūros, kuriose dalyvavo </a:t>
                      </a:r>
                      <a:r>
                        <a:rPr kumimoji="0" lang="lt-LT" sz="1600" b="1" u="none" strike="noStrike" cap="none" normalizeH="0" baseline="0" dirty="0" smtClean="0">
                          <a:ln>
                            <a:noFill/>
                          </a:ln>
                          <a:effectLst/>
                        </a:rPr>
                        <a:t>30-99 </a:t>
                      </a:r>
                      <a:r>
                        <a:rPr kumimoji="0" lang="lt-LT" sz="1200" b="1" u="none" strike="noStrike" cap="none" normalizeH="0" baseline="0" dirty="0" smtClean="0">
                          <a:ln>
                            <a:noFill/>
                          </a:ln>
                          <a:effectLst/>
                        </a:rPr>
                        <a:t>respondentai</a:t>
                      </a:r>
                      <a:endParaRPr kumimoji="0" lang="en-US" sz="1200" b="1"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Pasinaudojimo pažintimis indeksas</a:t>
                      </a:r>
                      <a:r>
                        <a:rPr kumimoji="0" lang="en-US" sz="1200" b="1" u="none" strike="noStrike" cap="none" normalizeH="0" baseline="0" dirty="0" smtClean="0">
                          <a:ln>
                            <a:noFill/>
                          </a:ln>
                          <a:effectLst/>
                        </a:rPr>
                        <a:t> </a:t>
                      </a:r>
                      <a:endParaRPr kumimoji="0" lang="en-US" sz="1200" b="1"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Prievartavimo indeksas</a:t>
                      </a:r>
                      <a:r>
                        <a:rPr kumimoji="0" lang="en-US" sz="1200" b="1" u="none" strike="noStrike" cap="none" normalizeH="0" baseline="0" dirty="0" smtClean="0">
                          <a:ln>
                            <a:noFill/>
                          </a:ln>
                          <a:effectLst/>
                        </a:rPr>
                        <a:t> </a:t>
                      </a:r>
                      <a:endParaRPr kumimoji="0" lang="en-US" sz="1200" b="1"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Davimo indeksas</a:t>
                      </a:r>
                      <a:r>
                        <a:rPr kumimoji="0" lang="en-US" sz="1200" b="1" u="none" strike="noStrike" cap="none" normalizeH="0" baseline="0" dirty="0" smtClean="0">
                          <a:ln>
                            <a:noFill/>
                          </a:ln>
                          <a:effectLst/>
                        </a:rPr>
                        <a:t> </a:t>
                      </a:r>
                      <a:endParaRPr kumimoji="0" lang="en-US" sz="1200" b="1"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Efektyvumo indeksas</a:t>
                      </a:r>
                      <a:r>
                        <a:rPr kumimoji="0" lang="en-US" sz="1200" b="1" u="none" strike="noStrike" cap="none" normalizeH="0" baseline="0" dirty="0" smtClean="0">
                          <a:ln>
                            <a:noFill/>
                          </a:ln>
                          <a:effectLst/>
                        </a:rPr>
                        <a:t> </a:t>
                      </a:r>
                      <a:endParaRPr kumimoji="0" lang="en-US" sz="1200" b="1" i="0" u="none" strike="noStrike" cap="none" normalizeH="0" baseline="0" dirty="0" smtClean="0">
                        <a:ln>
                          <a:noFill/>
                        </a:ln>
                        <a:solidFill>
                          <a:schemeClr val="tx1"/>
                        </a:solidFill>
                        <a:effectLst/>
                        <a:latin typeface="+mj-lt"/>
                      </a:endParaRPr>
                    </a:p>
                  </a:txBody>
                  <a:tcPr marT="45713" marB="45713" horzOverflow="overflow"/>
                </a:tc>
                <a:extLst>
                  <a:ext uri="{0D108BD9-81ED-4DB2-BD59-A6C34878D82A}">
                    <a16:rowId xmlns:a16="http://schemas.microsoft.com/office/drawing/2014/main" xmlns="" val="10000"/>
                  </a:ext>
                </a:extLst>
              </a:tr>
              <a:tr h="2958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Administracinių teisės pažeidimų nagrinėjimas (N=42)</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0,05</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0,17</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0,1</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0,75</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extLst>
                  <a:ext uri="{0D108BD9-81ED-4DB2-BD59-A6C34878D82A}">
                    <a16:rowId xmlns:a16="http://schemas.microsoft.com/office/drawing/2014/main" xmlns="" val="10001"/>
                  </a:ext>
                </a:extLst>
              </a:tr>
              <a:tr h="2958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Civilinių bylų nagrinėjimas (N=49)</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0,08</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0,18</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0,24</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0,83</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extLst>
                  <a:ext uri="{0D108BD9-81ED-4DB2-BD59-A6C34878D82A}">
                    <a16:rowId xmlns:a16="http://schemas.microsoft.com/office/drawing/2014/main" xmlns="" val="10002"/>
                  </a:ext>
                </a:extLst>
              </a:tr>
              <a:tr h="457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Valstybinių brandos egzaminų laikymas bendrojo ugdymo mokyklose (N=46)</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0,04</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extLst>
                  <a:ext uri="{0D108BD9-81ED-4DB2-BD59-A6C34878D82A}">
                    <a16:rowId xmlns:a16="http://schemas.microsoft.com/office/drawing/2014/main" xmlns="" val="10003"/>
                  </a:ext>
                </a:extLst>
              </a:tr>
              <a:tr h="292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Įdarbinimas į valstybės tarnybą (N=44)</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0,18</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0,16</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0,09</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extLst>
                  <a:ext uri="{0D108BD9-81ED-4DB2-BD59-A6C34878D82A}">
                    <a16:rowId xmlns:a16="http://schemas.microsoft.com/office/drawing/2014/main" xmlns="" val="10004"/>
                  </a:ext>
                </a:extLst>
              </a:tr>
              <a:tr h="278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Sprendimų priėmimas savivaldybėse (N=68)</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0,21</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0,24</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0,26</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0,88</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extLst>
                  <a:ext uri="{0D108BD9-81ED-4DB2-BD59-A6C34878D82A}">
                    <a16:rowId xmlns:a16="http://schemas.microsoft.com/office/drawing/2014/main" xmlns="" val="10005"/>
                  </a:ext>
                </a:extLst>
              </a:tr>
              <a:tr h="457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Mokesčių administravimas (rinkimas, tikrinimas ir pan.) (N=65)</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0,03</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0,02</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extLst>
                  <a:ext uri="{0D108BD9-81ED-4DB2-BD59-A6C34878D82A}">
                    <a16:rowId xmlns:a16="http://schemas.microsoft.com/office/drawing/2014/main" xmlns="" val="10006"/>
                  </a:ext>
                </a:extLst>
              </a:tr>
              <a:tr h="292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Priėmimas į bendrojo ugdymo mokyklas (N=85)</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0,12</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0,03</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0,06</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0,80</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extLst>
                  <a:ext uri="{0D108BD9-81ED-4DB2-BD59-A6C34878D82A}">
                    <a16:rowId xmlns:a16="http://schemas.microsoft.com/office/drawing/2014/main" xmlns="" val="10007"/>
                  </a:ext>
                </a:extLst>
              </a:tr>
              <a:tr h="292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Priėmimas į vaikų lopšelius-darželius (N=83)</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0,14</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0,08</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0,07</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0,67</a:t>
                      </a:r>
                      <a:endParaRPr kumimoji="0" lang="en-US" sz="1200" b="0" i="0" u="none" strike="noStrike" cap="none" normalizeH="0" baseline="0" dirty="0" smtClean="0">
                        <a:ln>
                          <a:noFill/>
                        </a:ln>
                        <a:solidFill>
                          <a:schemeClr val="tx1"/>
                        </a:solidFill>
                        <a:effectLst/>
                        <a:latin typeface="+mj-lt"/>
                      </a:endParaRPr>
                    </a:p>
                  </a:txBody>
                  <a:tcPr marT="45713" marB="45713" horzOverflow="overflow"/>
                </a:tc>
                <a:extLst>
                  <a:ext uri="{0D108BD9-81ED-4DB2-BD59-A6C34878D82A}">
                    <a16:rowId xmlns:a16="http://schemas.microsoft.com/office/drawing/2014/main" xmlns="" val="10008"/>
                  </a:ext>
                </a:extLst>
              </a:tr>
            </a:tbl>
          </a:graphicData>
        </a:graphic>
      </p:graphicFrame>
      <p:sp>
        <p:nvSpPr>
          <p:cNvPr id="297027" name="Text Box 104"/>
          <p:cNvSpPr txBox="1">
            <a:spLocks noChangeArrowheads="1"/>
          </p:cNvSpPr>
          <p:nvPr/>
        </p:nvSpPr>
        <p:spPr bwMode="auto">
          <a:xfrm>
            <a:off x="900113" y="5949950"/>
            <a:ext cx="2255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297028" name="Text Box 7"/>
          <p:cNvSpPr txBox="1">
            <a:spLocks noChangeArrowheads="1"/>
          </p:cNvSpPr>
          <p:nvPr/>
        </p:nvSpPr>
        <p:spPr bwMode="auto">
          <a:xfrm>
            <a:off x="250825" y="4652963"/>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algn="just" eaLnBrk="1" hangingPunct="1"/>
            <a:r>
              <a:rPr lang="lt-LT" altLang="lt-LT" sz="1100" b="0" i="1"/>
              <a:t>Q29. Kuriose iš šių procedūrų Jums </a:t>
            </a:r>
            <a:r>
              <a:rPr lang="lt-LT" altLang="lt-LT" sz="1100" b="0" i="1" u="sng"/>
              <a:t>asmeniniais reikalais</a:t>
            </a:r>
            <a:r>
              <a:rPr lang="lt-LT" altLang="lt-LT" sz="1100" b="0" i="1"/>
              <a:t> teko dalyvauti </a:t>
            </a:r>
            <a:r>
              <a:rPr lang="lt-LT" altLang="lt-LT" sz="1100" b="0" i="1" u="sng"/>
              <a:t>per paskutinius 5 metus</a:t>
            </a:r>
            <a:r>
              <a:rPr lang="lt-LT" altLang="lt-LT" sz="1100" b="0" i="1"/>
              <a:t>? </a:t>
            </a:r>
          </a:p>
          <a:p>
            <a:pPr algn="just" eaLnBrk="1" hangingPunct="1"/>
            <a:r>
              <a:rPr lang="lt-LT" altLang="lt-LT" sz="1100" b="0" i="1"/>
              <a:t>Q30. Ar, tvarkant reikalus susijusius su šia procedūra, pasinaudojote pažintimis, norėdamas, kad paslaugos Jums būtų suteiktos kokybiškiau ir / ar greičiau? </a:t>
            </a:r>
          </a:p>
          <a:p>
            <a:pPr algn="just" eaLnBrk="1" hangingPunct="1"/>
            <a:r>
              <a:rPr lang="lt-LT" altLang="lt-LT" sz="1100" b="0" i="1"/>
              <a:t>Q31. Ar tvarkant reikalus susijusius su šia procedūra, valstybės tarnautojai leido Jums suprasti, kad norėtų gauti pinigų ar kitos naudos? </a:t>
            </a:r>
          </a:p>
          <a:p>
            <a:pPr algn="just" eaLnBrk="1" hangingPunct="1"/>
            <a:r>
              <a:rPr lang="lt-LT" altLang="lt-LT" sz="1100" b="0" i="1"/>
              <a:t>Q32. Ar, tvarkydami reikalus susijusius su šia procedūra, davėte valstybės tarnautojui pinigų ar kitos naudos? </a:t>
            </a:r>
          </a:p>
          <a:p>
            <a:pPr algn="just" eaLnBrk="1" hangingPunct="1"/>
            <a:endParaRPr lang="lt-LT" altLang="lt-LT" sz="1200"/>
          </a:p>
        </p:txBody>
      </p:sp>
      <p:sp>
        <p:nvSpPr>
          <p:cNvPr id="2970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9798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5FC05CF-9484-4D9E-9065-ACF6E1B5D07C}" type="slidenum">
              <a:rPr lang="lt-LT" altLang="lt-LT" sz="1000" b="0">
                <a:latin typeface="Arial" panose="020B0604020202020204" pitchFamily="34" charset="0"/>
              </a:rPr>
              <a:pPr eaLnBrk="1" hangingPunct="1"/>
              <a:t>247</a:t>
            </a:fld>
            <a:endParaRPr lang="lt-LT" altLang="lt-LT" sz="1000" b="0">
              <a:latin typeface="Arial" panose="020B0604020202020204" pitchFamily="34" charset="0"/>
            </a:endParaRPr>
          </a:p>
        </p:txBody>
      </p:sp>
      <p:sp>
        <p:nvSpPr>
          <p:cNvPr id="297988" name="Rectangle 2"/>
          <p:cNvSpPr>
            <a:spLocks noChangeArrowheads="1"/>
          </p:cNvSpPr>
          <p:nvPr/>
        </p:nvSpPr>
        <p:spPr bwMode="auto">
          <a:xfrm>
            <a:off x="0" y="549275"/>
            <a:ext cx="83375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(per pastaruosius 5 metus): procedūros (tęsinys)</a:t>
            </a:r>
          </a:p>
        </p:txBody>
      </p:sp>
      <p:graphicFrame>
        <p:nvGraphicFramePr>
          <p:cNvPr id="505265" name="Group 433"/>
          <p:cNvGraphicFramePr>
            <a:graphicFrameLocks noGrp="1"/>
          </p:cNvGraphicFramePr>
          <p:nvPr>
            <p:ph/>
          </p:nvPr>
        </p:nvGraphicFramePr>
        <p:xfrm>
          <a:off x="250825" y="1268413"/>
          <a:ext cx="8496300" cy="2414587"/>
        </p:xfrm>
        <a:graphic>
          <a:graphicData uri="http://schemas.openxmlformats.org/drawingml/2006/table">
            <a:tbl>
              <a:tblPr>
                <a:tableStyleId>{616DA210-FB5B-4158-B5E0-FEB733F419BA}</a:tableStyleId>
              </a:tblPr>
              <a:tblGrid>
                <a:gridCol w="381635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23963">
                  <a:extLst>
                    <a:ext uri="{9D8B030D-6E8A-4147-A177-3AD203B41FA5}">
                      <a16:colId xmlns:a16="http://schemas.microsoft.com/office/drawing/2014/main" xmlns="" val="20002"/>
                    </a:ext>
                  </a:extLst>
                </a:gridCol>
                <a:gridCol w="1081087">
                  <a:extLst>
                    <a:ext uri="{9D8B030D-6E8A-4147-A177-3AD203B41FA5}">
                      <a16:colId xmlns:a16="http://schemas.microsoft.com/office/drawing/2014/main" xmlns="" val="20003"/>
                    </a:ext>
                  </a:extLst>
                </a:gridCol>
                <a:gridCol w="1079500">
                  <a:extLst>
                    <a:ext uri="{9D8B030D-6E8A-4147-A177-3AD203B41FA5}">
                      <a16:colId xmlns:a16="http://schemas.microsoft.com/office/drawing/2014/main" xmlns="" val="20004"/>
                    </a:ext>
                  </a:extLst>
                </a:gridCol>
              </a:tblGrid>
              <a:tr h="659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Nurodytos procedūros, kuriose dalyvavo </a:t>
                      </a:r>
                      <a:r>
                        <a:rPr kumimoji="0" lang="lt-LT" sz="1600" b="1" u="none" strike="noStrike" cap="none" normalizeH="0" baseline="0" dirty="0" smtClean="0">
                          <a:ln>
                            <a:noFill/>
                          </a:ln>
                          <a:effectLst/>
                        </a:rPr>
                        <a:t>30-99 </a:t>
                      </a:r>
                      <a:r>
                        <a:rPr kumimoji="0" lang="lt-LT" sz="1200" b="1" u="none" strike="noStrike" cap="none" normalizeH="0" baseline="0" dirty="0" smtClean="0">
                          <a:ln>
                            <a:noFill/>
                          </a:ln>
                          <a:effectLst/>
                        </a:rPr>
                        <a:t>respondentai</a:t>
                      </a:r>
                      <a:endParaRPr kumimoji="0" lang="en-US" sz="1200" b="1"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Pasinaudojimo pažintimis indeksas</a:t>
                      </a:r>
                      <a:r>
                        <a:rPr kumimoji="0" lang="en-US" sz="1200" b="1" u="none" strike="noStrike" cap="none" normalizeH="0" baseline="0" dirty="0" smtClean="0">
                          <a:ln>
                            <a:noFill/>
                          </a:ln>
                          <a:effectLst/>
                        </a:rPr>
                        <a:t> </a:t>
                      </a:r>
                      <a:endParaRPr kumimoji="0" lang="en-US" sz="1200" b="1"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Prievartavimo indeksas</a:t>
                      </a:r>
                      <a:r>
                        <a:rPr kumimoji="0" lang="en-US" sz="1200" b="1" u="none" strike="noStrike" cap="none" normalizeH="0" baseline="0" dirty="0" smtClean="0">
                          <a:ln>
                            <a:noFill/>
                          </a:ln>
                          <a:effectLst/>
                        </a:rPr>
                        <a:t> </a:t>
                      </a:r>
                      <a:endParaRPr kumimoji="0" lang="en-US" sz="1200" b="1"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Davimo indeksas</a:t>
                      </a:r>
                      <a:r>
                        <a:rPr kumimoji="0" lang="en-US" sz="1200" b="1" u="none" strike="noStrike" cap="none" normalizeH="0" baseline="0" dirty="0" smtClean="0">
                          <a:ln>
                            <a:noFill/>
                          </a:ln>
                          <a:effectLst/>
                        </a:rPr>
                        <a:t> </a:t>
                      </a:r>
                      <a:endParaRPr kumimoji="0" lang="en-US" sz="1200" b="1"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Efektyvumo indeksas</a:t>
                      </a:r>
                      <a:r>
                        <a:rPr kumimoji="0" lang="en-US" sz="1200" b="1" u="none" strike="noStrike" cap="none" normalizeH="0" baseline="0" dirty="0" smtClean="0">
                          <a:ln>
                            <a:noFill/>
                          </a:ln>
                          <a:effectLst/>
                        </a:rPr>
                        <a:t> </a:t>
                      </a:r>
                      <a:endParaRPr kumimoji="0" lang="en-US" sz="1200" b="1" i="0" u="none" strike="noStrike" cap="none" normalizeH="0" baseline="0" dirty="0" smtClean="0">
                        <a:ln>
                          <a:noFill/>
                        </a:ln>
                        <a:solidFill>
                          <a:schemeClr val="tx1"/>
                        </a:solidFill>
                        <a:effectLst/>
                        <a:latin typeface="+mj-lt"/>
                      </a:endParaRPr>
                    </a:p>
                  </a:txBody>
                  <a:tcPr marT="45711" marB="45711" horzOverflow="overflow"/>
                </a:tc>
                <a:extLst>
                  <a:ext uri="{0D108BD9-81ED-4DB2-BD59-A6C34878D82A}">
                    <a16:rowId xmlns:a16="http://schemas.microsoft.com/office/drawing/2014/main" xmlns="" val="10000"/>
                  </a:ext>
                </a:extLst>
              </a:tr>
              <a:tr h="29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Siuntimų į reabilitacines sanatorijas gavimas (N=67)</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0,13</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0,15</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0,10</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0,71</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extLst>
                  <a:ext uri="{0D108BD9-81ED-4DB2-BD59-A6C34878D82A}">
                    <a16:rowId xmlns:a16="http://schemas.microsoft.com/office/drawing/2014/main" xmlns="" val="10001"/>
                  </a:ext>
                </a:extLst>
              </a:tr>
              <a:tr h="29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Verslo liudijimų išdavimas (N=47)</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extLst>
                  <a:ext uri="{0D108BD9-81ED-4DB2-BD59-A6C34878D82A}">
                    <a16:rowId xmlns:a16="http://schemas.microsoft.com/office/drawing/2014/main" xmlns="" val="10002"/>
                  </a:ext>
                </a:extLst>
              </a:tr>
              <a:tr h="29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Viešosios paslaugos (transporto, maitinimo) (N=72)</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0,0</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extLst>
                  <a:ext uri="{0D108BD9-81ED-4DB2-BD59-A6C34878D82A}">
                    <a16:rowId xmlns:a16="http://schemas.microsoft.com/office/drawing/2014/main" xmlns="" val="10003"/>
                  </a:ext>
                </a:extLst>
              </a:tr>
              <a:tr h="29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Sprendimų priėmimas savivaldybėse (N=68)</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0,19</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0,15</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0,12</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extLst>
                  <a:ext uri="{0D108BD9-81ED-4DB2-BD59-A6C34878D82A}">
                    <a16:rowId xmlns:a16="http://schemas.microsoft.com/office/drawing/2014/main" xmlns="" val="10004"/>
                  </a:ext>
                </a:extLst>
              </a:tr>
              <a:tr h="29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Neįgalumo ir darbingumo pažymėjimų gavimas (N=82)</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0,16</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0,22</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0,21</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extLst>
                  <a:ext uri="{0D108BD9-81ED-4DB2-BD59-A6C34878D82A}">
                    <a16:rowId xmlns:a16="http://schemas.microsoft.com/office/drawing/2014/main" xmlns="" val="10005"/>
                  </a:ext>
                </a:extLst>
              </a:tr>
              <a:tr h="29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Paramos ir ES fondų gavimas (N=32)</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0,03</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0,12</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0,12</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1,0</a:t>
                      </a:r>
                      <a:endParaRPr kumimoji="0" lang="en-US" sz="1200" b="0" i="0" u="none" strike="noStrike" cap="none" normalizeH="0" baseline="0" dirty="0" smtClean="0">
                        <a:ln>
                          <a:noFill/>
                        </a:ln>
                        <a:solidFill>
                          <a:schemeClr val="tx1"/>
                        </a:solidFill>
                        <a:effectLst/>
                        <a:latin typeface="+mj-lt"/>
                      </a:endParaRPr>
                    </a:p>
                  </a:txBody>
                  <a:tcPr marT="45711" marB="45711" horzOverflow="overflow"/>
                </a:tc>
                <a:extLst>
                  <a:ext uri="{0D108BD9-81ED-4DB2-BD59-A6C34878D82A}">
                    <a16:rowId xmlns:a16="http://schemas.microsoft.com/office/drawing/2014/main" xmlns="" val="10006"/>
                  </a:ext>
                </a:extLst>
              </a:tr>
            </a:tbl>
          </a:graphicData>
        </a:graphic>
      </p:graphicFrame>
      <p:sp>
        <p:nvSpPr>
          <p:cNvPr id="298039" name="Text Box 104"/>
          <p:cNvSpPr txBox="1">
            <a:spLocks noChangeArrowheads="1"/>
          </p:cNvSpPr>
          <p:nvPr/>
        </p:nvSpPr>
        <p:spPr bwMode="auto">
          <a:xfrm>
            <a:off x="900113" y="5949950"/>
            <a:ext cx="2255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298040" name="Text Box 7"/>
          <p:cNvSpPr txBox="1">
            <a:spLocks noChangeArrowheads="1"/>
          </p:cNvSpPr>
          <p:nvPr/>
        </p:nvSpPr>
        <p:spPr bwMode="auto">
          <a:xfrm>
            <a:off x="179388" y="4652963"/>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algn="just" eaLnBrk="1" hangingPunct="1"/>
            <a:r>
              <a:rPr lang="lt-LT" altLang="lt-LT" sz="1100" b="0" i="1"/>
              <a:t>Q29. Kuriose iš šių procedūrų Jums </a:t>
            </a:r>
            <a:r>
              <a:rPr lang="lt-LT" altLang="lt-LT" sz="1100" b="0" i="1" u="sng"/>
              <a:t>asmeniniais reikalais</a:t>
            </a:r>
            <a:r>
              <a:rPr lang="lt-LT" altLang="lt-LT" sz="1100" b="0" i="1"/>
              <a:t> teko dalyvauti </a:t>
            </a:r>
            <a:r>
              <a:rPr lang="lt-LT" altLang="lt-LT" sz="1100" b="0" i="1" u="sng"/>
              <a:t>per paskutinius 5 metus</a:t>
            </a:r>
            <a:r>
              <a:rPr lang="lt-LT" altLang="lt-LT" sz="1100" b="0" i="1"/>
              <a:t>? </a:t>
            </a:r>
          </a:p>
          <a:p>
            <a:pPr algn="just" eaLnBrk="1" hangingPunct="1"/>
            <a:r>
              <a:rPr lang="lt-LT" altLang="lt-LT" sz="1100" b="0" i="1"/>
              <a:t>Q30. Ar, tvarkant reikalus susijusius su šia procedūra, pasinaudojote pažintimis, norėdamas, kad paslaugos Jums būtų suteiktos kokybiškiau ir / ar greičiau? </a:t>
            </a:r>
          </a:p>
          <a:p>
            <a:pPr algn="just" eaLnBrk="1" hangingPunct="1"/>
            <a:r>
              <a:rPr lang="lt-LT" altLang="lt-LT" sz="1100" b="0" i="1"/>
              <a:t>Q31. Ar tvarkant reikalus susijusius su šia procedūra, valstybės tarnautojai leido Jums suprasti, kad norėtų gauti pinigų ar kitos naudos? </a:t>
            </a:r>
          </a:p>
          <a:p>
            <a:pPr algn="just" eaLnBrk="1" hangingPunct="1"/>
            <a:r>
              <a:rPr lang="lt-LT" altLang="lt-LT" sz="1100" b="0" i="1"/>
              <a:t>Q32. Ar, tvarkydami reikalus susijusius su šia procedūra, davėte valstybės tarnautojui pinigų ar kitos naudos? </a:t>
            </a:r>
          </a:p>
          <a:p>
            <a:pPr algn="just" eaLnBrk="1" hangingPunct="1"/>
            <a:endParaRPr lang="lt-LT" altLang="lt-LT" sz="1200"/>
          </a:p>
        </p:txBody>
      </p:sp>
      <p:sp>
        <p:nvSpPr>
          <p:cNvPr id="29804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9901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CF9854D-604A-435F-B5F2-DB8579ADDAEC}" type="slidenum">
              <a:rPr lang="lt-LT" altLang="lt-LT" sz="1000" b="0">
                <a:latin typeface="Arial" panose="020B0604020202020204" pitchFamily="34" charset="0"/>
              </a:rPr>
              <a:pPr eaLnBrk="1" hangingPunct="1"/>
              <a:t>248</a:t>
            </a:fld>
            <a:endParaRPr lang="lt-LT" altLang="lt-LT" sz="1000" b="0">
              <a:latin typeface="Arial" panose="020B0604020202020204" pitchFamily="34" charset="0"/>
            </a:endParaRPr>
          </a:p>
        </p:txBody>
      </p:sp>
      <p:sp>
        <p:nvSpPr>
          <p:cNvPr id="299012" name="Rectangle 2"/>
          <p:cNvSpPr>
            <a:spLocks noChangeArrowheads="1"/>
          </p:cNvSpPr>
          <p:nvPr/>
        </p:nvSpPr>
        <p:spPr bwMode="auto">
          <a:xfrm>
            <a:off x="684213" y="620713"/>
            <a:ext cx="7653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Kyšio dydis</a:t>
            </a:r>
          </a:p>
        </p:txBody>
      </p:sp>
      <p:graphicFrame>
        <p:nvGraphicFramePr>
          <p:cNvPr id="505994" name="Group 138"/>
          <p:cNvGraphicFramePr>
            <a:graphicFrameLocks noGrp="1"/>
          </p:cNvGraphicFramePr>
          <p:nvPr>
            <p:ph/>
          </p:nvPr>
        </p:nvGraphicFramePr>
        <p:xfrm>
          <a:off x="250825" y="1268413"/>
          <a:ext cx="8496300" cy="4079875"/>
        </p:xfrm>
        <a:graphic>
          <a:graphicData uri="http://schemas.openxmlformats.org/drawingml/2006/table">
            <a:tbl>
              <a:tblPr>
                <a:tableStyleId>{616DA210-FB5B-4158-B5E0-FEB733F419BA}</a:tableStyleId>
              </a:tblPr>
              <a:tblGrid>
                <a:gridCol w="381635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23963">
                  <a:extLst>
                    <a:ext uri="{9D8B030D-6E8A-4147-A177-3AD203B41FA5}">
                      <a16:colId xmlns:a16="http://schemas.microsoft.com/office/drawing/2014/main" xmlns="" val="20002"/>
                    </a:ext>
                  </a:extLst>
                </a:gridCol>
                <a:gridCol w="1153119">
                  <a:extLst>
                    <a:ext uri="{9D8B030D-6E8A-4147-A177-3AD203B41FA5}">
                      <a16:colId xmlns:a16="http://schemas.microsoft.com/office/drawing/2014/main" xmlns="" val="20003"/>
                    </a:ext>
                  </a:extLst>
                </a:gridCol>
                <a:gridCol w="1007468">
                  <a:extLst>
                    <a:ext uri="{9D8B030D-6E8A-4147-A177-3AD203B41FA5}">
                      <a16:colId xmlns:a16="http://schemas.microsoft.com/office/drawing/2014/main" xmlns="" val="20004"/>
                    </a:ext>
                  </a:extLst>
                </a:gridCol>
              </a:tblGrid>
              <a:tr h="8643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rPr>
                        <a:t>Kyšio dydį nurodė ne mažiau 10 respondentų</a:t>
                      </a:r>
                      <a:endParaRPr kumimoji="0" lang="en-US" sz="1300" b="1"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rPr>
                        <a:t>Nurodė kyšio  dydį</a:t>
                      </a:r>
                      <a:endParaRPr kumimoji="0" lang="en-US" sz="1300" b="1"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rPr>
                        <a:t>Minimalus kyšio dydis</a:t>
                      </a:r>
                      <a:r>
                        <a:rPr kumimoji="0" lang="en-US" sz="1300" b="1" u="none" strike="noStrike" cap="none" normalizeH="0" baseline="0" dirty="0" smtClean="0">
                          <a:ln>
                            <a:noFill/>
                          </a:ln>
                          <a:effectLst/>
                        </a:rPr>
                        <a:t> </a:t>
                      </a:r>
                      <a:r>
                        <a:rPr kumimoji="0" lang="lt-LT" sz="1300" b="1"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i="0" u="none" strike="noStrike" cap="none" normalizeH="0" baseline="0" dirty="0" smtClean="0">
                          <a:ln>
                            <a:noFill/>
                          </a:ln>
                          <a:solidFill>
                            <a:schemeClr val="tx1"/>
                          </a:solidFill>
                          <a:effectLst/>
                          <a:latin typeface="Arial" charset="0"/>
                        </a:rPr>
                        <a:t>EUR</a:t>
                      </a:r>
                      <a:endParaRPr kumimoji="0" lang="en-US" sz="1300" b="1"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rPr>
                        <a:t>Maksimalus kyšio dydis</a:t>
                      </a:r>
                      <a:r>
                        <a:rPr kumimoji="0" lang="en-US" sz="1300" b="1" u="none" strike="noStrike" cap="none" normalizeH="0" baseline="0" dirty="0" smtClean="0">
                          <a:ln>
                            <a:noFill/>
                          </a:ln>
                          <a:effectLst/>
                        </a:rPr>
                        <a:t> </a:t>
                      </a:r>
                      <a:r>
                        <a:rPr kumimoji="0" lang="lt-LT" sz="1300" b="1"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i="0" u="none" strike="noStrike" cap="none" normalizeH="0" baseline="0" dirty="0" smtClean="0">
                          <a:ln>
                            <a:noFill/>
                          </a:ln>
                          <a:solidFill>
                            <a:schemeClr val="tx1"/>
                          </a:solidFill>
                          <a:effectLst/>
                          <a:latin typeface="Arial" charset="0"/>
                        </a:rPr>
                        <a:t>EUR</a:t>
                      </a:r>
                      <a:endParaRPr kumimoji="0" lang="en-US" sz="1300" b="1"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rPr>
                        <a:t>Vidurkis,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i="0" u="none" strike="noStrike" cap="none" normalizeH="0" baseline="0" dirty="0" smtClean="0">
                          <a:ln>
                            <a:noFill/>
                          </a:ln>
                          <a:solidFill>
                            <a:schemeClr val="tx1"/>
                          </a:solidFill>
                          <a:effectLst/>
                          <a:latin typeface="Arial" charset="0"/>
                        </a:rPr>
                        <a:t>EUR</a:t>
                      </a:r>
                      <a:endParaRPr kumimoji="0" lang="en-US" sz="1300" b="1" i="0" u="none" strike="noStrike" cap="none" normalizeH="0" baseline="0" dirty="0" smtClean="0">
                        <a:ln>
                          <a:noFill/>
                        </a:ln>
                        <a:solidFill>
                          <a:schemeClr val="tx1"/>
                        </a:solidFill>
                        <a:effectLst/>
                        <a:latin typeface="Arial" charset="0"/>
                      </a:endParaRPr>
                    </a:p>
                  </a:txBody>
                  <a:tcPr marT="45718" marB="45718" horzOverflow="overflow"/>
                </a:tc>
                <a:extLst>
                  <a:ext uri="{0D108BD9-81ED-4DB2-BD59-A6C34878D82A}">
                    <a16:rowId xmlns:a16="http://schemas.microsoft.com/office/drawing/2014/main" xmlns="" val="10000"/>
                  </a:ext>
                </a:extLst>
              </a:tr>
              <a:tr h="304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Sveikatos patikrinimo pažymų išdavimas</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11</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10</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100</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30</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extLst>
                  <a:ext uri="{0D108BD9-81ED-4DB2-BD59-A6C34878D82A}">
                    <a16:rowId xmlns:a16="http://schemas.microsoft.com/office/drawing/2014/main" xmlns="" val="10001"/>
                  </a:ext>
                </a:extLst>
              </a:tr>
              <a:tr h="289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Neįgalumo ir darbingumo pažymėjimų gavimas </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rPr>
                        <a:t>13</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15</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1000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200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extLst>
                  <a:ext uri="{0D108BD9-81ED-4DB2-BD59-A6C34878D82A}">
                    <a16:rowId xmlns:a16="http://schemas.microsoft.com/office/drawing/2014/main" xmlns="" val="10002"/>
                  </a:ext>
                </a:extLst>
              </a:tr>
              <a:tr h="48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Asmens sveikatos priežiūros ir gydymo paslaugų gavimas</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rPr>
                        <a:t>31</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20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700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120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extLst>
                  <a:ext uri="{0D108BD9-81ED-4DB2-BD59-A6C34878D82A}">
                    <a16:rowId xmlns:a16="http://schemas.microsoft.com/office/drawing/2014/main" xmlns="" val="10003"/>
                  </a:ext>
                </a:extLst>
              </a:tr>
              <a:tr h="289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Bendrosios praktikos gydytojo paslaugos</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rPr>
                        <a:t>73</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200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40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extLst>
                  <a:ext uri="{0D108BD9-81ED-4DB2-BD59-A6C34878D82A}">
                    <a16:rowId xmlns:a16="http://schemas.microsoft.com/office/drawing/2014/main" xmlns="" val="10004"/>
                  </a:ext>
                </a:extLst>
              </a:tr>
              <a:tr h="289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Chirurginė operacija</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rPr>
                        <a:t>106</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15</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1000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140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extLst>
                  <a:ext uri="{0D108BD9-81ED-4DB2-BD59-A6C34878D82A}">
                    <a16:rowId xmlns:a16="http://schemas.microsoft.com/office/drawing/2014/main" xmlns="" val="10005"/>
                  </a:ext>
                </a:extLst>
              </a:tr>
              <a:tr h="289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Slauga ligoninėje</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rPr>
                        <a:t>35</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2</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150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50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extLst>
                  <a:ext uri="{0D108BD9-81ED-4DB2-BD59-A6C34878D82A}">
                    <a16:rowId xmlns:a16="http://schemas.microsoft.com/office/drawing/2014/main" xmlns="" val="10006"/>
                  </a:ext>
                </a:extLst>
              </a:tr>
              <a:tr h="289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Odontologo paslaugos</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rPr>
                        <a:t>12</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15</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1700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170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extLst>
                  <a:ext uri="{0D108BD9-81ED-4DB2-BD59-A6C34878D82A}">
                    <a16:rowId xmlns:a16="http://schemas.microsoft.com/office/drawing/2014/main" xmlns="" val="10007"/>
                  </a:ext>
                </a:extLst>
              </a:tr>
              <a:tr h="48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Kitos asmens sveikatos priežiūros ir gydymo paslaugos</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rPr>
                        <a:t>30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600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80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extLst>
                  <a:ext uri="{0D108BD9-81ED-4DB2-BD59-A6C34878D82A}">
                    <a16:rowId xmlns:a16="http://schemas.microsoft.com/office/drawing/2014/main" xmlns="" val="10008"/>
                  </a:ext>
                </a:extLst>
              </a:tr>
              <a:tr h="48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rPr>
                        <a:t>Kelių eismo taisyklių pažeidimų nagrinėjimas ar nuobaudos skyrimas</a:t>
                      </a:r>
                      <a:endParaRPr kumimoji="0" lang="en-US" sz="1300" b="0" i="0" u="none" strike="noStrike" cap="none" normalizeH="0" baseline="0" dirty="0" smtClean="0">
                        <a:ln>
                          <a:noFill/>
                        </a:ln>
                        <a:solidFill>
                          <a:schemeClr val="tx1"/>
                        </a:solidFill>
                        <a:effectLst/>
                        <a:latin typeface="Arial"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rPr>
                        <a:t>16</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10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200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rPr>
                        <a:t>60</a:t>
                      </a:r>
                      <a:endParaRPr kumimoji="0" lang="en-US" sz="1300" b="0" i="0" u="none" strike="noStrike" cap="none" normalizeH="0" baseline="0" dirty="0" smtClean="0">
                        <a:ln>
                          <a:noFill/>
                        </a:ln>
                        <a:solidFill>
                          <a:schemeClr val="tx1"/>
                        </a:solidFill>
                        <a:effectLst/>
                        <a:latin typeface="+mj-lt"/>
                      </a:endParaRPr>
                    </a:p>
                  </a:txBody>
                  <a:tcPr marT="45718" marB="45718" horzOverflow="overflow"/>
                </a:tc>
                <a:extLst>
                  <a:ext uri="{0D108BD9-81ED-4DB2-BD59-A6C34878D82A}">
                    <a16:rowId xmlns:a16="http://schemas.microsoft.com/office/drawing/2014/main" xmlns="" val="10009"/>
                  </a:ext>
                </a:extLst>
              </a:tr>
            </a:tbl>
          </a:graphicData>
        </a:graphic>
      </p:graphicFrame>
      <p:sp>
        <p:nvSpPr>
          <p:cNvPr id="299081" name="Text Box 104"/>
          <p:cNvSpPr txBox="1">
            <a:spLocks noChangeArrowheads="1"/>
          </p:cNvSpPr>
          <p:nvPr/>
        </p:nvSpPr>
        <p:spPr bwMode="auto">
          <a:xfrm>
            <a:off x="900113" y="5876925"/>
            <a:ext cx="225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299082" name="Text Box 7"/>
          <p:cNvSpPr txBox="1">
            <a:spLocks noChangeArrowheads="1"/>
          </p:cNvSpPr>
          <p:nvPr/>
        </p:nvSpPr>
        <p:spPr bwMode="auto">
          <a:xfrm>
            <a:off x="250825" y="5229225"/>
            <a:ext cx="85693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eaLnBrk="1" hangingPunct="1"/>
            <a:r>
              <a:rPr lang="lt-LT" altLang="lt-LT" sz="1100" b="0" i="1"/>
              <a:t>Q33. Kokia buvo </a:t>
            </a:r>
            <a:r>
              <a:rPr lang="lt-LT" altLang="lt-LT" sz="1100" b="0" i="1" u="sng"/>
              <a:t>VIDUTINĖ</a:t>
            </a:r>
            <a:r>
              <a:rPr lang="lt-LT" altLang="lt-LT" sz="1100" b="0" i="1"/>
              <a:t> finansinė išraiška duotų pinigų ar kitos naudos valstybės tarnautojui šioje institucijoje? Jei esate davęs pinigų ar kitos naudos, pabandykite įvertinti jo vidutinę vertę litais. </a:t>
            </a:r>
          </a:p>
          <a:p>
            <a:pPr algn="just" eaLnBrk="1" hangingPunct="1"/>
            <a:endParaRPr lang="lt-LT" altLang="lt-LT" sz="1200"/>
          </a:p>
        </p:txBody>
      </p:sp>
      <p:sp>
        <p:nvSpPr>
          <p:cNvPr id="2990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0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6306FE0-517F-4DAF-BE82-4199FE1D661E}" type="slidenum">
              <a:rPr lang="lt-LT" altLang="lt-LT" sz="1000" b="0">
                <a:latin typeface="Arial" panose="020B0604020202020204" pitchFamily="34" charset="0"/>
              </a:rPr>
              <a:pPr eaLnBrk="1" hangingPunct="1"/>
              <a:t>249</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836613"/>
            <a:ext cx="8064500" cy="5632450"/>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Didžiausi gyventojų pasinaudojimo pažintimis indeksai yra būdingi įsidarbinant į privatų (0,37) sektorių, įdarbinimo į valstybės tarnybą (0,18), dėl chirurginių operacijų (0,19), sprendimų priėmimo savivaldybėse (0,18). </a:t>
            </a:r>
          </a:p>
          <a:p>
            <a:pPr algn="just">
              <a:defRPr/>
            </a:pPr>
            <a:r>
              <a:rPr lang="lt-LT" sz="1800" dirty="0">
                <a:latin typeface="+mj-lt"/>
              </a:rPr>
              <a:t> </a:t>
            </a:r>
          </a:p>
          <a:p>
            <a:pPr algn="just">
              <a:defRPr/>
            </a:pPr>
            <a:r>
              <a:rPr lang="lt-LT" sz="1800" dirty="0">
                <a:latin typeface="+mj-lt"/>
              </a:rPr>
              <a:t>	Didžiausi prievartavimo indeksai yra dėl chirurginių operacijų (0,38), dėl slaugos ligoninėje (0,25), neįgalumo ir darbingumo pažymėjimų gavimo (0,25), kelių eismo taisyklių pažeidimų nagrinėjimo (0,16), civilinių bylų nagrinėjimo (0,18), administracinių teisės pažeidimų nagrinėjimo (0,17). Dėl šių procedūrų yra didžiausi ir kyšių davimo indeksai.</a:t>
            </a:r>
          </a:p>
          <a:p>
            <a:pPr>
              <a:defRPr/>
            </a:pPr>
            <a:r>
              <a:rPr lang="lt-LT" sz="1800" dirty="0"/>
              <a:t> </a:t>
            </a:r>
          </a:p>
          <a:p>
            <a:pPr algn="just">
              <a:defRPr/>
            </a:pPr>
            <a:endParaRPr lang="lt-LT" sz="1800" dirty="0">
              <a:latin typeface="+mj-lt"/>
            </a:endParaRP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000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F72A9D0-12D4-4CE7-BD4D-4810DFBFD70D}" type="slidenum">
              <a:rPr lang="lt-LT" altLang="lt-LT" sz="1000" b="0">
                <a:latin typeface="Arial" panose="020B0604020202020204" pitchFamily="34" charset="0"/>
              </a:rPr>
              <a:pPr eaLnBrk="1" hangingPunct="1"/>
              <a:t>25</a:t>
            </a:fld>
            <a:endParaRPr lang="lt-LT" altLang="lt-LT" sz="1000" b="0">
              <a:latin typeface="Arial" panose="020B0604020202020204" pitchFamily="34" charset="0"/>
            </a:endParaRPr>
          </a:p>
        </p:txBody>
      </p:sp>
      <p:sp>
        <p:nvSpPr>
          <p:cNvPr id="12293" name="Rectangle 2"/>
          <p:cNvSpPr>
            <a:spLocks noGrp="1" noChangeArrowheads="1"/>
          </p:cNvSpPr>
          <p:nvPr>
            <p:ph type="title"/>
          </p:nvPr>
        </p:nvSpPr>
        <p:spPr/>
        <p:txBody>
          <a:bodyPr/>
          <a:lstStyle/>
          <a:p>
            <a:r>
              <a:rPr lang="lt-LT" altLang="lt-LT" smtClean="0"/>
              <a:t>Korupcinogeninių situacijų suvokimas</a:t>
            </a:r>
            <a:endParaRPr lang="lt-LT" altLang="lt-LT" sz="1800" i="1" smtClean="0"/>
          </a:p>
        </p:txBody>
      </p:sp>
      <p:sp>
        <p:nvSpPr>
          <p:cNvPr id="8" name="Text Box 3"/>
          <p:cNvSpPr txBox="1">
            <a:spLocks noChangeArrowheads="1"/>
          </p:cNvSpPr>
          <p:nvPr/>
        </p:nvSpPr>
        <p:spPr bwMode="auto">
          <a:xfrm>
            <a:off x="827088" y="5867400"/>
            <a:ext cx="2089150" cy="784225"/>
          </a:xfrm>
          <a:prstGeom prst="rect">
            <a:avLst/>
          </a:prstGeom>
          <a:noFill/>
          <a:ln w="9525">
            <a:noFill/>
            <a:miter lim="800000"/>
            <a:headEnd/>
            <a:tailEnd/>
          </a:ln>
          <a:effectLst/>
        </p:spPr>
        <p:txBody>
          <a:bodyPr>
            <a:spAutoFit/>
          </a:bodyPr>
          <a:lstStyle/>
          <a:p>
            <a:pPr>
              <a:spcBef>
                <a:spcPct val="50000"/>
              </a:spcBef>
              <a:defRPr/>
            </a:pPr>
            <a:r>
              <a:rPr lang="lt-LT" sz="1800" i="1" dirty="0">
                <a:latin typeface="+mj-lt"/>
              </a:rPr>
              <a:t>Gyventojai 2016</a:t>
            </a:r>
          </a:p>
          <a:p>
            <a:pPr>
              <a:spcBef>
                <a:spcPct val="50000"/>
              </a:spcBef>
              <a:defRPr/>
            </a:pPr>
            <a:endParaRPr lang="lt-LT" sz="1800" i="1" dirty="0">
              <a:latin typeface="+mj-lt"/>
            </a:endParaRPr>
          </a:p>
        </p:txBody>
      </p:sp>
      <p:graphicFrame>
        <p:nvGraphicFramePr>
          <p:cNvPr id="12290" name="Object 2"/>
          <p:cNvGraphicFramePr>
            <a:graphicFrameLocks noChangeAspect="1"/>
          </p:cNvGraphicFramePr>
          <p:nvPr/>
        </p:nvGraphicFramePr>
        <p:xfrm>
          <a:off x="755650" y="1052513"/>
          <a:ext cx="7459663" cy="4708525"/>
        </p:xfrm>
        <a:graphic>
          <a:graphicData uri="http://schemas.openxmlformats.org/presentationml/2006/ole">
            <mc:AlternateContent xmlns:mc="http://schemas.openxmlformats.org/markup-compatibility/2006">
              <mc:Choice xmlns:v="urn:schemas-microsoft-com:vml" Requires="v">
                <p:oleObj spid="_x0000_s12297" name="Chart" r:id="rId3" imgW="7010590" imgH="4333827" progId="MSGraph.Chart.8">
                  <p:embed followColorScheme="full"/>
                </p:oleObj>
              </mc:Choice>
              <mc:Fallback>
                <p:oleObj name="Chart" r:id="rId3" imgW="7010590" imgH="4333827"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7459663" cy="47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1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7397E33-19E3-4DF7-BCA1-A58AA9639A2C}" type="slidenum">
              <a:rPr lang="lt-LT" altLang="lt-LT" sz="1000" b="0">
                <a:latin typeface="Arial" panose="020B0604020202020204" pitchFamily="34" charset="0"/>
              </a:rPr>
              <a:pPr eaLnBrk="1" hangingPunct="1"/>
              <a:t>250</a:t>
            </a:fld>
            <a:endParaRPr lang="lt-LT" altLang="lt-LT" sz="1000" b="0">
              <a:latin typeface="Arial" panose="020B0604020202020204" pitchFamily="34" charset="0"/>
            </a:endParaRPr>
          </a:p>
        </p:txBody>
      </p:sp>
      <p:sp>
        <p:nvSpPr>
          <p:cNvPr id="301060" name="Rectangle 2"/>
          <p:cNvSpPr>
            <a:spLocks noGrp="1" noChangeArrowheads="1"/>
          </p:cNvSpPr>
          <p:nvPr>
            <p:ph type="body" idx="1"/>
          </p:nvPr>
        </p:nvSpPr>
        <p:spPr>
          <a:xfrm>
            <a:off x="457200" y="2781300"/>
            <a:ext cx="8229600" cy="863600"/>
          </a:xfrm>
        </p:spPr>
        <p:txBody>
          <a:bodyPr/>
          <a:lstStyle/>
          <a:p>
            <a:pPr marL="609600" indent="-609600" algn="ctr" eaLnBrk="1" hangingPunct="1">
              <a:buFontTx/>
              <a:buNone/>
            </a:pPr>
            <a:r>
              <a:rPr lang="lt-LT" altLang="lt-LT" sz="3200" b="1" smtClean="0">
                <a:solidFill>
                  <a:schemeClr val="accent2"/>
                </a:solidFill>
              </a:rPr>
              <a:t>Kyšininkavimo indeksai: įmonės</a:t>
            </a:r>
          </a:p>
        </p:txBody>
      </p:sp>
      <p:sp>
        <p:nvSpPr>
          <p:cNvPr id="3010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208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FF1FAD1-7027-4A44-AD7A-607A96EC7BD2}" type="slidenum">
              <a:rPr lang="lt-LT" altLang="lt-LT" sz="1000" b="0">
                <a:latin typeface="Arial" panose="020B0604020202020204" pitchFamily="34" charset="0"/>
              </a:rPr>
              <a:pPr eaLnBrk="1" hangingPunct="1"/>
              <a:t>251</a:t>
            </a:fld>
            <a:endParaRPr lang="lt-LT" altLang="lt-LT" sz="1000" b="0">
              <a:latin typeface="Arial" panose="020B0604020202020204" pitchFamily="34" charset="0"/>
            </a:endParaRPr>
          </a:p>
        </p:txBody>
      </p:sp>
      <p:graphicFrame>
        <p:nvGraphicFramePr>
          <p:cNvPr id="507985" name="Group 81"/>
          <p:cNvGraphicFramePr>
            <a:graphicFrameLocks noGrp="1"/>
          </p:cNvGraphicFramePr>
          <p:nvPr>
            <p:ph/>
          </p:nvPr>
        </p:nvGraphicFramePr>
        <p:xfrm>
          <a:off x="611188" y="1114425"/>
          <a:ext cx="7386637" cy="4067175"/>
        </p:xfrm>
        <a:graphic>
          <a:graphicData uri="http://schemas.openxmlformats.org/drawingml/2006/table">
            <a:tbl>
              <a:tblPr>
                <a:tableStyleId>{616DA210-FB5B-4158-B5E0-FEB733F419BA}</a:tableStyleId>
              </a:tblPr>
              <a:tblGrid>
                <a:gridCol w="3476625">
                  <a:extLst>
                    <a:ext uri="{9D8B030D-6E8A-4147-A177-3AD203B41FA5}">
                      <a16:colId xmlns:a16="http://schemas.microsoft.com/office/drawing/2014/main" xmlns="" val="20000"/>
                    </a:ext>
                  </a:extLst>
                </a:gridCol>
                <a:gridCol w="1317625">
                  <a:extLst>
                    <a:ext uri="{9D8B030D-6E8A-4147-A177-3AD203B41FA5}">
                      <a16:colId xmlns:a16="http://schemas.microsoft.com/office/drawing/2014/main" xmlns="" val="20001"/>
                    </a:ext>
                  </a:extLst>
                </a:gridCol>
                <a:gridCol w="1296987">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tblGrid>
              <a:tr h="548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rPr>
                        <a:t>Nurodytos įstaigos, su kuriomis kontaktavo ne mažiau </a:t>
                      </a:r>
                      <a:r>
                        <a:rPr kumimoji="0" lang="en-US" sz="1600" b="1" u="none" strike="noStrike" cap="none" normalizeH="0" baseline="0" dirty="0" smtClean="0">
                          <a:ln>
                            <a:noFill/>
                          </a:ln>
                          <a:effectLst/>
                        </a:rPr>
                        <a:t>100</a:t>
                      </a:r>
                      <a:r>
                        <a:rPr kumimoji="0" lang="en-US" sz="1400" b="1" u="none" strike="noStrike" cap="none" normalizeH="0" baseline="0" dirty="0" smtClean="0">
                          <a:ln>
                            <a:noFill/>
                          </a:ln>
                          <a:effectLst/>
                        </a:rPr>
                        <a:t> </a:t>
                      </a:r>
                      <a:r>
                        <a:rPr kumimoji="0" lang="lt-LT" sz="1400" b="1" u="none" strike="noStrike" cap="none" normalizeH="0" baseline="0" dirty="0" smtClean="0">
                          <a:ln>
                            <a:noFill/>
                          </a:ln>
                          <a:effectLst/>
                        </a:rPr>
                        <a:t>įmonių</a:t>
                      </a:r>
                      <a:endParaRPr kumimoji="0" lang="en-US" sz="1400" b="1"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rPr>
                        <a:t>Prievartavimo indeksas</a:t>
                      </a:r>
                      <a:endParaRPr kumimoji="0" lang="en-US" sz="1400" b="1" i="1"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smtClean="0">
                          <a:ln>
                            <a:noFill/>
                          </a:ln>
                          <a:effectLst/>
                        </a:rPr>
                        <a:t>Davimo indeksas</a:t>
                      </a:r>
                      <a:endParaRPr kumimoji="0" lang="en-US" sz="1400" b="1" i="1" u="none" strike="noStrike" cap="none" normalizeH="0" baseline="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rPr>
                        <a:t>Efektyvumo indeksas</a:t>
                      </a:r>
                      <a:endParaRPr kumimoji="0" lang="en-US" sz="1400" b="1" i="1" u="none" strike="noStrike" cap="none" normalizeH="0" baseline="0" dirty="0" smtClean="0">
                        <a:ln>
                          <a:noFill/>
                        </a:ln>
                        <a:solidFill>
                          <a:schemeClr val="tx1"/>
                        </a:solidFill>
                        <a:effectLst/>
                        <a:latin typeface="Arial" charset="0"/>
                      </a:endParaRPr>
                    </a:p>
                  </a:txBody>
                  <a:tcPr marT="45726" marB="45726" horzOverflow="overflow"/>
                </a:tc>
                <a:extLst>
                  <a:ext uri="{0D108BD9-81ED-4DB2-BD59-A6C34878D82A}">
                    <a16:rowId xmlns:a16="http://schemas.microsoft.com/office/drawing/2014/main" xmlns="" val="10000"/>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Pramonės srities įmonės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101)</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extLst>
                  <a:ext uri="{0D108BD9-81ED-4DB2-BD59-A6C34878D82A}">
                    <a16:rowId xmlns:a16="http://schemas.microsoft.com/office/drawing/2014/main" xmlns="" val="10001"/>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rPr>
                        <a:t>Statybos srities įmonės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104)</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0,07</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0,04</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extLst>
                  <a:ext uri="{0D108BD9-81ED-4DB2-BD59-A6C34878D82A}">
                    <a16:rowId xmlns:a16="http://schemas.microsoft.com/office/drawing/2014/main" xmlns="" val="10002"/>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Energetikos srities įmonės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108)</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0,04</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0,03</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1,0</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extLst>
                  <a:ext uri="{0D108BD9-81ED-4DB2-BD59-A6C34878D82A}">
                    <a16:rowId xmlns:a16="http://schemas.microsoft.com/office/drawing/2014/main" xmlns="" val="10003"/>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Bankų srities įmonės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305)</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0,01</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extLst>
                  <a:ext uri="{0D108BD9-81ED-4DB2-BD59-A6C34878D82A}">
                    <a16:rowId xmlns:a16="http://schemas.microsoft.com/office/drawing/2014/main" xmlns="" val="10004"/>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b="0" i="0" u="none" strike="noStrike" cap="none" normalizeH="0" baseline="0" dirty="0" smtClean="0">
                          <a:ln>
                            <a:noFill/>
                          </a:ln>
                          <a:solidFill>
                            <a:schemeClr val="tx1"/>
                          </a:solidFill>
                          <a:effectLst/>
                          <a:latin typeface="+mn-lt"/>
                        </a:rPr>
                        <a:t>Kelių policijos tarnyba </a:t>
                      </a:r>
                      <a:r>
                        <a:rPr kumimoji="0" lang="lt-LT" sz="1200" u="none" strike="noStrike" cap="none" normalizeH="0" baseline="0" dirty="0" smtClean="0">
                          <a:ln>
                            <a:noFill/>
                          </a:ln>
                          <a:effectLst/>
                        </a:rPr>
                        <a:t>(N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139)</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0,06</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0,06</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extLst>
                  <a:ext uri="{0D108BD9-81ED-4DB2-BD59-A6C34878D82A}">
                    <a16:rowId xmlns:a16="http://schemas.microsoft.com/office/drawing/2014/main" xmlns="" val="10005"/>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Privalomos techninės apžiūros įmonės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245)</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mn-lt"/>
                        </a:rPr>
                        <a:t>0,</a:t>
                      </a:r>
                      <a:r>
                        <a:rPr kumimoji="0" lang="lt-LT" sz="1200" u="none" strike="noStrike" cap="none" normalizeH="0" baseline="0" dirty="0" smtClean="0">
                          <a:ln>
                            <a:noFill/>
                          </a:ln>
                          <a:effectLst/>
                          <a:latin typeface="+mn-lt"/>
                        </a:rPr>
                        <a:t>10</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0,07</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0,82</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extLst>
                  <a:ext uri="{0D108BD9-81ED-4DB2-BD59-A6C34878D82A}">
                    <a16:rowId xmlns:a16="http://schemas.microsoft.com/office/drawing/2014/main" xmlns="" val="10006"/>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Registrų centras (N</a:t>
                      </a:r>
                      <a:r>
                        <a:rPr kumimoji="0" lang="en-US" sz="1200" u="none" strike="noStrike" cap="none" normalizeH="0" baseline="0" dirty="0" smtClean="0">
                          <a:ln>
                            <a:noFill/>
                          </a:ln>
                          <a:effectLst/>
                        </a:rPr>
                        <a:t>=1</a:t>
                      </a:r>
                      <a:r>
                        <a:rPr kumimoji="0" lang="lt-LT" sz="1200" u="none" strike="noStrike" cap="none" normalizeH="0" baseline="0" dirty="0" smtClean="0">
                          <a:ln>
                            <a:noFill/>
                          </a:ln>
                          <a:effectLst/>
                        </a:rPr>
                        <a:t>47)</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0,01</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extLst>
                  <a:ext uri="{0D108BD9-81ED-4DB2-BD59-A6C34878D82A}">
                    <a16:rowId xmlns:a16="http://schemas.microsoft.com/office/drawing/2014/main" xmlns="" val="10007"/>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Lietuvos paštas (N</a:t>
                      </a:r>
                      <a:r>
                        <a:rPr kumimoji="0" lang="en-US" sz="1200" u="none" strike="noStrike" cap="none" normalizeH="0" baseline="0" dirty="0" smtClean="0">
                          <a:ln>
                            <a:noFill/>
                          </a:ln>
                          <a:effectLst/>
                        </a:rPr>
                        <a:t>=1</a:t>
                      </a:r>
                      <a:r>
                        <a:rPr kumimoji="0" lang="lt-LT" sz="1200" u="none" strike="noStrike" cap="none" normalizeH="0" baseline="0" dirty="0" smtClean="0">
                          <a:ln>
                            <a:noFill/>
                          </a:ln>
                          <a:effectLst/>
                        </a:rPr>
                        <a:t>03)</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extLst>
                  <a:ext uri="{0D108BD9-81ED-4DB2-BD59-A6C34878D82A}">
                    <a16:rowId xmlns:a16="http://schemas.microsoft.com/office/drawing/2014/main" xmlns="" val="10008"/>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rPr>
                        <a:t>Poliklinikos (N</a:t>
                      </a:r>
                      <a:r>
                        <a:rPr kumimoji="0" lang="en-US" sz="1200" u="none" strike="noStrike" cap="none" normalizeH="0" baseline="0" dirty="0" smtClean="0">
                          <a:ln>
                            <a:noFill/>
                          </a:ln>
                          <a:effectLst/>
                        </a:rPr>
                        <a:t>=1</a:t>
                      </a:r>
                      <a:r>
                        <a:rPr kumimoji="0" lang="lt-LT" sz="1200" u="none" strike="noStrike" cap="none" normalizeH="0" baseline="0" dirty="0" smtClean="0">
                          <a:ln>
                            <a:noFill/>
                          </a:ln>
                          <a:effectLst/>
                        </a:rPr>
                        <a:t>30)</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0,09</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0,05</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0,83</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extLst>
                  <a:ext uri="{0D108BD9-81ED-4DB2-BD59-A6C34878D82A}">
                    <a16:rowId xmlns:a16="http://schemas.microsoft.com/office/drawing/2014/main" xmlns="" val="10009"/>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rPr>
                        <a:t>Valstybinė mokesčių inspekcija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380)</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0,01</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26" marB="45726" horzOverflow="overflow"/>
                </a:tc>
                <a:extLst>
                  <a:ext uri="{0D108BD9-81ED-4DB2-BD59-A6C34878D82A}">
                    <a16:rowId xmlns:a16="http://schemas.microsoft.com/office/drawing/2014/main" xmlns="" val="10010"/>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Regitra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256)</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0,02</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0,01</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1,0</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extLst>
                  <a:ext uri="{0D108BD9-81ED-4DB2-BD59-A6C34878D82A}">
                    <a16:rowId xmlns:a16="http://schemas.microsoft.com/office/drawing/2014/main" xmlns="" val="10011"/>
                  </a:ext>
                </a:extLst>
              </a:tr>
              <a:tr h="29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Sodra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366)</a:t>
                      </a:r>
                      <a:endParaRPr kumimoji="0" lang="en-US" sz="12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n-lt"/>
                        </a:rPr>
                        <a:t>-</a:t>
                      </a:r>
                      <a:endParaRPr kumimoji="0" lang="en-US" sz="1200" b="0" i="0" u="none" strike="noStrike" cap="none" normalizeH="0" baseline="0" dirty="0" smtClean="0">
                        <a:ln>
                          <a:noFill/>
                        </a:ln>
                        <a:solidFill>
                          <a:srgbClr val="3366CC"/>
                        </a:solidFill>
                        <a:effectLst/>
                        <a:latin typeface="+mn-lt"/>
                      </a:endParaRPr>
                    </a:p>
                  </a:txBody>
                  <a:tcPr marT="45726" marB="45726" horzOverflow="overflow"/>
                </a:tc>
                <a:extLst>
                  <a:ext uri="{0D108BD9-81ED-4DB2-BD59-A6C34878D82A}">
                    <a16:rowId xmlns:a16="http://schemas.microsoft.com/office/drawing/2014/main" xmlns="" val="10012"/>
                  </a:ext>
                </a:extLst>
              </a:tr>
            </a:tbl>
          </a:graphicData>
        </a:graphic>
      </p:graphicFrame>
      <p:sp>
        <p:nvSpPr>
          <p:cNvPr id="302156" name="Rectangle 74"/>
          <p:cNvSpPr>
            <a:spLocks noChangeArrowheads="1"/>
          </p:cNvSpPr>
          <p:nvPr/>
        </p:nvSpPr>
        <p:spPr bwMode="auto">
          <a:xfrm>
            <a:off x="468313" y="549275"/>
            <a:ext cx="7726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2400">
                <a:solidFill>
                  <a:schemeClr val="accent2"/>
                </a:solidFill>
                <a:latin typeface="Times New Roman" panose="02020603050405020304" pitchFamily="18" charset="0"/>
              </a:rPr>
              <a:t>Kyšininkavimo indeksai </a:t>
            </a:r>
            <a:r>
              <a:rPr lang="en-US" altLang="lt-LT" sz="2400">
                <a:solidFill>
                  <a:schemeClr val="accent2"/>
                </a:solidFill>
                <a:latin typeface="Times New Roman" panose="02020603050405020304" pitchFamily="18" charset="0"/>
              </a:rPr>
              <a:t>201</a:t>
            </a:r>
            <a:r>
              <a:rPr lang="lt-LT" altLang="lt-LT" sz="2400">
                <a:solidFill>
                  <a:schemeClr val="accent2"/>
                </a:solidFill>
                <a:latin typeface="Times New Roman" panose="02020603050405020304" pitchFamily="18" charset="0"/>
              </a:rPr>
              <a:t>6</a:t>
            </a:r>
            <a:r>
              <a:rPr lang="en-US" altLang="lt-LT" sz="2400">
                <a:solidFill>
                  <a:schemeClr val="accent2"/>
                </a:solidFill>
                <a:latin typeface="Times New Roman" panose="02020603050405020304" pitchFamily="18" charset="0"/>
              </a:rPr>
              <a:t> </a:t>
            </a:r>
            <a:r>
              <a:rPr lang="lt-LT" altLang="lt-LT" sz="2400">
                <a:solidFill>
                  <a:schemeClr val="accent2"/>
                </a:solidFill>
                <a:latin typeface="Times New Roman" panose="02020603050405020304" pitchFamily="18" charset="0"/>
              </a:rPr>
              <a:t>(per pastaruosius </a:t>
            </a:r>
            <a:br>
              <a:rPr lang="lt-LT" altLang="lt-LT" sz="2400">
                <a:solidFill>
                  <a:schemeClr val="accent2"/>
                </a:solidFill>
                <a:latin typeface="Times New Roman" panose="02020603050405020304" pitchFamily="18" charset="0"/>
              </a:rPr>
            </a:br>
            <a:r>
              <a:rPr lang="lt-LT" altLang="lt-LT" sz="2400">
                <a:solidFill>
                  <a:schemeClr val="accent2"/>
                </a:solidFill>
                <a:latin typeface="Times New Roman" panose="02020603050405020304" pitchFamily="18" charset="0"/>
              </a:rPr>
              <a:t>5 metus)</a:t>
            </a:r>
            <a:r>
              <a:rPr lang="en-US" altLang="lt-LT" sz="2400">
                <a:solidFill>
                  <a:schemeClr val="accent2"/>
                </a:solidFill>
                <a:latin typeface="Times New Roman" panose="02020603050405020304" pitchFamily="18" charset="0"/>
              </a:rPr>
              <a:t>: institucijos</a:t>
            </a:r>
            <a:endParaRPr lang="lt-LT" altLang="lt-LT" sz="2400">
              <a:solidFill>
                <a:schemeClr val="accent2"/>
              </a:solidFill>
              <a:latin typeface="Times New Roman" panose="02020603050405020304" pitchFamily="18" charset="0"/>
            </a:endParaRPr>
          </a:p>
        </p:txBody>
      </p:sp>
      <p:sp>
        <p:nvSpPr>
          <p:cNvPr id="302157" name="Text Box 82"/>
          <p:cNvSpPr txBox="1">
            <a:spLocks noChangeArrowheads="1"/>
          </p:cNvSpPr>
          <p:nvPr/>
        </p:nvSpPr>
        <p:spPr bwMode="auto">
          <a:xfrm>
            <a:off x="827088" y="6021388"/>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539750" y="5229225"/>
            <a:ext cx="8318500" cy="1108075"/>
          </a:xfrm>
          <a:prstGeom prst="rect">
            <a:avLst/>
          </a:prstGeom>
          <a:noFill/>
          <a:ln w="9525">
            <a:noFill/>
            <a:miter lim="800000"/>
            <a:headEnd/>
            <a:tailEnd/>
          </a:ln>
        </p:spPr>
        <p:txBody>
          <a:bodyPr>
            <a:spAutoFit/>
          </a:bodyPr>
          <a:lstStyle/>
          <a:p>
            <a:pPr algn="just">
              <a:defRPr/>
            </a:pPr>
            <a:r>
              <a:rPr lang="lt-LT" sz="1100" b="0" i="1" dirty="0"/>
              <a:t>Q19. Kuriose iš šių institucijų Jums/ Jūsų įmonės atstovams teko tvarkyti reikalus </a:t>
            </a:r>
            <a:r>
              <a:rPr lang="lt-LT" sz="1100" b="0" i="1" u="sng" dirty="0"/>
              <a:t>per</a:t>
            </a:r>
            <a:r>
              <a:rPr lang="lt-LT" sz="1100" b="0" i="1" dirty="0"/>
              <a:t> paskutinius </a:t>
            </a:r>
            <a:r>
              <a:rPr lang="lt-LT" sz="1100" b="0" i="1" u="sng" dirty="0"/>
              <a:t>5</a:t>
            </a:r>
            <a:r>
              <a:rPr lang="lt-LT" sz="1100" b="0" i="1" dirty="0"/>
              <a:t> </a:t>
            </a:r>
            <a:r>
              <a:rPr lang="lt-LT" sz="1100" b="0" i="1" u="sng" dirty="0"/>
              <a:t>metus</a:t>
            </a:r>
            <a:r>
              <a:rPr lang="lt-LT" sz="1100" b="0" i="1" dirty="0"/>
              <a:t>?</a:t>
            </a:r>
          </a:p>
          <a:p>
            <a:pPr algn="just">
              <a:defRPr/>
            </a:pPr>
            <a:r>
              <a:rPr lang="lt-LT" sz="1100" b="0" i="1" dirty="0"/>
              <a:t>Q20. Ar, tvarkant reikalus šioje institucijoje, valstybės tarnautojai leido Jums ar Jūsų darbuotojams suprasti, kad norėtų gauti pinigų ar kitos naudos arba to tikėjosi?</a:t>
            </a:r>
          </a:p>
          <a:p>
            <a:pPr algn="just">
              <a:defRPr/>
            </a:pPr>
            <a:r>
              <a:rPr lang="lt-LT" sz="1100" b="0" i="1" dirty="0"/>
              <a:t>Q21. Ar, tvarkydami reikalus šioje institucijoje, Jūs ar Jūsų įmonės atstovai davė valstybės tarnautojui/ darbuotojui pinigų ar kitos naudos?</a:t>
            </a:r>
          </a:p>
          <a:p>
            <a:pPr algn="just">
              <a:defRPr/>
            </a:pPr>
            <a:r>
              <a:rPr lang="lt-LT" sz="1100" b="0" i="1" cap="small" dirty="0"/>
              <a:t> </a:t>
            </a:r>
            <a:endParaRPr lang="lt-LT" sz="1100" b="0" i="1" dirty="0"/>
          </a:p>
        </p:txBody>
      </p:sp>
      <p:sp>
        <p:nvSpPr>
          <p:cNvPr id="302159"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310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1544BF3-F55D-434E-B550-E621AAADF555}" type="slidenum">
              <a:rPr lang="lt-LT" altLang="lt-LT" sz="1000" b="0">
                <a:latin typeface="Arial" panose="020B0604020202020204" pitchFamily="34" charset="0"/>
              </a:rPr>
              <a:pPr eaLnBrk="1" hangingPunct="1"/>
              <a:t>252</a:t>
            </a:fld>
            <a:endParaRPr lang="lt-LT" altLang="lt-LT" sz="1000" b="0">
              <a:latin typeface="Arial" panose="020B0604020202020204" pitchFamily="34" charset="0"/>
            </a:endParaRPr>
          </a:p>
        </p:txBody>
      </p:sp>
      <p:graphicFrame>
        <p:nvGraphicFramePr>
          <p:cNvPr id="507985" name="Group 81"/>
          <p:cNvGraphicFramePr>
            <a:graphicFrameLocks noGrp="1"/>
          </p:cNvGraphicFramePr>
          <p:nvPr>
            <p:ph/>
          </p:nvPr>
        </p:nvGraphicFramePr>
        <p:xfrm>
          <a:off x="755650" y="1341438"/>
          <a:ext cx="7386638" cy="3817937"/>
        </p:xfrm>
        <a:graphic>
          <a:graphicData uri="http://schemas.openxmlformats.org/drawingml/2006/table">
            <a:tbl>
              <a:tblPr>
                <a:tableStyleId>{616DA210-FB5B-4158-B5E0-FEB733F419BA}</a:tableStyleId>
              </a:tblPr>
              <a:tblGrid>
                <a:gridCol w="3476625">
                  <a:extLst>
                    <a:ext uri="{9D8B030D-6E8A-4147-A177-3AD203B41FA5}">
                      <a16:colId xmlns:a16="http://schemas.microsoft.com/office/drawing/2014/main" xmlns="" val="20000"/>
                    </a:ext>
                  </a:extLst>
                </a:gridCol>
                <a:gridCol w="1317625">
                  <a:extLst>
                    <a:ext uri="{9D8B030D-6E8A-4147-A177-3AD203B41FA5}">
                      <a16:colId xmlns:a16="http://schemas.microsoft.com/office/drawing/2014/main" xmlns="" val="20001"/>
                    </a:ext>
                  </a:extLst>
                </a:gridCol>
                <a:gridCol w="1296987">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tblGrid>
              <a:tr h="548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rPr>
                        <a:t>Nurodytos įstaigos, su kuriomis kontaktavo ne mažiau </a:t>
                      </a:r>
                      <a:r>
                        <a:rPr kumimoji="0" lang="en-US" sz="1600" b="1" u="none" strike="noStrike" cap="none" normalizeH="0" baseline="0" dirty="0" smtClean="0">
                          <a:ln>
                            <a:noFill/>
                          </a:ln>
                          <a:effectLst/>
                        </a:rPr>
                        <a:t>100</a:t>
                      </a:r>
                      <a:r>
                        <a:rPr kumimoji="0" lang="en-US" sz="1400" b="1" u="none" strike="noStrike" cap="none" normalizeH="0" baseline="0" dirty="0" smtClean="0">
                          <a:ln>
                            <a:noFill/>
                          </a:ln>
                          <a:effectLst/>
                        </a:rPr>
                        <a:t> </a:t>
                      </a:r>
                      <a:r>
                        <a:rPr kumimoji="0" lang="lt-LT" sz="1400" b="1" u="none" strike="noStrike" cap="none" normalizeH="0" baseline="0" dirty="0" smtClean="0">
                          <a:ln>
                            <a:noFill/>
                          </a:ln>
                          <a:effectLst/>
                        </a:rPr>
                        <a:t>įmonių</a:t>
                      </a:r>
                      <a:endParaRPr kumimoji="0" lang="en-US" sz="1400" b="1"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rPr>
                        <a:t>Prievartavimo indeksas</a:t>
                      </a:r>
                      <a:endParaRPr kumimoji="0" lang="en-US" sz="1400" b="1" i="1"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smtClean="0">
                          <a:ln>
                            <a:noFill/>
                          </a:ln>
                          <a:effectLst/>
                        </a:rPr>
                        <a:t>Davimo indeksas</a:t>
                      </a:r>
                      <a:endParaRPr kumimoji="0" lang="en-US" sz="1400" b="1" i="1" u="none" strike="noStrike" cap="none" normalizeH="0" baseline="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u="none" strike="noStrike" cap="none" normalizeH="0" baseline="0" dirty="0" smtClean="0">
                          <a:ln>
                            <a:noFill/>
                          </a:ln>
                          <a:effectLst/>
                        </a:rPr>
                        <a:t>Efektyvumo indeksas</a:t>
                      </a:r>
                      <a:endParaRPr kumimoji="0" lang="en-US" sz="1400" b="1" i="1" u="none" strike="noStrike" cap="none" normalizeH="0" baseline="0" dirty="0" smtClean="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xmlns="" val="10000"/>
                  </a:ext>
                </a:extLst>
              </a:tr>
              <a:tr h="457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Priešgaisrinės  apsaugos ir gelbėjimo departamentas ir jo teritoriniai padaliniai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181)</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0,01</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1"/>
                  </a:ext>
                </a:extLst>
              </a:tr>
              <a:tr h="3124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Savivaldybės administracija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161)</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solidFill>
                            <a:schemeClr val="tx1"/>
                          </a:solidFill>
                          <a:effectLst/>
                          <a:latin typeface="+mn-lt"/>
                        </a:rPr>
                        <a:t>0,07</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0,04</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2"/>
                  </a:ext>
                </a:extLst>
              </a:tr>
              <a:tr h="3124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Miestų ir rajonų savivaldybės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266)</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solidFill>
                            <a:schemeClr val="tx1"/>
                          </a:solidFill>
                          <a:effectLst/>
                          <a:latin typeface="+mn-lt"/>
                        </a:rPr>
                        <a:t>0,15</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solidFill>
                            <a:schemeClr val="tx1"/>
                          </a:solidFill>
                          <a:effectLst/>
                          <a:latin typeface="+mn-lt"/>
                        </a:rPr>
                        <a:t>0,06</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solidFill>
                            <a:schemeClr val="tx1"/>
                          </a:solidFill>
                          <a:effectLst/>
                          <a:latin typeface="+mn-lt"/>
                        </a:rPr>
                        <a:t>0,94</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3"/>
                  </a:ext>
                </a:extLst>
              </a:tr>
              <a:tr h="3124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smtClean="0">
                          <a:ln>
                            <a:noFill/>
                          </a:ln>
                          <a:effectLst/>
                        </a:rPr>
                        <a:t>Privatus sektorius </a:t>
                      </a:r>
                      <a:r>
                        <a:rPr kumimoji="0" lang="lt-LT" sz="1200" u="none" strike="noStrike" cap="none" normalizeH="0" baseline="0" dirty="0" smtClean="0">
                          <a:ln>
                            <a:noFill/>
                          </a:ln>
                          <a:effectLst/>
                        </a:rPr>
                        <a:t>(</a:t>
                      </a:r>
                      <a:r>
                        <a:rPr kumimoji="0" lang="lt-LT" sz="1200" u="none" strike="noStrike" cap="none" normalizeH="0" baseline="0" smtClean="0">
                          <a:ln>
                            <a:noFill/>
                          </a:ln>
                          <a:effectLst/>
                        </a:rPr>
                        <a:t>N</a:t>
                      </a:r>
                      <a:r>
                        <a:rPr kumimoji="0" lang="en-US" sz="1200" u="none" strike="noStrike" cap="none" normalizeH="0" baseline="0" smtClean="0">
                          <a:ln>
                            <a:noFill/>
                          </a:ln>
                          <a:effectLst/>
                        </a:rPr>
                        <a:t>=</a:t>
                      </a:r>
                      <a:r>
                        <a:rPr kumimoji="0" lang="lt-LT" sz="1200" u="none" strike="noStrike" cap="none" normalizeH="0" baseline="0" smtClean="0">
                          <a:ln>
                            <a:noFill/>
                          </a:ln>
                          <a:effectLst/>
                        </a:rPr>
                        <a:t>304)</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4"/>
                  </a:ext>
                </a:extLst>
              </a:tr>
              <a:tr h="3124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rPr>
                        <a:t>Statistikos departamentas  (N</a:t>
                      </a:r>
                      <a:r>
                        <a:rPr kumimoji="0" lang="en-US" sz="1200" u="none" strike="noStrike" cap="none" normalizeH="0" baseline="0" dirty="0" smtClean="0">
                          <a:ln>
                            <a:noFill/>
                          </a:ln>
                          <a:effectLst/>
                        </a:rPr>
                        <a:t>=1</a:t>
                      </a:r>
                      <a:r>
                        <a:rPr kumimoji="0" lang="lt-LT" sz="1200" u="none" strike="noStrike" cap="none" normalizeH="0" baseline="0" dirty="0" smtClean="0">
                          <a:ln>
                            <a:noFill/>
                          </a:ln>
                          <a:effectLst/>
                        </a:rPr>
                        <a:t>31)</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5"/>
                  </a:ext>
                </a:extLst>
              </a:tr>
              <a:tr h="3124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rPr>
                        <a:t>Lietuvos darbo birža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205)</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6"/>
                  </a:ext>
                </a:extLst>
              </a:tr>
              <a:tr h="3124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rPr>
                        <a:t>Valstybinė darbo inspekcija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210)</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7"/>
                  </a:ext>
                </a:extLst>
              </a:tr>
              <a:tr h="3124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rPr>
                        <a:t>Savivaldybės įmonės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118)</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0,06</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0,03</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8"/>
                  </a:ext>
                </a:extLst>
              </a:tr>
              <a:tr h="3124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rPr>
                        <a:t>Notarai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193)</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0,01</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9"/>
                  </a:ext>
                </a:extLst>
              </a:tr>
              <a:tr h="3124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rPr>
                        <a:t>Advokatai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100)</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0,04</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0,5</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10"/>
                  </a:ext>
                </a:extLst>
              </a:tr>
            </a:tbl>
          </a:graphicData>
        </a:graphic>
      </p:graphicFrame>
      <p:sp>
        <p:nvSpPr>
          <p:cNvPr id="303170" name="Rectangle 74"/>
          <p:cNvSpPr>
            <a:spLocks noChangeArrowheads="1"/>
          </p:cNvSpPr>
          <p:nvPr/>
        </p:nvSpPr>
        <p:spPr bwMode="auto">
          <a:xfrm>
            <a:off x="468313" y="549275"/>
            <a:ext cx="772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2400">
                <a:solidFill>
                  <a:schemeClr val="accent2"/>
                </a:solidFill>
                <a:latin typeface="Times New Roman" panose="02020603050405020304" pitchFamily="18" charset="0"/>
              </a:rPr>
              <a:t>Kyšininkavimo indeksai </a:t>
            </a:r>
            <a:r>
              <a:rPr lang="en-US" altLang="lt-LT" sz="2400">
                <a:solidFill>
                  <a:schemeClr val="accent2"/>
                </a:solidFill>
                <a:latin typeface="Times New Roman" panose="02020603050405020304" pitchFamily="18" charset="0"/>
              </a:rPr>
              <a:t>201</a:t>
            </a:r>
            <a:r>
              <a:rPr lang="lt-LT" altLang="lt-LT" sz="2400">
                <a:solidFill>
                  <a:schemeClr val="accent2"/>
                </a:solidFill>
                <a:latin typeface="Times New Roman" panose="02020603050405020304" pitchFamily="18" charset="0"/>
              </a:rPr>
              <a:t>6</a:t>
            </a:r>
            <a:r>
              <a:rPr lang="en-US" altLang="lt-LT" sz="2400">
                <a:solidFill>
                  <a:schemeClr val="accent2"/>
                </a:solidFill>
                <a:latin typeface="Times New Roman" panose="02020603050405020304" pitchFamily="18" charset="0"/>
              </a:rPr>
              <a:t> </a:t>
            </a:r>
            <a:r>
              <a:rPr lang="lt-LT" altLang="lt-LT" sz="2400">
                <a:solidFill>
                  <a:schemeClr val="accent2"/>
                </a:solidFill>
                <a:latin typeface="Times New Roman" panose="02020603050405020304" pitchFamily="18" charset="0"/>
              </a:rPr>
              <a:t>(per pastaruosius </a:t>
            </a:r>
            <a:br>
              <a:rPr lang="lt-LT" altLang="lt-LT" sz="2400">
                <a:solidFill>
                  <a:schemeClr val="accent2"/>
                </a:solidFill>
                <a:latin typeface="Times New Roman" panose="02020603050405020304" pitchFamily="18" charset="0"/>
              </a:rPr>
            </a:br>
            <a:r>
              <a:rPr lang="lt-LT" altLang="lt-LT" sz="2400">
                <a:solidFill>
                  <a:schemeClr val="accent2"/>
                </a:solidFill>
                <a:latin typeface="Times New Roman" panose="02020603050405020304" pitchFamily="18" charset="0"/>
              </a:rPr>
              <a:t>5 metus)</a:t>
            </a:r>
            <a:r>
              <a:rPr lang="en-US" altLang="lt-LT" sz="2400">
                <a:solidFill>
                  <a:schemeClr val="accent2"/>
                </a:solidFill>
                <a:latin typeface="Times New Roman" panose="02020603050405020304" pitchFamily="18" charset="0"/>
              </a:rPr>
              <a:t>: institucijos</a:t>
            </a:r>
            <a:r>
              <a:rPr lang="lt-LT" altLang="lt-LT" sz="2400">
                <a:solidFill>
                  <a:schemeClr val="accent2"/>
                </a:solidFill>
                <a:latin typeface="Times New Roman" panose="02020603050405020304" pitchFamily="18" charset="0"/>
              </a:rPr>
              <a:t> (tęsinys)</a:t>
            </a:r>
          </a:p>
        </p:txBody>
      </p:sp>
      <p:sp>
        <p:nvSpPr>
          <p:cNvPr id="303171" name="Text Box 82"/>
          <p:cNvSpPr txBox="1">
            <a:spLocks noChangeArrowheads="1"/>
          </p:cNvSpPr>
          <p:nvPr/>
        </p:nvSpPr>
        <p:spPr bwMode="auto">
          <a:xfrm>
            <a:off x="827088" y="6021388"/>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611188" y="5157788"/>
            <a:ext cx="8318500" cy="1108075"/>
          </a:xfrm>
          <a:prstGeom prst="rect">
            <a:avLst/>
          </a:prstGeom>
          <a:noFill/>
          <a:ln w="9525">
            <a:noFill/>
            <a:miter lim="800000"/>
            <a:headEnd/>
            <a:tailEnd/>
          </a:ln>
        </p:spPr>
        <p:txBody>
          <a:bodyPr>
            <a:spAutoFit/>
          </a:bodyPr>
          <a:lstStyle/>
          <a:p>
            <a:pPr algn="just">
              <a:defRPr/>
            </a:pPr>
            <a:r>
              <a:rPr lang="lt-LT" sz="1100" b="0" i="1" dirty="0"/>
              <a:t>Q19. Kuriose iš šių institucijų Jums/ Jūsų įmonės atstovams teko tvarkyti reikalus </a:t>
            </a:r>
            <a:r>
              <a:rPr lang="lt-LT" sz="1100" b="0" i="1" u="sng" dirty="0"/>
              <a:t>per</a:t>
            </a:r>
            <a:r>
              <a:rPr lang="lt-LT" sz="1100" b="0" i="1" dirty="0"/>
              <a:t> paskutinius </a:t>
            </a:r>
            <a:r>
              <a:rPr lang="lt-LT" sz="1100" b="0" i="1" u="sng" dirty="0"/>
              <a:t>5</a:t>
            </a:r>
            <a:r>
              <a:rPr lang="lt-LT" sz="1100" b="0" i="1" dirty="0"/>
              <a:t> </a:t>
            </a:r>
            <a:r>
              <a:rPr lang="lt-LT" sz="1100" b="0" i="1" u="sng" dirty="0"/>
              <a:t>metus</a:t>
            </a:r>
            <a:r>
              <a:rPr lang="lt-LT" sz="1100" b="0" i="1" dirty="0"/>
              <a:t>?</a:t>
            </a:r>
          </a:p>
          <a:p>
            <a:pPr algn="just">
              <a:defRPr/>
            </a:pPr>
            <a:r>
              <a:rPr lang="lt-LT" sz="1100" b="0" i="1" dirty="0"/>
              <a:t>Q20. Ar, tvarkant reikalus šioje institucijoje, valstybės tarnautojai leido Jums ar Jūsų darbuotojams suprasti, kad norėtų gauti pinigų ar kitos naudos arba to tikėjosi?</a:t>
            </a:r>
          </a:p>
          <a:p>
            <a:pPr algn="just">
              <a:defRPr/>
            </a:pPr>
            <a:r>
              <a:rPr lang="lt-LT" sz="1100" b="0" i="1" dirty="0"/>
              <a:t>Q21. Ar, tvarkydami reikalus šioje institucijoje, Jūs ar Jūsų įmonės atstovai davė valstybės tarnautojui/ darbuotojui pinigų ar kitos naudos?</a:t>
            </a:r>
          </a:p>
          <a:p>
            <a:pPr algn="just">
              <a:defRPr/>
            </a:pPr>
            <a:r>
              <a:rPr lang="lt-LT" sz="1100" b="0" i="1" cap="small" dirty="0"/>
              <a:t> </a:t>
            </a:r>
            <a:endParaRPr lang="lt-LT" sz="1100" b="0" i="1" dirty="0"/>
          </a:p>
        </p:txBody>
      </p:sp>
      <p:sp>
        <p:nvSpPr>
          <p:cNvPr id="303173"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41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C6C15A0-1DAD-4E07-A118-E863B1E34FAA}" type="slidenum">
              <a:rPr lang="lt-LT" altLang="lt-LT" sz="1000" b="0">
                <a:latin typeface="Arial" panose="020B0604020202020204" pitchFamily="34" charset="0"/>
              </a:rPr>
              <a:pPr eaLnBrk="1" hangingPunct="1"/>
              <a:t>253</a:t>
            </a:fld>
            <a:endParaRPr lang="lt-LT" altLang="lt-LT" sz="1000" b="0">
              <a:latin typeface="Arial" panose="020B0604020202020204" pitchFamily="34" charset="0"/>
            </a:endParaRPr>
          </a:p>
        </p:txBody>
      </p:sp>
      <p:graphicFrame>
        <p:nvGraphicFramePr>
          <p:cNvPr id="509132" name="Group 204"/>
          <p:cNvGraphicFramePr>
            <a:graphicFrameLocks noGrp="1"/>
          </p:cNvGraphicFramePr>
          <p:nvPr>
            <p:ph/>
          </p:nvPr>
        </p:nvGraphicFramePr>
        <p:xfrm>
          <a:off x="684213" y="1125538"/>
          <a:ext cx="7891462" cy="3884612"/>
        </p:xfrm>
        <a:graphic>
          <a:graphicData uri="http://schemas.openxmlformats.org/drawingml/2006/table">
            <a:tbl>
              <a:tblPr>
                <a:tableStyleId>{616DA210-FB5B-4158-B5E0-FEB733F419BA}</a:tableStyleId>
              </a:tblPr>
              <a:tblGrid>
                <a:gridCol w="4176712">
                  <a:extLst>
                    <a:ext uri="{9D8B030D-6E8A-4147-A177-3AD203B41FA5}">
                      <a16:colId xmlns:a16="http://schemas.microsoft.com/office/drawing/2014/main" xmlns="" val="20000"/>
                    </a:ext>
                  </a:extLst>
                </a:gridCol>
                <a:gridCol w="1296988">
                  <a:extLst>
                    <a:ext uri="{9D8B030D-6E8A-4147-A177-3AD203B41FA5}">
                      <a16:colId xmlns:a16="http://schemas.microsoft.com/office/drawing/2014/main" xmlns="" val="20001"/>
                    </a:ext>
                  </a:extLst>
                </a:gridCol>
                <a:gridCol w="1223962">
                  <a:extLst>
                    <a:ext uri="{9D8B030D-6E8A-4147-A177-3AD203B41FA5}">
                      <a16:colId xmlns:a16="http://schemas.microsoft.com/office/drawing/2014/main" xmlns="" val="20002"/>
                    </a:ext>
                  </a:extLst>
                </a:gridCol>
                <a:gridCol w="1193800">
                  <a:extLst>
                    <a:ext uri="{9D8B030D-6E8A-4147-A177-3AD203B41FA5}">
                      <a16:colId xmlns:a16="http://schemas.microsoft.com/office/drawing/2014/main" xmlns="" val="20003"/>
                    </a:ext>
                  </a:extLst>
                </a:gridCol>
              </a:tblGrid>
              <a:tr h="518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Nurodytos įstaigos, su kuriomis kontaktavo ne mažiau </a:t>
                      </a:r>
                      <a:r>
                        <a:rPr kumimoji="0" lang="lt-LT" sz="1600" b="1" u="none" strike="noStrike" cap="none" normalizeH="0" baseline="0" dirty="0" smtClean="0">
                          <a:ln>
                            <a:noFill/>
                          </a:ln>
                          <a:effectLst/>
                        </a:rPr>
                        <a:t>30 </a:t>
                      </a:r>
                      <a:r>
                        <a:rPr kumimoji="0" lang="lt-LT" sz="1200" b="1" u="none" strike="noStrike" cap="none" normalizeH="0" baseline="0" dirty="0" smtClean="0">
                          <a:ln>
                            <a:noFill/>
                          </a:ln>
                          <a:effectLst/>
                        </a:rPr>
                        <a:t>respondentų</a:t>
                      </a:r>
                      <a:endParaRPr kumimoji="0" lang="en-US" sz="1200" b="1"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Prievartavimo indeksas</a:t>
                      </a:r>
                      <a:endParaRPr kumimoji="0" lang="en-US" sz="1200" b="1"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Davimo indeksas</a:t>
                      </a:r>
                      <a:endParaRPr kumimoji="0" lang="en-US" sz="1200" b="1"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Efektyvumo indeksas</a:t>
                      </a:r>
                      <a:endParaRPr kumimoji="0" lang="en-US" sz="1200" b="1"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00"/>
                  </a:ext>
                </a:extLst>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Žiniasklaida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39)</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0,05</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0,03</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1,0</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01"/>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Bendrojo ugdymo mokyklos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51)</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0,02</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0,02</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02"/>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u="none" strike="noStrike" cap="none" normalizeH="0" baseline="0" dirty="0" smtClean="0">
                          <a:ln>
                            <a:noFill/>
                          </a:ln>
                          <a:effectLst/>
                        </a:rPr>
                        <a:t>Teismai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47)</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0,04</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0,02</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03"/>
                  </a:ext>
                </a:extLst>
              </a:tr>
              <a:tr h="280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Universitetai, kolegijos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40)</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0,05</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04"/>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Muitinės departamentas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72)</a:t>
                      </a:r>
                      <a:endParaRPr kumimoji="0" lang="en-US" sz="1200" b="0" i="0" u="none" strike="noStrike" kern="1200" cap="none" normalizeH="0" baseline="0" dirty="0" smtClean="0">
                        <a:ln>
                          <a:noFill/>
                        </a:ln>
                        <a:solidFill>
                          <a:schemeClr val="tx1"/>
                        </a:solidFill>
                        <a:effectLst/>
                        <a:latin typeface="+mn-lt"/>
                        <a:ea typeface="+mn-ea"/>
                        <a:cs typeface="+mn-cs"/>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0,07</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0,04</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05"/>
                  </a:ext>
                </a:extLst>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Savivaldybės taryba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36)</a:t>
                      </a:r>
                      <a:endParaRPr kumimoji="0" lang="en-US" sz="1200" b="0" i="0" u="none" strike="noStrike" kern="1200" cap="none" normalizeH="0" baseline="0" dirty="0" smtClean="0">
                        <a:ln>
                          <a:noFill/>
                        </a:ln>
                        <a:solidFill>
                          <a:schemeClr val="tx1"/>
                        </a:solidFill>
                        <a:effectLst/>
                        <a:latin typeface="+mn-lt"/>
                        <a:ea typeface="+mn-ea"/>
                        <a:cs typeface="+mn-cs"/>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0,03</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06"/>
                  </a:ext>
                </a:extLst>
              </a:tr>
              <a:tr h="280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Seniūnijos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95)</a:t>
                      </a:r>
                      <a:endParaRPr kumimoji="0" lang="en-US" sz="1200" b="0" i="0" u="none" strike="noStrike" kern="1200" cap="none" normalizeH="0" baseline="0" dirty="0" smtClean="0">
                        <a:ln>
                          <a:noFill/>
                        </a:ln>
                        <a:solidFill>
                          <a:schemeClr val="tx1"/>
                        </a:solidFill>
                        <a:effectLst/>
                        <a:latin typeface="+mn-lt"/>
                        <a:ea typeface="+mn-ea"/>
                        <a:cs typeface="+mn-cs"/>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0,04</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07"/>
                  </a:ext>
                </a:extLst>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Architektūros ir urbanistikos skyrius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97)</a:t>
                      </a:r>
                      <a:endParaRPr kumimoji="0" lang="en-US" sz="1200" b="0" i="0" u="none" strike="noStrike" kern="1200" cap="none" normalizeH="0" baseline="0" dirty="0" smtClean="0">
                        <a:ln>
                          <a:noFill/>
                        </a:ln>
                        <a:solidFill>
                          <a:schemeClr val="tx1"/>
                        </a:solidFill>
                        <a:effectLst/>
                        <a:latin typeface="+mn-lt"/>
                        <a:ea typeface="+mn-ea"/>
                        <a:cs typeface="+mn-cs"/>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0,15</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0,07</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08"/>
                  </a:ext>
                </a:extLst>
              </a:tr>
              <a:tr h="280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Statybos skyrius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78)</a:t>
                      </a:r>
                      <a:endParaRPr kumimoji="0" lang="en-US" sz="1200" b="0" i="0" u="none" strike="noStrike" kern="1200" cap="none" normalizeH="0" baseline="0" dirty="0" smtClean="0">
                        <a:ln>
                          <a:noFill/>
                        </a:ln>
                        <a:solidFill>
                          <a:schemeClr val="tx1"/>
                        </a:solidFill>
                        <a:effectLst/>
                        <a:latin typeface="+mn-lt"/>
                        <a:ea typeface="+mn-ea"/>
                        <a:cs typeface="+mn-cs"/>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0,09</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0,04</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09"/>
                  </a:ext>
                </a:extLst>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Viešųjų pirkimų skyrius (</a:t>
                      </a:r>
                      <a:r>
                        <a:rPr kumimoji="0" lang="en-US" sz="1200" u="none" strike="noStrike" cap="none" normalizeH="0" baseline="0" dirty="0" smtClean="0">
                          <a:ln>
                            <a:noFill/>
                          </a:ln>
                          <a:effectLst/>
                        </a:rPr>
                        <a:t>N=</a:t>
                      </a:r>
                      <a:r>
                        <a:rPr kumimoji="0" lang="lt-LT" sz="1200" u="none" strike="noStrike" cap="none" normalizeH="0" baseline="0" dirty="0" smtClean="0">
                          <a:ln>
                            <a:noFill/>
                          </a:ln>
                          <a:effectLst/>
                        </a:rPr>
                        <a:t>34)</a:t>
                      </a:r>
                      <a:endParaRPr kumimoji="0" lang="en-US" sz="1200" b="0" i="0" u="none" strike="noStrike" kern="1200" cap="none" normalizeH="0" baseline="0" dirty="0" smtClean="0">
                        <a:ln>
                          <a:noFill/>
                        </a:ln>
                        <a:solidFill>
                          <a:schemeClr val="tx1"/>
                        </a:solidFill>
                        <a:effectLst/>
                        <a:latin typeface="+mn-lt"/>
                        <a:ea typeface="+mn-ea"/>
                        <a:cs typeface="+mn-cs"/>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0,03</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10"/>
                  </a:ext>
                </a:extLst>
              </a:tr>
              <a:tr h="27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Bažnyčia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38)</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0,08</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0,03</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11"/>
                  </a:ext>
                </a:extLst>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Meras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60)</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0,10</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0,03</a:t>
                      </a:r>
                      <a:endParaRPr kumimoji="0" lang="en-US" sz="12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rPr>
                        <a:t>1,0</a:t>
                      </a:r>
                      <a:endParaRPr kumimoji="0" lang="en-US" sz="1200" b="0" i="0" u="none" strike="noStrike" cap="none" normalizeH="0" baseline="0" dirty="0" smtClean="0">
                        <a:ln>
                          <a:noFill/>
                        </a:ln>
                        <a:solidFill>
                          <a:schemeClr val="tx1"/>
                        </a:solidFill>
                        <a:effectLst/>
                        <a:latin typeface="+mj-lt"/>
                      </a:endParaRPr>
                    </a:p>
                  </a:txBody>
                  <a:tcPr horzOverflow="overflow"/>
                </a:tc>
                <a:extLst>
                  <a:ext uri="{0D108BD9-81ED-4DB2-BD59-A6C34878D82A}">
                    <a16:rowId xmlns:a16="http://schemas.microsoft.com/office/drawing/2014/main" xmlns="" val="10012"/>
                  </a:ext>
                </a:extLst>
              </a:tr>
            </a:tbl>
          </a:graphicData>
        </a:graphic>
      </p:graphicFrame>
      <p:sp>
        <p:nvSpPr>
          <p:cNvPr id="304204" name="Rectangle 74"/>
          <p:cNvSpPr>
            <a:spLocks noChangeArrowheads="1"/>
          </p:cNvSpPr>
          <p:nvPr/>
        </p:nvSpPr>
        <p:spPr bwMode="auto">
          <a:xfrm>
            <a:off x="684213" y="476250"/>
            <a:ext cx="76533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2400">
                <a:solidFill>
                  <a:schemeClr val="accent2"/>
                </a:solidFill>
                <a:latin typeface="Times New Roman" panose="02020603050405020304" pitchFamily="18" charset="0"/>
              </a:rPr>
              <a:t>Kyšininkavimo indeksai </a:t>
            </a:r>
            <a:r>
              <a:rPr lang="en-US" altLang="lt-LT" sz="2400">
                <a:solidFill>
                  <a:schemeClr val="accent2"/>
                </a:solidFill>
                <a:latin typeface="Times New Roman" panose="02020603050405020304" pitchFamily="18" charset="0"/>
              </a:rPr>
              <a:t>201</a:t>
            </a:r>
            <a:r>
              <a:rPr lang="lt-LT" altLang="lt-LT" sz="2400">
                <a:solidFill>
                  <a:schemeClr val="accent2"/>
                </a:solidFill>
                <a:latin typeface="Times New Roman" panose="02020603050405020304" pitchFamily="18" charset="0"/>
              </a:rPr>
              <a:t>6</a:t>
            </a:r>
            <a:r>
              <a:rPr lang="en-US" altLang="lt-LT" sz="2400">
                <a:solidFill>
                  <a:schemeClr val="accent2"/>
                </a:solidFill>
                <a:latin typeface="Times New Roman" panose="02020603050405020304" pitchFamily="18" charset="0"/>
              </a:rPr>
              <a:t> </a:t>
            </a:r>
            <a:r>
              <a:rPr lang="lt-LT" altLang="lt-LT" sz="2400">
                <a:solidFill>
                  <a:schemeClr val="accent2"/>
                </a:solidFill>
                <a:latin typeface="Times New Roman" panose="02020603050405020304" pitchFamily="18" charset="0"/>
              </a:rPr>
              <a:t>(per pastaruosius </a:t>
            </a:r>
            <a:br>
              <a:rPr lang="lt-LT" altLang="lt-LT" sz="2400">
                <a:solidFill>
                  <a:schemeClr val="accent2"/>
                </a:solidFill>
                <a:latin typeface="Times New Roman" panose="02020603050405020304" pitchFamily="18" charset="0"/>
              </a:rPr>
            </a:br>
            <a:r>
              <a:rPr lang="lt-LT" altLang="lt-LT" sz="2400">
                <a:solidFill>
                  <a:schemeClr val="accent2"/>
                </a:solidFill>
                <a:latin typeface="Times New Roman" panose="02020603050405020304" pitchFamily="18" charset="0"/>
              </a:rPr>
              <a:t>5 metus): </a:t>
            </a:r>
            <a:r>
              <a:rPr lang="en-US" altLang="lt-LT" sz="2400">
                <a:solidFill>
                  <a:schemeClr val="accent2"/>
                </a:solidFill>
                <a:latin typeface="Times New Roman" panose="02020603050405020304" pitchFamily="18" charset="0"/>
              </a:rPr>
              <a:t>institucijos</a:t>
            </a:r>
            <a:endParaRPr lang="lt-LT" altLang="lt-LT" sz="2400">
              <a:solidFill>
                <a:schemeClr val="accent2"/>
              </a:solidFill>
              <a:latin typeface="Times New Roman" panose="02020603050405020304" pitchFamily="18" charset="0"/>
            </a:endParaRPr>
          </a:p>
        </p:txBody>
      </p:sp>
      <p:sp>
        <p:nvSpPr>
          <p:cNvPr id="304205" name="Text Box 202"/>
          <p:cNvSpPr txBox="1">
            <a:spLocks noChangeArrowheads="1"/>
          </p:cNvSpPr>
          <p:nvPr/>
        </p:nvSpPr>
        <p:spPr bwMode="auto">
          <a:xfrm>
            <a:off x="755650" y="594995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9" name="Text Box 7"/>
          <p:cNvSpPr txBox="1">
            <a:spLocks noChangeArrowheads="1"/>
          </p:cNvSpPr>
          <p:nvPr/>
        </p:nvSpPr>
        <p:spPr bwMode="auto">
          <a:xfrm>
            <a:off x="468313" y="5013325"/>
            <a:ext cx="8316912" cy="1108075"/>
          </a:xfrm>
          <a:prstGeom prst="rect">
            <a:avLst/>
          </a:prstGeom>
          <a:noFill/>
          <a:ln w="9525">
            <a:noFill/>
            <a:miter lim="800000"/>
            <a:headEnd/>
            <a:tailEnd/>
          </a:ln>
        </p:spPr>
        <p:txBody>
          <a:bodyPr>
            <a:spAutoFit/>
          </a:bodyPr>
          <a:lstStyle/>
          <a:p>
            <a:pPr algn="just">
              <a:defRPr/>
            </a:pPr>
            <a:r>
              <a:rPr lang="lt-LT" sz="1100" b="0" i="1" dirty="0"/>
              <a:t>Q19. Kuriose iš šių institucijų Jums/ Jūsų įmonės atstovams teko tvarkyti reikalus </a:t>
            </a:r>
            <a:r>
              <a:rPr lang="lt-LT" sz="1100" b="0" i="1" u="sng" dirty="0"/>
              <a:t>per</a:t>
            </a:r>
            <a:r>
              <a:rPr lang="lt-LT" sz="1100" b="0" i="1" dirty="0"/>
              <a:t> paskutinius </a:t>
            </a:r>
            <a:r>
              <a:rPr lang="lt-LT" sz="1100" b="0" i="1" u="sng" dirty="0"/>
              <a:t>5</a:t>
            </a:r>
            <a:r>
              <a:rPr lang="lt-LT" sz="1100" b="0" i="1" dirty="0"/>
              <a:t> </a:t>
            </a:r>
            <a:r>
              <a:rPr lang="lt-LT" sz="1100" b="0" i="1" u="sng" dirty="0"/>
              <a:t>metus</a:t>
            </a:r>
            <a:r>
              <a:rPr lang="lt-LT" sz="1100" b="0" i="1" dirty="0"/>
              <a:t>?</a:t>
            </a:r>
          </a:p>
          <a:p>
            <a:pPr algn="just">
              <a:defRPr/>
            </a:pPr>
            <a:r>
              <a:rPr lang="lt-LT" sz="1100" b="0" i="1" dirty="0"/>
              <a:t>Q20. Ar, tvarkant reikalus šioje institucijoje, valstybės tarnautojai leido Jums ar Jūsų darbuotojams suprasti, kad norėtų gauti pinigų ar kitos naudos arba to tikėjosi?</a:t>
            </a:r>
          </a:p>
          <a:p>
            <a:pPr algn="just">
              <a:defRPr/>
            </a:pPr>
            <a:r>
              <a:rPr lang="lt-LT" sz="1100" b="0" i="1" dirty="0"/>
              <a:t>Q21. Ar, tvarkydami reikalus šioje institucijoje, Jūs ar Jūsų įmonės atstovai davė valstybės tarnautojui/ darbuotojui pinigų ar kitos naudos?</a:t>
            </a:r>
          </a:p>
          <a:p>
            <a:pPr algn="just">
              <a:defRPr/>
            </a:pPr>
            <a:r>
              <a:rPr lang="lt-LT" sz="1100" b="0" i="1" cap="small" dirty="0"/>
              <a:t> </a:t>
            </a:r>
            <a:endParaRPr lang="lt-LT" sz="1100" b="0" i="1" dirty="0"/>
          </a:p>
        </p:txBody>
      </p:sp>
      <p:sp>
        <p:nvSpPr>
          <p:cNvPr id="30420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515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0FAD22B-1874-4495-8FA8-79081DEBA364}" type="slidenum">
              <a:rPr lang="lt-LT" altLang="lt-LT" sz="1000" b="0">
                <a:latin typeface="Arial" panose="020B0604020202020204" pitchFamily="34" charset="0"/>
              </a:rPr>
              <a:pPr eaLnBrk="1" hangingPunct="1"/>
              <a:t>254</a:t>
            </a:fld>
            <a:endParaRPr lang="lt-LT" altLang="lt-LT" sz="1000" b="0">
              <a:latin typeface="Arial" panose="020B0604020202020204" pitchFamily="34" charset="0"/>
            </a:endParaRPr>
          </a:p>
        </p:txBody>
      </p:sp>
      <p:graphicFrame>
        <p:nvGraphicFramePr>
          <p:cNvPr id="510053" name="Group 101"/>
          <p:cNvGraphicFramePr>
            <a:graphicFrameLocks noGrp="1"/>
          </p:cNvGraphicFramePr>
          <p:nvPr>
            <p:ph/>
          </p:nvPr>
        </p:nvGraphicFramePr>
        <p:xfrm>
          <a:off x="684213" y="1196975"/>
          <a:ext cx="7891462" cy="3551238"/>
        </p:xfrm>
        <a:graphic>
          <a:graphicData uri="http://schemas.openxmlformats.org/drawingml/2006/table">
            <a:tbl>
              <a:tblPr>
                <a:tableStyleId>{616DA210-FB5B-4158-B5E0-FEB733F419BA}</a:tableStyleId>
              </a:tblPr>
              <a:tblGrid>
                <a:gridCol w="4176712">
                  <a:extLst>
                    <a:ext uri="{9D8B030D-6E8A-4147-A177-3AD203B41FA5}">
                      <a16:colId xmlns:a16="http://schemas.microsoft.com/office/drawing/2014/main" xmlns="" val="20000"/>
                    </a:ext>
                  </a:extLst>
                </a:gridCol>
                <a:gridCol w="1296988">
                  <a:extLst>
                    <a:ext uri="{9D8B030D-6E8A-4147-A177-3AD203B41FA5}">
                      <a16:colId xmlns:a16="http://schemas.microsoft.com/office/drawing/2014/main" xmlns="" val="20001"/>
                    </a:ext>
                  </a:extLst>
                </a:gridCol>
                <a:gridCol w="1223962">
                  <a:extLst>
                    <a:ext uri="{9D8B030D-6E8A-4147-A177-3AD203B41FA5}">
                      <a16:colId xmlns:a16="http://schemas.microsoft.com/office/drawing/2014/main" xmlns="" val="20002"/>
                    </a:ext>
                  </a:extLst>
                </a:gridCol>
                <a:gridCol w="1193800">
                  <a:extLst>
                    <a:ext uri="{9D8B030D-6E8A-4147-A177-3AD203B41FA5}">
                      <a16:colId xmlns:a16="http://schemas.microsoft.com/office/drawing/2014/main" xmlns="" val="20003"/>
                    </a:ext>
                  </a:extLst>
                </a:gridCol>
              </a:tblGrid>
              <a:tr h="457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Nurodytos įstaigos, su kuriomis kontaktavo ne mažiau 30 respondentų</a:t>
                      </a:r>
                      <a:endParaRPr kumimoji="0" lang="en-US" sz="1200" b="1"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Prievartavimo indeksas</a:t>
                      </a:r>
                      <a:endParaRPr kumimoji="0" lang="en-US" sz="1200" b="1"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Davimo indeksas</a:t>
                      </a:r>
                      <a:endParaRPr kumimoji="0" lang="en-US" sz="1200" b="1"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Efektyvumo indeksas</a:t>
                      </a:r>
                      <a:endParaRPr kumimoji="0" lang="en-US" sz="1200" b="1" i="0" u="none" strike="noStrike" cap="none" normalizeH="0" baseline="0" dirty="0" smtClean="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xmlns="" val="10000"/>
                  </a:ext>
                </a:extLst>
              </a:tr>
              <a:tr h="284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Apylinkių teismai (</a:t>
                      </a:r>
                      <a:r>
                        <a:rPr kumimoji="0" lang="en-US" sz="1200" u="none" strike="noStrike" cap="none" normalizeH="0" baseline="0" dirty="0" smtClean="0">
                          <a:ln>
                            <a:noFill/>
                          </a:ln>
                          <a:effectLst/>
                        </a:rPr>
                        <a:t>N=</a:t>
                      </a:r>
                      <a:r>
                        <a:rPr kumimoji="0" lang="lt-LT" sz="1200" u="none" strike="noStrike" cap="none" normalizeH="0" baseline="0" dirty="0" smtClean="0">
                          <a:ln>
                            <a:noFill/>
                          </a:ln>
                          <a:effectLst/>
                        </a:rPr>
                        <a:t>66)</a:t>
                      </a:r>
                      <a:endParaRPr kumimoji="0" lang="en-US" sz="1200" b="0" i="0" u="none" strike="noStrike" cap="none" normalizeH="0" baseline="0" dirty="0" smtClean="0">
                        <a:ln>
                          <a:noFill/>
                        </a:ln>
                        <a:solidFill>
                          <a:schemeClr val="tx1"/>
                        </a:solidFill>
                        <a:effectLst/>
                        <a:latin typeface="+mj-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0,06</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1"/>
                  </a:ext>
                </a:extLst>
              </a:tr>
              <a:tr h="2743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Valstybinė teritorijų planavimo ir statybos inspekcija  (</a:t>
                      </a:r>
                      <a:r>
                        <a:rPr kumimoji="0" lang="en-US" sz="1200" u="none" strike="noStrike" cap="none" normalizeH="0" baseline="0" dirty="0" smtClean="0">
                          <a:ln>
                            <a:noFill/>
                          </a:ln>
                          <a:effectLst/>
                        </a:rPr>
                        <a:t>N=</a:t>
                      </a:r>
                      <a:r>
                        <a:rPr kumimoji="0" lang="lt-LT" sz="1200" u="none" strike="noStrike" cap="none" normalizeH="0" baseline="0" dirty="0" smtClean="0">
                          <a:ln>
                            <a:noFill/>
                          </a:ln>
                          <a:effectLst/>
                        </a:rPr>
                        <a:t>35)</a:t>
                      </a:r>
                      <a:endParaRPr kumimoji="0" lang="en-US" sz="1200" b="0" i="0" u="none" strike="noStrike" cap="none" normalizeH="0" baseline="0" dirty="0" smtClean="0">
                        <a:ln>
                          <a:noFill/>
                        </a:ln>
                        <a:solidFill>
                          <a:schemeClr val="tx1"/>
                        </a:solidFill>
                        <a:effectLst/>
                        <a:latin typeface="+mj-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0,03</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2"/>
                  </a:ext>
                </a:extLst>
              </a:tr>
              <a:tr h="284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Greitosios medicinos pagalbos stotis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34)</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0,03</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0,03</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3"/>
                  </a:ext>
                </a:extLst>
              </a:tr>
              <a:tr h="2743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Valstybinė ligonių kasa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36)</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0,03</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4"/>
                  </a:ext>
                </a:extLst>
              </a:tr>
              <a:tr h="281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Miestų ir rajonų ligoninės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63)</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0,29</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0,11</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0,86</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5"/>
                  </a:ext>
                </a:extLst>
              </a:tr>
              <a:tr h="27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Respublikinės ligoninės/ klinikos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61)</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0,28</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0,13</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0,88</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6"/>
                  </a:ext>
                </a:extLst>
              </a:tr>
              <a:tr h="282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Privačios gydymo įstaigos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79)</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0,03</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0,01</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7"/>
                  </a:ext>
                </a:extLst>
              </a:tr>
              <a:tr h="281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Teritorinės policijos įstaigos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55)</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8"/>
                  </a:ext>
                </a:extLst>
              </a:tr>
              <a:tr h="284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Verslo licencijavimo ir leidimų skyrius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84)</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0,13</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09"/>
                  </a:ext>
                </a:extLst>
              </a:tr>
              <a:tr h="284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Valstybinė maisto ir veterinarijos tarnyba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55)</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0,16</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0,07</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0,8</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10"/>
                  </a:ext>
                </a:extLst>
              </a:tr>
              <a:tr h="284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Žemės duomenų skyrius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37)</a:t>
                      </a:r>
                      <a:endParaRPr kumimoji="0" lang="en-US" sz="1200" b="0" i="0" u="none" strike="noStrike" cap="none" normalizeH="0" baseline="0" dirty="0" smtClean="0">
                        <a:ln>
                          <a:noFill/>
                        </a:ln>
                        <a:solidFill>
                          <a:schemeClr val="tx1"/>
                        </a:solidFill>
                        <a:effectLst/>
                        <a:latin typeface="Arial" charset="0"/>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0,08</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0,03</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28" marB="45728" horzOverflow="overflow"/>
                </a:tc>
                <a:extLst>
                  <a:ext uri="{0D108BD9-81ED-4DB2-BD59-A6C34878D82A}">
                    <a16:rowId xmlns:a16="http://schemas.microsoft.com/office/drawing/2014/main" xmlns="" val="10011"/>
                  </a:ext>
                </a:extLst>
              </a:tr>
            </a:tbl>
          </a:graphicData>
        </a:graphic>
      </p:graphicFrame>
      <p:sp>
        <p:nvSpPr>
          <p:cNvPr id="305223" name="Rectangle 94"/>
          <p:cNvSpPr>
            <a:spLocks noChangeArrowheads="1"/>
          </p:cNvSpPr>
          <p:nvPr/>
        </p:nvSpPr>
        <p:spPr bwMode="auto">
          <a:xfrm>
            <a:off x="684213" y="549275"/>
            <a:ext cx="76533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2400">
                <a:solidFill>
                  <a:schemeClr val="accent2"/>
                </a:solidFill>
                <a:latin typeface="Times New Roman" panose="02020603050405020304" pitchFamily="18" charset="0"/>
              </a:rPr>
              <a:t>Kyšininkavimo indeksai </a:t>
            </a:r>
            <a:r>
              <a:rPr lang="en-US" altLang="lt-LT" sz="2400">
                <a:solidFill>
                  <a:schemeClr val="accent2"/>
                </a:solidFill>
                <a:latin typeface="Times New Roman" panose="02020603050405020304" pitchFamily="18" charset="0"/>
              </a:rPr>
              <a:t>201</a:t>
            </a:r>
            <a:r>
              <a:rPr lang="lt-LT" altLang="lt-LT" sz="2400">
                <a:solidFill>
                  <a:schemeClr val="accent2"/>
                </a:solidFill>
                <a:latin typeface="Times New Roman" panose="02020603050405020304" pitchFamily="18" charset="0"/>
              </a:rPr>
              <a:t>6</a:t>
            </a:r>
            <a:r>
              <a:rPr lang="en-US" altLang="lt-LT" sz="2400">
                <a:solidFill>
                  <a:schemeClr val="accent2"/>
                </a:solidFill>
                <a:latin typeface="Times New Roman" panose="02020603050405020304" pitchFamily="18" charset="0"/>
              </a:rPr>
              <a:t> </a:t>
            </a:r>
            <a:r>
              <a:rPr lang="lt-LT" altLang="lt-LT" sz="2400">
                <a:solidFill>
                  <a:schemeClr val="accent2"/>
                </a:solidFill>
                <a:latin typeface="Times New Roman" panose="02020603050405020304" pitchFamily="18" charset="0"/>
              </a:rPr>
              <a:t>(per pastaruosius </a:t>
            </a:r>
            <a:br>
              <a:rPr lang="lt-LT" altLang="lt-LT" sz="2400">
                <a:solidFill>
                  <a:schemeClr val="accent2"/>
                </a:solidFill>
                <a:latin typeface="Times New Roman" panose="02020603050405020304" pitchFamily="18" charset="0"/>
              </a:rPr>
            </a:br>
            <a:r>
              <a:rPr lang="lt-LT" altLang="lt-LT" sz="2400">
                <a:solidFill>
                  <a:schemeClr val="accent2"/>
                </a:solidFill>
                <a:latin typeface="Times New Roman" panose="02020603050405020304" pitchFamily="18" charset="0"/>
              </a:rPr>
              <a:t>5 metus): </a:t>
            </a:r>
            <a:r>
              <a:rPr lang="en-US" altLang="lt-LT" sz="2400">
                <a:solidFill>
                  <a:schemeClr val="accent2"/>
                </a:solidFill>
                <a:latin typeface="Times New Roman" panose="02020603050405020304" pitchFamily="18" charset="0"/>
              </a:rPr>
              <a:t>institucijos</a:t>
            </a:r>
            <a:r>
              <a:rPr lang="lt-LT" altLang="lt-LT" sz="2400">
                <a:solidFill>
                  <a:schemeClr val="accent2"/>
                </a:solidFill>
                <a:latin typeface="Times New Roman" panose="02020603050405020304" pitchFamily="18" charset="0"/>
              </a:rPr>
              <a:t> (tęsinys)</a:t>
            </a:r>
          </a:p>
        </p:txBody>
      </p:sp>
      <p:sp>
        <p:nvSpPr>
          <p:cNvPr id="305224" name="Text Box 95"/>
          <p:cNvSpPr txBox="1">
            <a:spLocks noChangeArrowheads="1"/>
          </p:cNvSpPr>
          <p:nvPr/>
        </p:nvSpPr>
        <p:spPr bwMode="auto">
          <a:xfrm>
            <a:off x="755650" y="587692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611188" y="4941888"/>
            <a:ext cx="8318500" cy="1106487"/>
          </a:xfrm>
          <a:prstGeom prst="rect">
            <a:avLst/>
          </a:prstGeom>
          <a:noFill/>
          <a:ln w="9525">
            <a:noFill/>
            <a:miter lim="800000"/>
            <a:headEnd/>
            <a:tailEnd/>
          </a:ln>
        </p:spPr>
        <p:txBody>
          <a:bodyPr>
            <a:spAutoFit/>
          </a:bodyPr>
          <a:lstStyle/>
          <a:p>
            <a:pPr algn="just">
              <a:defRPr/>
            </a:pPr>
            <a:r>
              <a:rPr lang="lt-LT" sz="1100" b="0" i="1" dirty="0"/>
              <a:t>Q19. Kuriose iš šių institucijų Jums/ Jūsų įmonės atstovams teko tvarkyti reikalus </a:t>
            </a:r>
            <a:r>
              <a:rPr lang="lt-LT" sz="1100" b="0" i="1" u="sng" dirty="0"/>
              <a:t>per</a:t>
            </a:r>
            <a:r>
              <a:rPr lang="lt-LT" sz="1100" b="0" i="1" dirty="0"/>
              <a:t> paskutinius </a:t>
            </a:r>
            <a:r>
              <a:rPr lang="lt-LT" sz="1100" b="0" i="1" u="sng" dirty="0"/>
              <a:t>5</a:t>
            </a:r>
            <a:r>
              <a:rPr lang="lt-LT" sz="1100" b="0" i="1" dirty="0"/>
              <a:t> </a:t>
            </a:r>
            <a:r>
              <a:rPr lang="lt-LT" sz="1100" b="0" i="1" u="sng" dirty="0"/>
              <a:t>metus</a:t>
            </a:r>
            <a:r>
              <a:rPr lang="lt-LT" sz="1100" b="0" i="1" dirty="0"/>
              <a:t>?</a:t>
            </a:r>
          </a:p>
          <a:p>
            <a:pPr algn="just">
              <a:defRPr/>
            </a:pPr>
            <a:r>
              <a:rPr lang="lt-LT" sz="1100" b="0" i="1" dirty="0"/>
              <a:t>Q20. Ar, tvarkant reikalus šioje institucijoje, valstybės tarnautojai leido Jums ar Jūsų darbuotojams suprasti, kad norėtų gauti pinigų ar kitos naudos arba to tikėjosi?</a:t>
            </a:r>
          </a:p>
          <a:p>
            <a:pPr algn="just">
              <a:defRPr/>
            </a:pPr>
            <a:r>
              <a:rPr lang="lt-LT" sz="1100" b="0" i="1" dirty="0"/>
              <a:t>Q21. Ar, tvarkydami reikalus šioje institucijoje, Jūs ar Jūsų įmonės atstovai davė valstybės tarnautojui/ darbuotojui pinigų ar kitos naudos?</a:t>
            </a:r>
          </a:p>
          <a:p>
            <a:pPr algn="just">
              <a:defRPr/>
            </a:pPr>
            <a:r>
              <a:rPr lang="lt-LT" sz="1100" b="0" i="1" cap="small" dirty="0"/>
              <a:t> </a:t>
            </a:r>
            <a:endParaRPr lang="lt-LT" sz="1100" b="0" i="1" dirty="0"/>
          </a:p>
        </p:txBody>
      </p:sp>
      <p:sp>
        <p:nvSpPr>
          <p:cNvPr id="305226"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61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2E1590F-81C8-460E-AEAD-84131AF14B9B}" type="slidenum">
              <a:rPr lang="lt-LT" altLang="lt-LT" sz="1000" b="0">
                <a:latin typeface="Arial" panose="020B0604020202020204" pitchFamily="34" charset="0"/>
              </a:rPr>
              <a:pPr eaLnBrk="1" hangingPunct="1"/>
              <a:t>255</a:t>
            </a:fld>
            <a:endParaRPr lang="lt-LT" altLang="lt-LT" sz="1000" b="0">
              <a:latin typeface="Arial" panose="020B0604020202020204" pitchFamily="34" charset="0"/>
            </a:endParaRPr>
          </a:p>
        </p:txBody>
      </p:sp>
      <p:graphicFrame>
        <p:nvGraphicFramePr>
          <p:cNvPr id="510053" name="Group 101"/>
          <p:cNvGraphicFramePr>
            <a:graphicFrameLocks noGrp="1"/>
          </p:cNvGraphicFramePr>
          <p:nvPr>
            <p:ph/>
          </p:nvPr>
        </p:nvGraphicFramePr>
        <p:xfrm>
          <a:off x="611188" y="1268413"/>
          <a:ext cx="7891462" cy="2698750"/>
        </p:xfrm>
        <a:graphic>
          <a:graphicData uri="http://schemas.openxmlformats.org/drawingml/2006/table">
            <a:tbl>
              <a:tblPr>
                <a:tableStyleId>{616DA210-FB5B-4158-B5E0-FEB733F419BA}</a:tableStyleId>
              </a:tblPr>
              <a:tblGrid>
                <a:gridCol w="4176712">
                  <a:extLst>
                    <a:ext uri="{9D8B030D-6E8A-4147-A177-3AD203B41FA5}">
                      <a16:colId xmlns:a16="http://schemas.microsoft.com/office/drawing/2014/main" xmlns="" val="20000"/>
                    </a:ext>
                  </a:extLst>
                </a:gridCol>
                <a:gridCol w="1296988">
                  <a:extLst>
                    <a:ext uri="{9D8B030D-6E8A-4147-A177-3AD203B41FA5}">
                      <a16:colId xmlns:a16="http://schemas.microsoft.com/office/drawing/2014/main" xmlns="" val="20001"/>
                    </a:ext>
                  </a:extLst>
                </a:gridCol>
                <a:gridCol w="1223962">
                  <a:extLst>
                    <a:ext uri="{9D8B030D-6E8A-4147-A177-3AD203B41FA5}">
                      <a16:colId xmlns:a16="http://schemas.microsoft.com/office/drawing/2014/main" xmlns="" val="20002"/>
                    </a:ext>
                  </a:extLst>
                </a:gridCol>
                <a:gridCol w="1193800">
                  <a:extLst>
                    <a:ext uri="{9D8B030D-6E8A-4147-A177-3AD203B41FA5}">
                      <a16:colId xmlns:a16="http://schemas.microsoft.com/office/drawing/2014/main" xmlns="" val="20003"/>
                    </a:ext>
                  </a:extLst>
                </a:gridCol>
              </a:tblGrid>
              <a:tr h="457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Nurodytos įstaigos, su kuriomis kontaktavo ne mažiau 30 respondentų</a:t>
                      </a:r>
                      <a:endParaRPr kumimoji="0" lang="en-US" sz="1200" b="1" i="0" u="none" strike="noStrike" cap="none" normalizeH="0" baseline="0" dirty="0" smtClean="0">
                        <a:ln>
                          <a:noFill/>
                        </a:ln>
                        <a:solidFill>
                          <a:schemeClr val="tx1"/>
                        </a:solidFill>
                        <a:effectLst/>
                        <a:latin typeface="Arial" charset="0"/>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Prievartavimo indeksas</a:t>
                      </a:r>
                      <a:endParaRPr kumimoji="0" lang="en-US" sz="1200" b="1" i="0" u="none" strike="noStrike" cap="none" normalizeH="0" baseline="0" dirty="0" smtClean="0">
                        <a:ln>
                          <a:noFill/>
                        </a:ln>
                        <a:solidFill>
                          <a:schemeClr val="tx1"/>
                        </a:solidFill>
                        <a:effectLst/>
                        <a:latin typeface="Arial" charset="0"/>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Davimo indeksas</a:t>
                      </a:r>
                      <a:endParaRPr kumimoji="0" lang="en-US" sz="1200" b="1" i="0" u="none" strike="noStrike" cap="none" normalizeH="0" baseline="0" dirty="0" smtClean="0">
                        <a:ln>
                          <a:noFill/>
                        </a:ln>
                        <a:solidFill>
                          <a:schemeClr val="tx1"/>
                        </a:solidFill>
                        <a:effectLst/>
                        <a:latin typeface="Arial" charset="0"/>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rPr>
                        <a:t>Efektyvumo indeksas</a:t>
                      </a:r>
                      <a:endParaRPr kumimoji="0" lang="en-US" sz="1200" b="1" i="0" u="none" strike="noStrike" cap="none" normalizeH="0" baseline="0" dirty="0" smtClean="0">
                        <a:ln>
                          <a:noFill/>
                        </a:ln>
                        <a:solidFill>
                          <a:schemeClr val="tx1"/>
                        </a:solidFill>
                        <a:effectLst/>
                        <a:latin typeface="Arial" charset="0"/>
                      </a:endParaRPr>
                    </a:p>
                  </a:txBody>
                  <a:tcPr marT="45731" marB="45731" horzOverflow="overflow"/>
                </a:tc>
                <a:extLst>
                  <a:ext uri="{0D108BD9-81ED-4DB2-BD59-A6C34878D82A}">
                    <a16:rowId xmlns:a16="http://schemas.microsoft.com/office/drawing/2014/main" xmlns="" val="10000"/>
                  </a:ext>
                </a:extLst>
              </a:tr>
              <a:tr h="284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Informacinių technologijų įmonės (</a:t>
                      </a:r>
                      <a:r>
                        <a:rPr kumimoji="0" lang="en-US" sz="1200" u="none" strike="noStrike" cap="none" normalizeH="0" baseline="0" dirty="0" smtClean="0">
                          <a:ln>
                            <a:noFill/>
                          </a:ln>
                          <a:effectLst/>
                        </a:rPr>
                        <a:t>N=</a:t>
                      </a:r>
                      <a:r>
                        <a:rPr kumimoji="0" lang="lt-LT" sz="1200" u="none" strike="noStrike" cap="none" normalizeH="0" baseline="0" dirty="0" smtClean="0">
                          <a:ln>
                            <a:noFill/>
                          </a:ln>
                          <a:effectLst/>
                        </a:rPr>
                        <a:t>69)</a:t>
                      </a:r>
                      <a:endParaRPr kumimoji="0" lang="en-US" sz="1200" b="0" i="0" u="none" strike="noStrike" cap="none" normalizeH="0" baseline="0" dirty="0" smtClean="0">
                        <a:ln>
                          <a:noFill/>
                        </a:ln>
                        <a:solidFill>
                          <a:schemeClr val="tx1"/>
                        </a:solidFill>
                        <a:effectLst/>
                        <a:latin typeface="+mj-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extLst>
                  <a:ext uri="{0D108BD9-81ED-4DB2-BD59-A6C34878D82A}">
                    <a16:rowId xmlns:a16="http://schemas.microsoft.com/office/drawing/2014/main" xmlns="" val="10001"/>
                  </a:ext>
                </a:extLst>
              </a:tr>
              <a:tr h="274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Statybų projektavimo įmonės (</a:t>
                      </a:r>
                      <a:r>
                        <a:rPr kumimoji="0" lang="en-US" sz="1200" u="none" strike="noStrike" cap="none" normalizeH="0" baseline="0" dirty="0" smtClean="0">
                          <a:ln>
                            <a:noFill/>
                          </a:ln>
                          <a:effectLst/>
                        </a:rPr>
                        <a:t>N=</a:t>
                      </a:r>
                      <a:r>
                        <a:rPr kumimoji="0" lang="lt-LT" sz="1200" u="none" strike="noStrike" cap="none" normalizeH="0" baseline="0" dirty="0" smtClean="0">
                          <a:ln>
                            <a:noFill/>
                          </a:ln>
                          <a:effectLst/>
                        </a:rPr>
                        <a:t>67)</a:t>
                      </a:r>
                      <a:endParaRPr kumimoji="0" lang="en-US" sz="1200" b="0" i="0" u="none" strike="noStrike" cap="none" normalizeH="0" baseline="0" dirty="0" smtClean="0">
                        <a:ln>
                          <a:noFill/>
                        </a:ln>
                        <a:solidFill>
                          <a:schemeClr val="tx1"/>
                        </a:solidFill>
                        <a:effectLst/>
                        <a:latin typeface="+mj-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0,06</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0,01</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extLst>
                  <a:ext uri="{0D108BD9-81ED-4DB2-BD59-A6C34878D82A}">
                    <a16:rowId xmlns:a16="http://schemas.microsoft.com/office/drawing/2014/main" xmlns="" val="10002"/>
                  </a:ext>
                </a:extLst>
              </a:tr>
              <a:tr h="284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Valstybinė ne maisto produktų inspekcija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38)</a:t>
                      </a:r>
                      <a:endParaRPr kumimoji="0" lang="en-US" sz="1200" b="0" i="0" u="none" strike="noStrike" cap="none" normalizeH="0" baseline="0" dirty="0" smtClean="0">
                        <a:ln>
                          <a:noFill/>
                        </a:ln>
                        <a:solidFill>
                          <a:schemeClr val="tx1"/>
                        </a:solidFill>
                        <a:effectLst/>
                        <a:latin typeface="Arial" charset="0"/>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0,18</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0,03</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extLst>
                  <a:ext uri="{0D108BD9-81ED-4DB2-BD59-A6C34878D82A}">
                    <a16:rowId xmlns:a16="http://schemas.microsoft.com/office/drawing/2014/main" xmlns="" val="10003"/>
                  </a:ext>
                </a:extLst>
              </a:tr>
              <a:tr h="274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Regionų aplinkos apsaugos departamentai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78)</a:t>
                      </a:r>
                      <a:endParaRPr kumimoji="0" lang="en-US" sz="1200" b="0" i="0" u="none" strike="noStrike" cap="none" normalizeH="0" baseline="0" dirty="0" smtClean="0">
                        <a:ln>
                          <a:noFill/>
                        </a:ln>
                        <a:solidFill>
                          <a:schemeClr val="tx1"/>
                        </a:solidFill>
                        <a:effectLst/>
                        <a:latin typeface="Arial" charset="0"/>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0,04</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extLst>
                  <a:ext uri="{0D108BD9-81ED-4DB2-BD59-A6C34878D82A}">
                    <a16:rowId xmlns:a16="http://schemas.microsoft.com/office/drawing/2014/main" xmlns="" val="10004"/>
                  </a:ext>
                </a:extLst>
              </a:tr>
              <a:tr h="281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Valstybinė energetikos inspekcija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35)</a:t>
                      </a:r>
                      <a:endParaRPr kumimoji="0" lang="en-US" sz="1200" b="0" i="0" u="none" strike="noStrike" cap="none" normalizeH="0" baseline="0" dirty="0" smtClean="0">
                        <a:ln>
                          <a:noFill/>
                        </a:ln>
                        <a:solidFill>
                          <a:schemeClr val="tx1"/>
                        </a:solidFill>
                        <a:effectLst/>
                        <a:latin typeface="Arial" charset="0"/>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extLst>
                  <a:ext uri="{0D108BD9-81ED-4DB2-BD59-A6C34878D82A}">
                    <a16:rowId xmlns:a16="http://schemas.microsoft.com/office/drawing/2014/main" xmlns="" val="10005"/>
                  </a:ext>
                </a:extLst>
              </a:tr>
              <a:tr h="2794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Valstybinė kelių transporto inspekcija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39)</a:t>
                      </a:r>
                      <a:endParaRPr kumimoji="0" lang="en-US" sz="1200" b="0" i="0" u="none" strike="noStrike" cap="none" normalizeH="0" baseline="0" dirty="0" smtClean="0">
                        <a:ln>
                          <a:noFill/>
                        </a:ln>
                        <a:solidFill>
                          <a:schemeClr val="tx1"/>
                        </a:solidFill>
                        <a:effectLst/>
                        <a:latin typeface="Arial" charset="0"/>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extLst>
                  <a:ext uri="{0D108BD9-81ED-4DB2-BD59-A6C34878D82A}">
                    <a16:rowId xmlns:a16="http://schemas.microsoft.com/office/drawing/2014/main" xmlns="" val="10006"/>
                  </a:ext>
                </a:extLst>
              </a:tr>
              <a:tr h="282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Bankroto administravimo įmonės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30)</a:t>
                      </a:r>
                      <a:endParaRPr kumimoji="0" lang="en-US" sz="1200" b="0" i="0" u="none" strike="noStrike" cap="none" normalizeH="0" baseline="0" dirty="0" smtClean="0">
                        <a:ln>
                          <a:noFill/>
                        </a:ln>
                        <a:solidFill>
                          <a:schemeClr val="tx1"/>
                        </a:solidFill>
                        <a:effectLst/>
                        <a:latin typeface="Arial" charset="0"/>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0,17</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0,03</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1,0</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extLst>
                  <a:ext uri="{0D108BD9-81ED-4DB2-BD59-A6C34878D82A}">
                    <a16:rowId xmlns:a16="http://schemas.microsoft.com/office/drawing/2014/main" xmlns="" val="10007"/>
                  </a:ext>
                </a:extLst>
              </a:tr>
              <a:tr h="281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rPr>
                        <a:t>Antstoliai (N</a:t>
                      </a:r>
                      <a:r>
                        <a:rPr kumimoji="0" lang="en-US" sz="1200" u="none" strike="noStrike" cap="none" normalizeH="0" baseline="0" dirty="0" smtClean="0">
                          <a:ln>
                            <a:noFill/>
                          </a:ln>
                          <a:effectLst/>
                        </a:rPr>
                        <a:t>=</a:t>
                      </a:r>
                      <a:r>
                        <a:rPr kumimoji="0" lang="lt-LT" sz="1200" u="none" strike="noStrike" cap="none" normalizeH="0" baseline="0" dirty="0" smtClean="0">
                          <a:ln>
                            <a:noFill/>
                          </a:ln>
                          <a:effectLst/>
                        </a:rPr>
                        <a:t>57)</a:t>
                      </a:r>
                      <a:endParaRPr kumimoji="0" lang="en-US" sz="1200" b="0" i="0" u="none" strike="noStrike" cap="none" normalizeH="0" baseline="0" dirty="0" smtClean="0">
                        <a:ln>
                          <a:noFill/>
                        </a:ln>
                        <a:solidFill>
                          <a:schemeClr val="tx1"/>
                        </a:solidFill>
                        <a:effectLst/>
                        <a:latin typeface="Arial" charset="0"/>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0,02</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n-lt"/>
                        </a:rPr>
                        <a:t>-</a:t>
                      </a:r>
                      <a:endParaRPr kumimoji="0" lang="en-US" sz="1200" b="0" i="0" u="none" strike="noStrike" cap="none" normalizeH="0" baseline="0" dirty="0" smtClean="0">
                        <a:ln>
                          <a:noFill/>
                        </a:ln>
                        <a:solidFill>
                          <a:schemeClr val="tx1"/>
                        </a:solidFill>
                        <a:effectLst/>
                        <a:latin typeface="+mn-lt"/>
                      </a:endParaRPr>
                    </a:p>
                  </a:txBody>
                  <a:tcPr marT="45731" marB="45731" horzOverflow="overflow"/>
                </a:tc>
                <a:extLst>
                  <a:ext uri="{0D108BD9-81ED-4DB2-BD59-A6C34878D82A}">
                    <a16:rowId xmlns:a16="http://schemas.microsoft.com/office/drawing/2014/main" xmlns="" val="10008"/>
                  </a:ext>
                </a:extLst>
              </a:tr>
            </a:tbl>
          </a:graphicData>
        </a:graphic>
      </p:graphicFrame>
      <p:sp>
        <p:nvSpPr>
          <p:cNvPr id="306232" name="Rectangle 94"/>
          <p:cNvSpPr>
            <a:spLocks noChangeArrowheads="1"/>
          </p:cNvSpPr>
          <p:nvPr/>
        </p:nvSpPr>
        <p:spPr bwMode="auto">
          <a:xfrm>
            <a:off x="684213" y="549275"/>
            <a:ext cx="76533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2400">
                <a:solidFill>
                  <a:schemeClr val="accent2"/>
                </a:solidFill>
                <a:latin typeface="Times New Roman" panose="02020603050405020304" pitchFamily="18" charset="0"/>
              </a:rPr>
              <a:t>Kyšininkavimo indeksai </a:t>
            </a:r>
            <a:r>
              <a:rPr lang="en-US" altLang="lt-LT" sz="2400">
                <a:solidFill>
                  <a:schemeClr val="accent2"/>
                </a:solidFill>
                <a:latin typeface="Times New Roman" panose="02020603050405020304" pitchFamily="18" charset="0"/>
              </a:rPr>
              <a:t>201</a:t>
            </a:r>
            <a:r>
              <a:rPr lang="lt-LT" altLang="lt-LT" sz="2400">
                <a:solidFill>
                  <a:schemeClr val="accent2"/>
                </a:solidFill>
                <a:latin typeface="Times New Roman" panose="02020603050405020304" pitchFamily="18" charset="0"/>
              </a:rPr>
              <a:t>6</a:t>
            </a:r>
            <a:r>
              <a:rPr lang="en-US" altLang="lt-LT" sz="2400">
                <a:solidFill>
                  <a:schemeClr val="accent2"/>
                </a:solidFill>
                <a:latin typeface="Times New Roman" panose="02020603050405020304" pitchFamily="18" charset="0"/>
              </a:rPr>
              <a:t> </a:t>
            </a:r>
            <a:r>
              <a:rPr lang="lt-LT" altLang="lt-LT" sz="2400">
                <a:solidFill>
                  <a:schemeClr val="accent2"/>
                </a:solidFill>
                <a:latin typeface="Times New Roman" panose="02020603050405020304" pitchFamily="18" charset="0"/>
              </a:rPr>
              <a:t>(per pastaruosius </a:t>
            </a:r>
            <a:br>
              <a:rPr lang="lt-LT" altLang="lt-LT" sz="2400">
                <a:solidFill>
                  <a:schemeClr val="accent2"/>
                </a:solidFill>
                <a:latin typeface="Times New Roman" panose="02020603050405020304" pitchFamily="18" charset="0"/>
              </a:rPr>
            </a:br>
            <a:r>
              <a:rPr lang="lt-LT" altLang="lt-LT" sz="2400">
                <a:solidFill>
                  <a:schemeClr val="accent2"/>
                </a:solidFill>
                <a:latin typeface="Times New Roman" panose="02020603050405020304" pitchFamily="18" charset="0"/>
              </a:rPr>
              <a:t>5 metus): </a:t>
            </a:r>
            <a:r>
              <a:rPr lang="en-US" altLang="lt-LT" sz="2400">
                <a:solidFill>
                  <a:schemeClr val="accent2"/>
                </a:solidFill>
                <a:latin typeface="Times New Roman" panose="02020603050405020304" pitchFamily="18" charset="0"/>
              </a:rPr>
              <a:t>institucijos</a:t>
            </a:r>
            <a:r>
              <a:rPr lang="lt-LT" altLang="lt-LT" sz="2400">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a:t>
            </a:r>
            <a:r>
              <a:rPr lang="lt-LT" altLang="lt-LT" i="1">
                <a:solidFill>
                  <a:schemeClr val="accent2"/>
                </a:solidFill>
                <a:latin typeface="Times New Roman" panose="02020603050405020304" pitchFamily="18" charset="0"/>
              </a:rPr>
              <a:t>tęsinys</a:t>
            </a:r>
            <a:r>
              <a:rPr lang="lt-LT" altLang="lt-LT">
                <a:solidFill>
                  <a:schemeClr val="accent2"/>
                </a:solidFill>
                <a:latin typeface="Times New Roman" panose="02020603050405020304" pitchFamily="18" charset="0"/>
              </a:rPr>
              <a:t>)</a:t>
            </a:r>
          </a:p>
        </p:txBody>
      </p:sp>
      <p:sp>
        <p:nvSpPr>
          <p:cNvPr id="306233" name="Text Box 95"/>
          <p:cNvSpPr txBox="1">
            <a:spLocks noChangeArrowheads="1"/>
          </p:cNvSpPr>
          <p:nvPr/>
        </p:nvSpPr>
        <p:spPr bwMode="auto">
          <a:xfrm>
            <a:off x="755650" y="587692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611188" y="4941888"/>
            <a:ext cx="8318500" cy="1106487"/>
          </a:xfrm>
          <a:prstGeom prst="rect">
            <a:avLst/>
          </a:prstGeom>
          <a:noFill/>
          <a:ln w="9525">
            <a:noFill/>
            <a:miter lim="800000"/>
            <a:headEnd/>
            <a:tailEnd/>
          </a:ln>
        </p:spPr>
        <p:txBody>
          <a:bodyPr>
            <a:spAutoFit/>
          </a:bodyPr>
          <a:lstStyle/>
          <a:p>
            <a:pPr algn="just">
              <a:defRPr/>
            </a:pPr>
            <a:r>
              <a:rPr lang="lt-LT" sz="1100" b="0" i="1" dirty="0"/>
              <a:t>Q19. Kuriose iš šių institucijų Jums/ Jūsų įmonės atstovams teko tvarkyti reikalus </a:t>
            </a:r>
            <a:r>
              <a:rPr lang="lt-LT" sz="1100" b="0" i="1" u="sng" dirty="0"/>
              <a:t>per</a:t>
            </a:r>
            <a:r>
              <a:rPr lang="lt-LT" sz="1100" b="0" i="1" dirty="0"/>
              <a:t> paskutinius </a:t>
            </a:r>
            <a:r>
              <a:rPr lang="lt-LT" sz="1100" b="0" i="1" u="sng" dirty="0"/>
              <a:t>5</a:t>
            </a:r>
            <a:r>
              <a:rPr lang="lt-LT" sz="1100" b="0" i="1" dirty="0"/>
              <a:t> </a:t>
            </a:r>
            <a:r>
              <a:rPr lang="lt-LT" sz="1100" b="0" i="1" u="sng" dirty="0"/>
              <a:t>metus</a:t>
            </a:r>
            <a:r>
              <a:rPr lang="lt-LT" sz="1100" b="0" i="1" dirty="0"/>
              <a:t>?</a:t>
            </a:r>
          </a:p>
          <a:p>
            <a:pPr algn="just">
              <a:defRPr/>
            </a:pPr>
            <a:r>
              <a:rPr lang="lt-LT" sz="1100" b="0" i="1" dirty="0"/>
              <a:t>Q20. Ar, tvarkant reikalus šioje institucijoje, valstybės tarnautojai leido Jums ar Jūsų darbuotojams suprasti, kad norėtų gauti pinigų ar kitos naudos arba to tikėjosi?</a:t>
            </a:r>
          </a:p>
          <a:p>
            <a:pPr algn="just">
              <a:defRPr/>
            </a:pPr>
            <a:r>
              <a:rPr lang="lt-LT" sz="1100" b="0" i="1" dirty="0"/>
              <a:t>Q21. Ar, tvarkydami reikalus šioje institucijoje, Jūs ar Jūsų įmonės atstovai davė valstybės tarnautojui/ darbuotojui pinigų ar kitos naudos?</a:t>
            </a:r>
          </a:p>
          <a:p>
            <a:pPr algn="just">
              <a:defRPr/>
            </a:pPr>
            <a:r>
              <a:rPr lang="lt-LT" sz="1100" b="0" i="1" cap="small" dirty="0"/>
              <a:t> </a:t>
            </a:r>
            <a:endParaRPr lang="lt-LT" sz="1100" b="0" i="1" dirty="0"/>
          </a:p>
        </p:txBody>
      </p:sp>
      <p:sp>
        <p:nvSpPr>
          <p:cNvPr id="306235"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720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15635D1-C8ED-4DD8-AFC4-A065CB8F9175}" type="slidenum">
              <a:rPr lang="lt-LT" altLang="lt-LT" sz="1000" b="0">
                <a:latin typeface="Arial" panose="020B0604020202020204" pitchFamily="34" charset="0"/>
              </a:rPr>
              <a:pPr eaLnBrk="1" hangingPunct="1"/>
              <a:t>256</a:t>
            </a:fld>
            <a:endParaRPr lang="lt-LT" altLang="lt-LT" sz="1000" b="0">
              <a:latin typeface="Arial" panose="020B0604020202020204" pitchFamily="34" charset="0"/>
            </a:endParaRPr>
          </a:p>
        </p:txBody>
      </p:sp>
      <p:sp>
        <p:nvSpPr>
          <p:cNvPr id="307204" name="Rectangle 2"/>
          <p:cNvSpPr>
            <a:spLocks noChangeArrowheads="1"/>
          </p:cNvSpPr>
          <p:nvPr/>
        </p:nvSpPr>
        <p:spPr bwMode="auto">
          <a:xfrm>
            <a:off x="0" y="404813"/>
            <a:ext cx="848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6</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procedūros </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468313" y="981075"/>
          <a:ext cx="8332787" cy="3636963"/>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725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Nurodytos </a:t>
                      </a:r>
                      <a:r>
                        <a:rPr kumimoji="0" lang="en-US" sz="1300" b="1" u="none" strike="noStrike" cap="none" normalizeH="0" baseline="0" dirty="0" smtClean="0">
                          <a:ln>
                            <a:noFill/>
                          </a:ln>
                          <a:effectLst/>
                          <a:latin typeface="+mj-lt"/>
                          <a:cs typeface="Arial" pitchFamily="34" charset="0"/>
                        </a:rPr>
                        <a:t>p</a:t>
                      </a:r>
                      <a:r>
                        <a:rPr kumimoji="0" lang="lt-LT" sz="1300" b="1" u="none" strike="noStrike" cap="none" normalizeH="0" baseline="0" dirty="0" smtClean="0">
                          <a:ln>
                            <a:noFill/>
                          </a:ln>
                          <a:effectLst/>
                          <a:latin typeface="+mj-lt"/>
                          <a:cs typeface="Arial" pitchFamily="34" charset="0"/>
                        </a:rPr>
                        <a:t>rocedūros, kuriose dalyvavo ne mažiau 30 įmonių</a:t>
                      </a:r>
                      <a:endParaRPr kumimoji="0" lang="en-US" sz="13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Pasinaudojimo pažintimis indeksas</a:t>
                      </a:r>
                      <a:endParaRPr kumimoji="0" lang="en-US" sz="1300" b="1" i="1"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Prievartavimo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Davimo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Efektyvumo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0"/>
                  </a:ext>
                </a:extLst>
              </a:tr>
              <a:tr h="289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cs typeface="Arial" pitchFamily="34" charset="0"/>
                        </a:rPr>
                        <a:t>Darbo sąlygų aplinkos tikrinimas (N</a:t>
                      </a:r>
                      <a:r>
                        <a:rPr kumimoji="0" lang="en-US" sz="1300" u="none" strike="noStrike" cap="none" normalizeH="0" baseline="0" dirty="0" smtClean="0">
                          <a:ln>
                            <a:noFill/>
                          </a:ln>
                          <a:effectLst/>
                          <a:latin typeface="+mj-lt"/>
                          <a:cs typeface="Arial" pitchFamily="34" charset="0"/>
                        </a:rPr>
                        <a:t>=</a:t>
                      </a:r>
                      <a:r>
                        <a:rPr kumimoji="0" lang="lt-LT" sz="1300" u="none" strike="noStrike" cap="none" normalizeH="0" baseline="0" dirty="0" smtClean="0">
                          <a:ln>
                            <a:noFill/>
                          </a:ln>
                          <a:effectLst/>
                          <a:latin typeface="+mj-lt"/>
                          <a:cs typeface="Arial" pitchFamily="34" charset="0"/>
                        </a:rPr>
                        <a:t>172)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1"/>
                  </a:ext>
                </a:extLst>
              </a:tr>
              <a:tr h="289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cs typeface="Arial" pitchFamily="34" charset="0"/>
                        </a:rPr>
                        <a:t>Įdarbinimas į privatų sektorių (N</a:t>
                      </a:r>
                      <a:r>
                        <a:rPr kumimoji="0" lang="en-US" sz="1300" u="none" strike="noStrike" cap="none" normalizeH="0" baseline="0" dirty="0" smtClean="0">
                          <a:ln>
                            <a:noFill/>
                          </a:ln>
                          <a:effectLst/>
                          <a:latin typeface="+mj-lt"/>
                          <a:cs typeface="Arial" pitchFamily="34" charset="0"/>
                        </a:rPr>
                        <a:t>=</a:t>
                      </a:r>
                      <a:r>
                        <a:rPr kumimoji="0" lang="lt-LT" sz="1300" u="none" strike="noStrike" cap="none" normalizeH="0" baseline="0" dirty="0" smtClean="0">
                          <a:ln>
                            <a:noFill/>
                          </a:ln>
                          <a:effectLst/>
                          <a:latin typeface="+mj-lt"/>
                          <a:cs typeface="Arial" pitchFamily="34" charset="0"/>
                        </a:rPr>
                        <a:t>156)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2"/>
                  </a:ext>
                </a:extLst>
              </a:tr>
              <a:tr h="289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cs typeface="Arial" pitchFamily="34" charset="0"/>
                        </a:rPr>
                        <a:t>Sprendimų priėmimas savivaldybėse (N</a:t>
                      </a:r>
                      <a:r>
                        <a:rPr kumimoji="0" lang="en-US" sz="1300" u="none" strike="noStrike" cap="none" normalizeH="0" baseline="0" dirty="0" smtClean="0">
                          <a:ln>
                            <a:noFill/>
                          </a:ln>
                          <a:effectLst/>
                          <a:latin typeface="+mj-lt"/>
                          <a:cs typeface="Arial" pitchFamily="34" charset="0"/>
                        </a:rPr>
                        <a:t>=</a:t>
                      </a:r>
                      <a:r>
                        <a:rPr kumimoji="0" lang="lt-LT" sz="1300" u="none" strike="noStrike" cap="none" normalizeH="0" baseline="0" dirty="0" smtClean="0">
                          <a:ln>
                            <a:noFill/>
                          </a:ln>
                          <a:effectLst/>
                          <a:latin typeface="+mj-lt"/>
                          <a:cs typeface="Arial" pitchFamily="34" charset="0"/>
                        </a:rPr>
                        <a:t>96)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0,08</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0,87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3"/>
                  </a:ext>
                </a:extLst>
              </a:tr>
              <a:tr h="487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Sveikatos patikrinimo pažymų išdavimas (N=182)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4"/>
                  </a:ext>
                </a:extLst>
              </a:tr>
              <a:tr h="487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Leidimų statybai ir rekonstrukcijai išdavimas  (N=66)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5"/>
                  </a:ext>
                </a:extLst>
              </a:tr>
              <a:tr h="289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Mokesčių administravimas (N=318)</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6"/>
                  </a:ext>
                </a:extLst>
              </a:tr>
              <a:tr h="289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Muitinės formalumų tvarkymas (N=74)</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7"/>
                  </a:ext>
                </a:extLst>
              </a:tr>
              <a:tr h="487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cs typeface="Arial" pitchFamily="34" charset="0"/>
                        </a:rPr>
                        <a:t>Priešgaisrinės saugos reikalavimų laikymosi tikrinimas (N</a:t>
                      </a:r>
                      <a:r>
                        <a:rPr kumimoji="0" lang="en-US" sz="1300" u="none" strike="noStrike" cap="none" normalizeH="0" baseline="0" dirty="0" smtClean="0">
                          <a:ln>
                            <a:noFill/>
                          </a:ln>
                          <a:effectLst/>
                          <a:latin typeface="+mj-lt"/>
                          <a:cs typeface="Arial" pitchFamily="34" charset="0"/>
                        </a:rPr>
                        <a:t>=</a:t>
                      </a:r>
                      <a:r>
                        <a:rPr kumimoji="0" lang="lt-LT" sz="1300" u="none" strike="noStrike" cap="none" normalizeH="0" baseline="0" dirty="0" smtClean="0">
                          <a:ln>
                            <a:noFill/>
                          </a:ln>
                          <a:effectLst/>
                          <a:latin typeface="+mj-lt"/>
                          <a:cs typeface="Arial" pitchFamily="34" charset="0"/>
                        </a:rPr>
                        <a:t>203)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8"/>
                  </a:ext>
                </a:extLst>
              </a:tr>
            </a:tbl>
          </a:graphicData>
        </a:graphic>
      </p:graphicFrame>
      <p:sp>
        <p:nvSpPr>
          <p:cNvPr id="307267" name="Text Box 104"/>
          <p:cNvSpPr txBox="1">
            <a:spLocks noChangeArrowheads="1"/>
          </p:cNvSpPr>
          <p:nvPr/>
        </p:nvSpPr>
        <p:spPr bwMode="auto">
          <a:xfrm>
            <a:off x="900113" y="5876925"/>
            <a:ext cx="225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307268" name="Text Box 7"/>
          <p:cNvSpPr txBox="1">
            <a:spLocks noChangeArrowheads="1"/>
          </p:cNvSpPr>
          <p:nvPr/>
        </p:nvSpPr>
        <p:spPr bwMode="auto">
          <a:xfrm>
            <a:off x="395288" y="4797425"/>
            <a:ext cx="853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Q24. Kuriose iš šių procedūrų Jūsų </a:t>
            </a:r>
            <a:r>
              <a:rPr lang="lt-LT" altLang="lt-LT" sz="1100" b="0" i="1" u="sng"/>
              <a:t>įmonei (įstaigai)</a:t>
            </a:r>
            <a:r>
              <a:rPr lang="lt-LT" altLang="lt-LT" sz="1100" b="0" i="1"/>
              <a:t> teko dalyvauti per paskutinius 5 metus? </a:t>
            </a:r>
          </a:p>
          <a:p>
            <a:pPr algn="just" eaLnBrk="1" hangingPunct="1"/>
            <a:r>
              <a:rPr lang="lt-LT" altLang="lt-LT" sz="1100" b="0" i="1"/>
              <a:t>Q25. Ar, tvarkant reikalus susijusius su šia procedūra, pasinaudojote pažintimis, norėdamas, kad paslaugos Jums būtų suteiktos kokybiškiau ir/ ar greičiau? </a:t>
            </a:r>
          </a:p>
          <a:p>
            <a:pPr algn="just" eaLnBrk="1" hangingPunct="1"/>
            <a:r>
              <a:rPr lang="lt-LT" altLang="lt-LT" sz="1100" b="0" i="1"/>
              <a:t>Q26. Ar tvarkant reikalus susijusius su šia procedūra, valstybės tarnautojai  leido Jums suprasti, kad norėtų gauti pinigų ar kitos naudos? </a:t>
            </a:r>
          </a:p>
          <a:p>
            <a:pPr algn="just" eaLnBrk="1" hangingPunct="1"/>
            <a:r>
              <a:rPr lang="lt-LT" altLang="lt-LT" sz="1100" b="0" i="1"/>
              <a:t>Q27. Ar, tvarkydami reikalus susijusius su šia procedūra, davėte valstybės tarnautojui pinigų ar kitos naudos? </a:t>
            </a:r>
          </a:p>
        </p:txBody>
      </p:sp>
      <p:sp>
        <p:nvSpPr>
          <p:cNvPr id="307269"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82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AD37EAA-23E9-494E-B7E5-67AFAC6BF4D2}" type="slidenum">
              <a:rPr lang="lt-LT" altLang="lt-LT" sz="1000" b="0">
                <a:latin typeface="Arial" panose="020B0604020202020204" pitchFamily="34" charset="0"/>
              </a:rPr>
              <a:pPr eaLnBrk="1" hangingPunct="1"/>
              <a:t>257</a:t>
            </a:fld>
            <a:endParaRPr lang="lt-LT" altLang="lt-LT" sz="1000" b="0">
              <a:latin typeface="Arial" panose="020B0604020202020204" pitchFamily="34" charset="0"/>
            </a:endParaRPr>
          </a:p>
        </p:txBody>
      </p:sp>
      <p:sp>
        <p:nvSpPr>
          <p:cNvPr id="308228" name="Rectangle 2"/>
          <p:cNvSpPr>
            <a:spLocks noChangeArrowheads="1"/>
          </p:cNvSpPr>
          <p:nvPr/>
        </p:nvSpPr>
        <p:spPr bwMode="auto">
          <a:xfrm>
            <a:off x="0" y="765175"/>
            <a:ext cx="8480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6</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procedūros </a:t>
            </a:r>
            <a:r>
              <a:rPr lang="lt-LT" altLang="lt-LT" i="1">
                <a:solidFill>
                  <a:schemeClr val="accent2"/>
                </a:solidFill>
                <a:latin typeface="Times New Roman" panose="02020603050405020304" pitchFamily="18" charset="0"/>
              </a:rPr>
              <a:t>(tęsinys)</a:t>
            </a:r>
            <a:r>
              <a:rPr lang="lt-LT" altLang="lt-LT">
                <a:solidFill>
                  <a:schemeClr val="accent2"/>
                </a:solidFill>
                <a:latin typeface="Times New Roman" panose="02020603050405020304" pitchFamily="18" charset="0"/>
              </a:rPr>
              <a:t> </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468313" y="1412875"/>
          <a:ext cx="8332787" cy="3346450"/>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7253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Nurodytos </a:t>
                      </a:r>
                      <a:r>
                        <a:rPr kumimoji="0" lang="en-US" sz="1300" b="1" u="none" strike="noStrike" cap="none" normalizeH="0" baseline="0" dirty="0" smtClean="0">
                          <a:ln>
                            <a:noFill/>
                          </a:ln>
                          <a:effectLst/>
                          <a:latin typeface="+mj-lt"/>
                          <a:cs typeface="Arial" pitchFamily="34" charset="0"/>
                        </a:rPr>
                        <a:t>p</a:t>
                      </a:r>
                      <a:r>
                        <a:rPr kumimoji="0" lang="lt-LT" sz="1300" b="1" u="none" strike="noStrike" cap="none" normalizeH="0" baseline="0" dirty="0" smtClean="0">
                          <a:ln>
                            <a:noFill/>
                          </a:ln>
                          <a:effectLst/>
                          <a:latin typeface="+mj-lt"/>
                          <a:cs typeface="Arial" pitchFamily="34" charset="0"/>
                        </a:rPr>
                        <a:t>rocedūros, kuriose dalyvavo ne mažiau 30 įmonių</a:t>
                      </a:r>
                      <a:endParaRPr kumimoji="0" lang="en-US" sz="13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Pasinaudojimo pažintimis indeksas</a:t>
                      </a:r>
                      <a:endParaRPr kumimoji="0" lang="en-US" sz="1300" b="1" i="1"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Prievartavimo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Davimo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Efektyvumo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0"/>
                  </a:ext>
                </a:extLst>
              </a:tr>
              <a:tr h="4876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cs typeface="Arial" pitchFamily="34" charset="0"/>
                        </a:rPr>
                        <a:t>Licencijų ir leidimų išdavimas ministerijose ir joms pavaldžiose įstaigose (N</a:t>
                      </a:r>
                      <a:r>
                        <a:rPr kumimoji="0" lang="en-US" sz="1300" u="none" strike="noStrike" cap="none" normalizeH="0" baseline="0" dirty="0" smtClean="0">
                          <a:ln>
                            <a:noFill/>
                          </a:ln>
                          <a:effectLst/>
                          <a:latin typeface="+mj-lt"/>
                          <a:cs typeface="Arial" pitchFamily="34" charset="0"/>
                        </a:rPr>
                        <a:t>=</a:t>
                      </a:r>
                      <a:r>
                        <a:rPr kumimoji="0" lang="lt-LT" sz="1300" u="none" strike="noStrike" cap="none" normalizeH="0" baseline="0" dirty="0" smtClean="0">
                          <a:ln>
                            <a:noFill/>
                          </a:ln>
                          <a:effectLst/>
                          <a:latin typeface="+mj-lt"/>
                          <a:cs typeface="Arial" pitchFamily="34" charset="0"/>
                        </a:rPr>
                        <a:t>50)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0,33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1"/>
                  </a:ext>
                </a:extLst>
              </a:tr>
              <a:tr h="4876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cs typeface="Arial" pitchFamily="34" charset="0"/>
                        </a:rPr>
                        <a:t>Licencijų ir leidimų išdavimas savivaldybėse (N</a:t>
                      </a:r>
                      <a:r>
                        <a:rPr kumimoji="0" lang="en-US" sz="1300" u="none" strike="noStrike" cap="none" normalizeH="0" baseline="0" dirty="0" smtClean="0">
                          <a:ln>
                            <a:noFill/>
                          </a:ln>
                          <a:effectLst/>
                          <a:latin typeface="+mj-lt"/>
                          <a:cs typeface="Arial" pitchFamily="34" charset="0"/>
                        </a:rPr>
                        <a:t>=</a:t>
                      </a:r>
                      <a:r>
                        <a:rPr kumimoji="0" lang="lt-LT" sz="1300" u="none" strike="noStrike" cap="none" normalizeH="0" baseline="0" dirty="0" smtClean="0">
                          <a:ln>
                            <a:noFill/>
                          </a:ln>
                          <a:effectLst/>
                          <a:latin typeface="+mj-lt"/>
                          <a:cs typeface="Arial" pitchFamily="34" charset="0"/>
                        </a:rPr>
                        <a:t>79)</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2"/>
                  </a:ext>
                </a:extLst>
              </a:tr>
              <a:tr h="4876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cs typeface="Arial" pitchFamily="34" charset="0"/>
                        </a:rPr>
                        <a:t>Statybų užbaigimo ir statinio pridavimo srityje (N</a:t>
                      </a:r>
                      <a:r>
                        <a:rPr kumimoji="0" lang="en-US" sz="1300" u="none" strike="noStrike" cap="none" normalizeH="0" baseline="0" dirty="0" smtClean="0">
                          <a:ln>
                            <a:noFill/>
                          </a:ln>
                          <a:effectLst/>
                          <a:latin typeface="+mj-lt"/>
                          <a:cs typeface="Arial" pitchFamily="34" charset="0"/>
                        </a:rPr>
                        <a:t>=</a:t>
                      </a:r>
                      <a:r>
                        <a:rPr kumimoji="0" lang="lt-LT" sz="1300" u="none" strike="noStrike" cap="none" normalizeH="0" baseline="0" dirty="0" smtClean="0">
                          <a:ln>
                            <a:noFill/>
                          </a:ln>
                          <a:effectLst/>
                          <a:latin typeface="+mj-lt"/>
                          <a:cs typeface="Arial" pitchFamily="34" charset="0"/>
                        </a:rPr>
                        <a:t>45)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0,09</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0,04</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3"/>
                  </a:ext>
                </a:extLst>
              </a:tr>
              <a:tr h="289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Valstybinių užsakymų gavimas (N=35)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0,09</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4"/>
                  </a:ext>
                </a:extLst>
              </a:tr>
              <a:tr h="289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Verslo liudijimų išdavimas (N=30)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5"/>
                  </a:ext>
                </a:extLst>
              </a:tr>
              <a:tr h="289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Viešosios paslaugos (N=42)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6"/>
                  </a:ext>
                </a:extLst>
              </a:tr>
              <a:tr h="289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Vairuotojo pažymėjimų gavimas (N=57)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0,04</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7" marB="45717" horzOverflow="overflow"/>
                </a:tc>
                <a:extLst>
                  <a:ext uri="{0D108BD9-81ED-4DB2-BD59-A6C34878D82A}">
                    <a16:rowId xmlns:a16="http://schemas.microsoft.com/office/drawing/2014/main" xmlns="" val="10007"/>
                  </a:ext>
                </a:extLst>
              </a:tr>
            </a:tbl>
          </a:graphicData>
        </a:graphic>
      </p:graphicFrame>
      <p:sp>
        <p:nvSpPr>
          <p:cNvPr id="308285" name="Text Box 104"/>
          <p:cNvSpPr txBox="1">
            <a:spLocks noChangeArrowheads="1"/>
          </p:cNvSpPr>
          <p:nvPr/>
        </p:nvSpPr>
        <p:spPr bwMode="auto">
          <a:xfrm>
            <a:off x="900113" y="5876925"/>
            <a:ext cx="225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308286" name="Text Box 7"/>
          <p:cNvSpPr txBox="1">
            <a:spLocks noChangeArrowheads="1"/>
          </p:cNvSpPr>
          <p:nvPr/>
        </p:nvSpPr>
        <p:spPr bwMode="auto">
          <a:xfrm>
            <a:off x="395288" y="4797425"/>
            <a:ext cx="853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Q24. Kuriose iš šių procedūrų Jūsų </a:t>
            </a:r>
            <a:r>
              <a:rPr lang="lt-LT" altLang="lt-LT" sz="1100" b="0" i="1" u="sng"/>
              <a:t>įmonei (įstaigai)</a:t>
            </a:r>
            <a:r>
              <a:rPr lang="lt-LT" altLang="lt-LT" sz="1100" b="0" i="1"/>
              <a:t> teko dalyvauti per paskutinius 5 metus? </a:t>
            </a:r>
          </a:p>
          <a:p>
            <a:pPr algn="just" eaLnBrk="1" hangingPunct="1"/>
            <a:r>
              <a:rPr lang="lt-LT" altLang="lt-LT" sz="1100" b="0" i="1"/>
              <a:t>Q25. Ar, tvarkant reikalus susijusius su šia procedūra, pasinaudojote pažintimis, norėdamas, kad paslaugos Jums būtų suteiktos kokybiškiau ir/ ar greičiau? </a:t>
            </a:r>
          </a:p>
          <a:p>
            <a:pPr algn="just" eaLnBrk="1" hangingPunct="1"/>
            <a:r>
              <a:rPr lang="lt-LT" altLang="lt-LT" sz="1100" b="0" i="1"/>
              <a:t>Q26. Ar tvarkant reikalus susijusius su šia procedūra, valstybės tarnautojai  leido Jums suprasti, kad norėtų gauti pinigų ar kitos naudos? </a:t>
            </a:r>
          </a:p>
          <a:p>
            <a:pPr algn="just" eaLnBrk="1" hangingPunct="1"/>
            <a:r>
              <a:rPr lang="lt-LT" altLang="lt-LT" sz="1100" b="0" i="1"/>
              <a:t>Q27. Ar, tvarkydami reikalus susijusius su šia procedūra, davėte valstybės tarnautojui pinigų ar kitos naudos? </a:t>
            </a:r>
          </a:p>
        </p:txBody>
      </p:sp>
      <p:sp>
        <p:nvSpPr>
          <p:cNvPr id="30828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925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3C206A5-8BF4-43BF-BDC5-8BDD68E6A8C7}" type="slidenum">
              <a:rPr lang="lt-LT" altLang="lt-LT" sz="1000" b="0">
                <a:latin typeface="Arial" panose="020B0604020202020204" pitchFamily="34" charset="0"/>
              </a:rPr>
              <a:pPr eaLnBrk="1" hangingPunct="1"/>
              <a:t>258</a:t>
            </a:fld>
            <a:endParaRPr lang="lt-LT" altLang="lt-LT" sz="1000" b="0">
              <a:latin typeface="Arial" panose="020B0604020202020204" pitchFamily="34" charset="0"/>
            </a:endParaRPr>
          </a:p>
        </p:txBody>
      </p:sp>
      <p:sp>
        <p:nvSpPr>
          <p:cNvPr id="309252" name="Rectangle 2"/>
          <p:cNvSpPr>
            <a:spLocks noChangeArrowheads="1"/>
          </p:cNvSpPr>
          <p:nvPr/>
        </p:nvSpPr>
        <p:spPr bwMode="auto">
          <a:xfrm>
            <a:off x="827088" y="404813"/>
            <a:ext cx="76533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6</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procedūros  </a:t>
            </a:r>
            <a:r>
              <a:rPr lang="lt-LT" altLang="lt-LT" i="1">
                <a:solidFill>
                  <a:schemeClr val="accent2"/>
                </a:solidFill>
                <a:latin typeface="Times New Roman" panose="02020603050405020304" pitchFamily="18" charset="0"/>
              </a:rPr>
              <a:t>(tęsinys)</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539750" y="1268413"/>
          <a:ext cx="8332788" cy="3636962"/>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725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Nurodytos </a:t>
                      </a:r>
                      <a:r>
                        <a:rPr kumimoji="0" lang="en-US" sz="1300" b="1" u="none" strike="noStrike" cap="none" normalizeH="0" baseline="0" dirty="0" smtClean="0">
                          <a:ln>
                            <a:noFill/>
                          </a:ln>
                          <a:effectLst/>
                          <a:latin typeface="+mj-lt"/>
                          <a:cs typeface="Arial" pitchFamily="34" charset="0"/>
                        </a:rPr>
                        <a:t>p</a:t>
                      </a:r>
                      <a:r>
                        <a:rPr kumimoji="0" lang="lt-LT" sz="1300" b="1" u="none" strike="noStrike" cap="none" normalizeH="0" baseline="0" dirty="0" smtClean="0">
                          <a:ln>
                            <a:noFill/>
                          </a:ln>
                          <a:effectLst/>
                          <a:latin typeface="+mj-lt"/>
                          <a:cs typeface="Arial" pitchFamily="34" charset="0"/>
                        </a:rPr>
                        <a:t>rocedūros, kuriose dalyvavo ne mažiau 30 įmonių</a:t>
                      </a:r>
                      <a:endParaRPr kumimoji="0" lang="en-US" sz="13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Pasinaudojimo pažintimis indeksas</a:t>
                      </a:r>
                      <a:endParaRPr kumimoji="0" lang="en-US" sz="1300" b="1" i="1"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Prievartavimo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Davimo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Efektyvumo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0"/>
                  </a:ext>
                </a:extLst>
              </a:tr>
              <a:tr h="487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cs typeface="Arial" pitchFamily="34" charset="0"/>
                        </a:rPr>
                        <a:t>Autotransporto priemonių registravimas (N</a:t>
                      </a:r>
                      <a:r>
                        <a:rPr kumimoji="0" lang="en-US" sz="1300" u="none" strike="noStrike" cap="none" normalizeH="0" baseline="0" dirty="0" smtClean="0">
                          <a:ln>
                            <a:noFill/>
                          </a:ln>
                          <a:effectLst/>
                          <a:latin typeface="+mj-lt"/>
                          <a:cs typeface="Arial" pitchFamily="34" charset="0"/>
                        </a:rPr>
                        <a:t>=</a:t>
                      </a:r>
                      <a:r>
                        <a:rPr kumimoji="0" lang="lt-LT" sz="1300" u="none" strike="noStrike" cap="none" normalizeH="0" baseline="0" dirty="0" smtClean="0">
                          <a:ln>
                            <a:noFill/>
                          </a:ln>
                          <a:effectLst/>
                          <a:latin typeface="+mj-lt"/>
                          <a:cs typeface="Arial" pitchFamily="34" charset="0"/>
                        </a:rPr>
                        <a:t>284)</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1"/>
                  </a:ext>
                </a:extLst>
              </a:tr>
              <a:tr h="289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Civilinių bylų nagrinėjimas  </a:t>
                      </a:r>
                      <a:r>
                        <a:rPr kumimoji="0" lang="lt-LT" sz="1300" u="none" strike="noStrike" kern="1200" cap="none" normalizeH="0" baseline="0" dirty="0" smtClean="0">
                          <a:ln>
                            <a:noFill/>
                          </a:ln>
                          <a:solidFill>
                            <a:schemeClr val="tx1"/>
                          </a:solidFill>
                          <a:effectLst/>
                          <a:latin typeface="+mn-lt"/>
                          <a:ea typeface="+mn-ea"/>
                          <a:cs typeface="Arial" pitchFamily="34" charset="0"/>
                        </a:rPr>
                        <a:t>(N</a:t>
                      </a:r>
                      <a:r>
                        <a:rPr kumimoji="0" lang="en-US" sz="1300" u="none" strike="noStrike" kern="1200" cap="none" normalizeH="0" baseline="0" dirty="0" smtClean="0">
                          <a:ln>
                            <a:noFill/>
                          </a:ln>
                          <a:solidFill>
                            <a:schemeClr val="tx1"/>
                          </a:solidFill>
                          <a:effectLst/>
                          <a:latin typeface="+mn-lt"/>
                          <a:ea typeface="+mn-ea"/>
                          <a:cs typeface="Arial" pitchFamily="34" charset="0"/>
                        </a:rPr>
                        <a:t>=</a:t>
                      </a:r>
                      <a:r>
                        <a:rPr kumimoji="0" lang="lt-LT" sz="1300" u="none" strike="noStrike" kern="1200" cap="none" normalizeH="0" baseline="0" dirty="0" smtClean="0">
                          <a:ln>
                            <a:noFill/>
                          </a:ln>
                          <a:solidFill>
                            <a:schemeClr val="tx1"/>
                          </a:solidFill>
                          <a:effectLst/>
                          <a:latin typeface="+mn-lt"/>
                          <a:ea typeface="+mn-ea"/>
                          <a:cs typeface="Arial" pitchFamily="34" charset="0"/>
                        </a:rPr>
                        <a:t>53)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2"/>
                  </a:ext>
                </a:extLst>
              </a:tr>
              <a:tr h="289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Kompensuojamų vaistų išrašymas </a:t>
                      </a:r>
                      <a:r>
                        <a:rPr kumimoji="0" lang="lt-LT" sz="1300" u="none" strike="noStrike" kern="1200" cap="none" normalizeH="0" baseline="0" dirty="0" smtClean="0">
                          <a:ln>
                            <a:noFill/>
                          </a:ln>
                          <a:solidFill>
                            <a:schemeClr val="tx1"/>
                          </a:solidFill>
                          <a:effectLst/>
                          <a:latin typeface="+mn-lt"/>
                          <a:ea typeface="+mn-ea"/>
                          <a:cs typeface="Arial" pitchFamily="34" charset="0"/>
                        </a:rPr>
                        <a:t>(N</a:t>
                      </a:r>
                      <a:r>
                        <a:rPr kumimoji="0" lang="en-US" sz="1300" u="none" strike="noStrike" kern="1200" cap="none" normalizeH="0" baseline="0" dirty="0" smtClean="0">
                          <a:ln>
                            <a:noFill/>
                          </a:ln>
                          <a:solidFill>
                            <a:schemeClr val="tx1"/>
                          </a:solidFill>
                          <a:effectLst/>
                          <a:latin typeface="+mn-lt"/>
                          <a:ea typeface="+mn-ea"/>
                          <a:cs typeface="Arial" pitchFamily="34" charset="0"/>
                        </a:rPr>
                        <a:t>=</a:t>
                      </a:r>
                      <a:r>
                        <a:rPr kumimoji="0" lang="lt-LT" sz="1300" u="none" strike="noStrike" kern="1200" cap="none" normalizeH="0" baseline="0" dirty="0" smtClean="0">
                          <a:ln>
                            <a:noFill/>
                          </a:ln>
                          <a:solidFill>
                            <a:schemeClr val="tx1"/>
                          </a:solidFill>
                          <a:effectLst/>
                          <a:latin typeface="+mn-lt"/>
                          <a:ea typeface="+mn-ea"/>
                          <a:cs typeface="Arial" pitchFamily="34" charset="0"/>
                        </a:rPr>
                        <a:t>40)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3"/>
                  </a:ext>
                </a:extLst>
              </a:tr>
              <a:tr h="289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Chirurginė operacija </a:t>
                      </a:r>
                      <a:r>
                        <a:rPr kumimoji="0" lang="lt-LT" sz="1300" u="none" strike="noStrike" kern="1200" cap="none" normalizeH="0" baseline="0" dirty="0" smtClean="0">
                          <a:ln>
                            <a:noFill/>
                          </a:ln>
                          <a:solidFill>
                            <a:schemeClr val="tx1"/>
                          </a:solidFill>
                          <a:effectLst/>
                          <a:latin typeface="+mn-lt"/>
                          <a:ea typeface="+mn-ea"/>
                          <a:cs typeface="Arial" pitchFamily="34" charset="0"/>
                        </a:rPr>
                        <a:t>(N</a:t>
                      </a:r>
                      <a:r>
                        <a:rPr kumimoji="0" lang="en-US" sz="1300" u="none" strike="noStrike" kern="1200" cap="none" normalizeH="0" baseline="0" dirty="0" smtClean="0">
                          <a:ln>
                            <a:noFill/>
                          </a:ln>
                          <a:solidFill>
                            <a:schemeClr val="tx1"/>
                          </a:solidFill>
                          <a:effectLst/>
                          <a:latin typeface="+mn-lt"/>
                          <a:ea typeface="+mn-ea"/>
                          <a:cs typeface="Arial" pitchFamily="34" charset="0"/>
                        </a:rPr>
                        <a:t>=</a:t>
                      </a:r>
                      <a:r>
                        <a:rPr kumimoji="0" lang="lt-LT" sz="1300" u="none" strike="noStrike" kern="1200" cap="none" normalizeH="0" baseline="0" dirty="0" smtClean="0">
                          <a:ln>
                            <a:noFill/>
                          </a:ln>
                          <a:solidFill>
                            <a:schemeClr val="tx1"/>
                          </a:solidFill>
                          <a:effectLst/>
                          <a:latin typeface="+mn-lt"/>
                          <a:ea typeface="+mn-ea"/>
                          <a:cs typeface="Arial" pitchFamily="34" charset="0"/>
                        </a:rPr>
                        <a:t>49)</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0,16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0,14</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0,55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0,70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4"/>
                  </a:ext>
                </a:extLst>
              </a:tr>
              <a:tr h="487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Asmens sveikatos priežiūros ir gydymo paslaugų gavimas </a:t>
                      </a:r>
                      <a:r>
                        <a:rPr kumimoji="0" lang="lt-LT" sz="1300" u="none" strike="noStrike" kern="1200" cap="none" normalizeH="0" baseline="0" dirty="0" smtClean="0">
                          <a:ln>
                            <a:noFill/>
                          </a:ln>
                          <a:solidFill>
                            <a:schemeClr val="tx1"/>
                          </a:solidFill>
                          <a:effectLst/>
                          <a:latin typeface="+mn-lt"/>
                          <a:ea typeface="+mn-ea"/>
                          <a:cs typeface="Arial" pitchFamily="34" charset="0"/>
                        </a:rPr>
                        <a:t>(N</a:t>
                      </a:r>
                      <a:r>
                        <a:rPr kumimoji="0" lang="en-US" sz="1300" u="none" strike="noStrike" kern="1200" cap="none" normalizeH="0" baseline="0" dirty="0" smtClean="0">
                          <a:ln>
                            <a:noFill/>
                          </a:ln>
                          <a:solidFill>
                            <a:schemeClr val="tx1"/>
                          </a:solidFill>
                          <a:effectLst/>
                          <a:latin typeface="+mn-lt"/>
                          <a:ea typeface="+mn-ea"/>
                          <a:cs typeface="Arial" pitchFamily="34" charset="0"/>
                        </a:rPr>
                        <a:t>=</a:t>
                      </a:r>
                      <a:r>
                        <a:rPr kumimoji="0" lang="lt-LT" sz="1300" u="none" strike="noStrike" kern="1200" cap="none" normalizeH="0" baseline="0" dirty="0" smtClean="0">
                          <a:ln>
                            <a:noFill/>
                          </a:ln>
                          <a:solidFill>
                            <a:schemeClr val="tx1"/>
                          </a:solidFill>
                          <a:effectLst/>
                          <a:latin typeface="+mn-lt"/>
                          <a:ea typeface="+mn-ea"/>
                          <a:cs typeface="Arial" pitchFamily="34" charset="0"/>
                        </a:rPr>
                        <a:t>41)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5"/>
                  </a:ext>
                </a:extLst>
              </a:tr>
              <a:tr h="289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Slauga ligoninėje </a:t>
                      </a:r>
                      <a:r>
                        <a:rPr kumimoji="0" lang="lt-LT" sz="1300" u="none" strike="noStrike" kern="1200" cap="none" normalizeH="0" baseline="0" dirty="0" smtClean="0">
                          <a:ln>
                            <a:noFill/>
                          </a:ln>
                          <a:solidFill>
                            <a:schemeClr val="tx1"/>
                          </a:solidFill>
                          <a:effectLst/>
                          <a:latin typeface="+mn-lt"/>
                          <a:ea typeface="+mn-ea"/>
                          <a:cs typeface="Arial" pitchFamily="34" charset="0"/>
                        </a:rPr>
                        <a:t>(N</a:t>
                      </a:r>
                      <a:r>
                        <a:rPr kumimoji="0" lang="en-US" sz="1300" u="none" strike="noStrike" kern="1200" cap="none" normalizeH="0" baseline="0" dirty="0" smtClean="0">
                          <a:ln>
                            <a:noFill/>
                          </a:ln>
                          <a:solidFill>
                            <a:schemeClr val="tx1"/>
                          </a:solidFill>
                          <a:effectLst/>
                          <a:latin typeface="+mn-lt"/>
                          <a:ea typeface="+mn-ea"/>
                          <a:cs typeface="Arial" pitchFamily="34" charset="0"/>
                        </a:rPr>
                        <a:t>=</a:t>
                      </a:r>
                      <a:r>
                        <a:rPr kumimoji="0" lang="lt-LT" sz="1300" u="none" strike="noStrike" kern="1200" cap="none" normalizeH="0" baseline="0" dirty="0" smtClean="0">
                          <a:ln>
                            <a:noFill/>
                          </a:ln>
                          <a:solidFill>
                            <a:schemeClr val="tx1"/>
                          </a:solidFill>
                          <a:effectLst/>
                          <a:latin typeface="+mn-lt"/>
                          <a:ea typeface="+mn-ea"/>
                          <a:cs typeface="Arial" pitchFamily="34" charset="0"/>
                        </a:rPr>
                        <a:t>38)</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0,16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0,08</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0,29</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0,82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6"/>
                  </a:ext>
                </a:extLst>
              </a:tr>
              <a:tr h="289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cs typeface="Arial" pitchFamily="34" charset="0"/>
                        </a:rPr>
                        <a:t>Viešųjų konkursų laimėjimas (N</a:t>
                      </a:r>
                      <a:r>
                        <a:rPr kumimoji="0" lang="en-US" sz="1300" u="none" strike="noStrike" cap="none" normalizeH="0" baseline="0" dirty="0" smtClean="0">
                          <a:ln>
                            <a:noFill/>
                          </a:ln>
                          <a:effectLst/>
                          <a:latin typeface="+mj-lt"/>
                          <a:cs typeface="Arial" pitchFamily="34" charset="0"/>
                        </a:rPr>
                        <a:t>=</a:t>
                      </a:r>
                      <a:r>
                        <a:rPr kumimoji="0" lang="lt-LT" sz="1300" u="none" strike="noStrike" cap="none" normalizeH="0" baseline="0" dirty="0" smtClean="0">
                          <a:ln>
                            <a:noFill/>
                          </a:ln>
                          <a:effectLst/>
                          <a:latin typeface="+mj-lt"/>
                          <a:cs typeface="Arial" pitchFamily="34" charset="0"/>
                        </a:rPr>
                        <a:t>67)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0,07</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7"/>
                  </a:ext>
                </a:extLst>
              </a:tr>
              <a:tr h="487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u="none" strike="noStrike" cap="none" normalizeH="0" baseline="0" dirty="0" smtClean="0">
                          <a:ln>
                            <a:noFill/>
                          </a:ln>
                          <a:effectLst/>
                          <a:latin typeface="+mj-lt"/>
                          <a:cs typeface="Arial" pitchFamily="34" charset="0"/>
                        </a:rPr>
                        <a:t>Bendrosios praktikos gydytojo paslaugos (N</a:t>
                      </a:r>
                      <a:r>
                        <a:rPr kumimoji="0" lang="en-US" sz="1300" u="none" strike="noStrike" cap="none" normalizeH="0" baseline="0" dirty="0" smtClean="0">
                          <a:ln>
                            <a:noFill/>
                          </a:ln>
                          <a:effectLst/>
                          <a:latin typeface="+mj-lt"/>
                          <a:cs typeface="Arial" pitchFamily="34" charset="0"/>
                        </a:rPr>
                        <a:t>=</a:t>
                      </a:r>
                      <a:r>
                        <a:rPr kumimoji="0" lang="lt-LT" sz="1300" u="none" strike="noStrike" cap="none" normalizeH="0" baseline="0" dirty="0" smtClean="0">
                          <a:ln>
                            <a:noFill/>
                          </a:ln>
                          <a:effectLst/>
                          <a:latin typeface="+mj-lt"/>
                          <a:cs typeface="Arial" pitchFamily="34" charset="0"/>
                        </a:rPr>
                        <a:t>178)</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0,56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29" marB="45729" horzOverflow="overflow"/>
                </a:tc>
                <a:extLst>
                  <a:ext uri="{0D108BD9-81ED-4DB2-BD59-A6C34878D82A}">
                    <a16:rowId xmlns:a16="http://schemas.microsoft.com/office/drawing/2014/main" xmlns="" val="10008"/>
                  </a:ext>
                </a:extLst>
              </a:tr>
            </a:tbl>
          </a:graphicData>
        </a:graphic>
      </p:graphicFrame>
      <p:sp>
        <p:nvSpPr>
          <p:cNvPr id="309315" name="Text Box 104"/>
          <p:cNvSpPr txBox="1">
            <a:spLocks noChangeArrowheads="1"/>
          </p:cNvSpPr>
          <p:nvPr/>
        </p:nvSpPr>
        <p:spPr bwMode="auto">
          <a:xfrm>
            <a:off x="900113" y="5876925"/>
            <a:ext cx="225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309316" name="Text Box 7"/>
          <p:cNvSpPr txBox="1">
            <a:spLocks noChangeArrowheads="1"/>
          </p:cNvSpPr>
          <p:nvPr/>
        </p:nvSpPr>
        <p:spPr bwMode="auto">
          <a:xfrm>
            <a:off x="395288" y="4868863"/>
            <a:ext cx="853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Q24. Kuriose iš šių procedūrų Jūsų </a:t>
            </a:r>
            <a:r>
              <a:rPr lang="lt-LT" altLang="lt-LT" sz="1100" b="0" i="1" u="sng"/>
              <a:t>įmonei (įstaigai)</a:t>
            </a:r>
            <a:r>
              <a:rPr lang="lt-LT" altLang="lt-LT" sz="1100" b="0" i="1"/>
              <a:t> teko dalyvauti per paskutinius 5 metus? </a:t>
            </a:r>
          </a:p>
          <a:p>
            <a:pPr algn="just" eaLnBrk="1" hangingPunct="1"/>
            <a:r>
              <a:rPr lang="lt-LT" altLang="lt-LT" sz="1100" b="0" i="1"/>
              <a:t>Q25. Ar, tvarkant reikalus susijusius su šia procedūra, pasinaudojote pažintimis, norėdamas, kad paslaugos Jums būtų suteiktos kokybiškiau ir/ ar greičiau? </a:t>
            </a:r>
          </a:p>
          <a:p>
            <a:pPr algn="just" eaLnBrk="1" hangingPunct="1"/>
            <a:r>
              <a:rPr lang="lt-LT" altLang="lt-LT" sz="1100" b="0" i="1"/>
              <a:t>Q26. Ar tvarkant reikalus susijusius su šia procedūra, valstybės tarnautojai  leido Jums suprasti, kad norėtų gauti pinigų ar kitos naudos? </a:t>
            </a:r>
          </a:p>
          <a:p>
            <a:pPr algn="just" eaLnBrk="1" hangingPunct="1"/>
            <a:r>
              <a:rPr lang="lt-LT" altLang="lt-LT" sz="1100" b="0" i="1"/>
              <a:t>Q27. Ar, tvarkydami reikalus susijusius su šia procedūra, davėte valstybės tarnautojui pinigų ar kitos naudos? </a:t>
            </a:r>
          </a:p>
        </p:txBody>
      </p:sp>
      <p:sp>
        <p:nvSpPr>
          <p:cNvPr id="30931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02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93F9ABF-4DB7-4E4F-A77D-5D0CCEF0046F}" type="slidenum">
              <a:rPr lang="lt-LT" altLang="lt-LT" sz="1000" b="0">
                <a:latin typeface="Arial" panose="020B0604020202020204" pitchFamily="34" charset="0"/>
              </a:rPr>
              <a:pPr eaLnBrk="1" hangingPunct="1"/>
              <a:t>259</a:t>
            </a:fld>
            <a:endParaRPr lang="lt-LT" altLang="lt-LT" sz="1000" b="0">
              <a:latin typeface="Arial" panose="020B0604020202020204" pitchFamily="34" charset="0"/>
            </a:endParaRPr>
          </a:p>
        </p:txBody>
      </p:sp>
      <p:sp>
        <p:nvSpPr>
          <p:cNvPr id="310276" name="Rectangle 2"/>
          <p:cNvSpPr>
            <a:spLocks noChangeArrowheads="1"/>
          </p:cNvSpPr>
          <p:nvPr/>
        </p:nvSpPr>
        <p:spPr bwMode="auto">
          <a:xfrm>
            <a:off x="827088" y="404813"/>
            <a:ext cx="7653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6</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procedūros  </a:t>
            </a:r>
            <a:r>
              <a:rPr lang="lt-LT" altLang="lt-LT" i="1">
                <a:solidFill>
                  <a:schemeClr val="accent2"/>
                </a:solidFill>
                <a:latin typeface="Times New Roman" panose="02020603050405020304" pitchFamily="18" charset="0"/>
              </a:rPr>
              <a:t>(tęsinys)</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468313" y="1341438"/>
          <a:ext cx="8332787" cy="2279650"/>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7253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Nurodytos </a:t>
                      </a:r>
                      <a:r>
                        <a:rPr kumimoji="0" lang="en-US" sz="1300" b="1" u="none" strike="noStrike" cap="none" normalizeH="0" baseline="0" dirty="0" smtClean="0">
                          <a:ln>
                            <a:noFill/>
                          </a:ln>
                          <a:effectLst/>
                          <a:latin typeface="+mj-lt"/>
                          <a:cs typeface="Arial" pitchFamily="34" charset="0"/>
                        </a:rPr>
                        <a:t>p</a:t>
                      </a:r>
                      <a:r>
                        <a:rPr kumimoji="0" lang="lt-LT" sz="1300" b="1" u="none" strike="noStrike" cap="none" normalizeH="0" baseline="0" dirty="0" smtClean="0">
                          <a:ln>
                            <a:noFill/>
                          </a:ln>
                          <a:effectLst/>
                          <a:latin typeface="+mj-lt"/>
                          <a:cs typeface="Arial" pitchFamily="34" charset="0"/>
                        </a:rPr>
                        <a:t>rocedūros, kuriose dalyvavo ne mažiau 30 įmonių</a:t>
                      </a:r>
                      <a:endParaRPr kumimoji="0" lang="en-US" sz="13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Pasinaudojimo pažintimis indeksas</a:t>
                      </a:r>
                      <a:endParaRPr kumimoji="0" lang="en-US" sz="1300" b="1" i="1"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Prievartavimo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Davimo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1" u="none" strike="noStrike" cap="none" normalizeH="0" baseline="0" dirty="0" smtClean="0">
                          <a:ln>
                            <a:noFill/>
                          </a:ln>
                          <a:effectLst/>
                          <a:latin typeface="+mj-lt"/>
                          <a:cs typeface="Arial" pitchFamily="34" charset="0"/>
                        </a:rPr>
                        <a:t>Efektyvumo indeksas</a:t>
                      </a:r>
                      <a:endParaRPr kumimoji="0" lang="en-US" sz="13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0"/>
                  </a:ext>
                </a:extLst>
              </a:tr>
              <a:tr h="2895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Odontologo paslaugos </a:t>
                      </a:r>
                      <a:r>
                        <a:rPr kumimoji="0" lang="lt-LT" sz="1300" u="none" strike="noStrike" kern="1200" cap="none" normalizeH="0" baseline="0" dirty="0" smtClean="0">
                          <a:ln>
                            <a:noFill/>
                          </a:ln>
                          <a:solidFill>
                            <a:schemeClr val="tx1"/>
                          </a:solidFill>
                          <a:effectLst/>
                          <a:latin typeface="+mn-lt"/>
                          <a:ea typeface="+mn-ea"/>
                          <a:cs typeface="Arial" pitchFamily="34" charset="0"/>
                        </a:rPr>
                        <a:t>(N</a:t>
                      </a:r>
                      <a:r>
                        <a:rPr kumimoji="0" lang="en-US" sz="1300" u="none" strike="noStrike" kern="1200" cap="none" normalizeH="0" baseline="0" dirty="0" smtClean="0">
                          <a:ln>
                            <a:noFill/>
                          </a:ln>
                          <a:solidFill>
                            <a:schemeClr val="tx1"/>
                          </a:solidFill>
                          <a:effectLst/>
                          <a:latin typeface="+mn-lt"/>
                          <a:ea typeface="+mn-ea"/>
                          <a:cs typeface="Arial" pitchFamily="34" charset="0"/>
                        </a:rPr>
                        <a:t>=</a:t>
                      </a:r>
                      <a:r>
                        <a:rPr kumimoji="0" lang="lt-LT" sz="1300" u="none" strike="noStrike" kern="1200" cap="none" normalizeH="0" baseline="0" dirty="0" smtClean="0">
                          <a:ln>
                            <a:noFill/>
                          </a:ln>
                          <a:solidFill>
                            <a:schemeClr val="tx1"/>
                          </a:solidFill>
                          <a:effectLst/>
                          <a:latin typeface="+mn-lt"/>
                          <a:ea typeface="+mn-ea"/>
                          <a:cs typeface="Arial" pitchFamily="34" charset="0"/>
                        </a:rPr>
                        <a:t>98)</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1"/>
                  </a:ext>
                </a:extLst>
              </a:tr>
              <a:tr h="4876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Kelių eismo taisyklių pažeidimų nagrinėjimas ar nuobaudos skyrimas </a:t>
                      </a:r>
                      <a:r>
                        <a:rPr kumimoji="0" lang="lt-LT" sz="1300" u="none" strike="noStrike" kern="1200" cap="none" normalizeH="0" baseline="0" dirty="0" smtClean="0">
                          <a:ln>
                            <a:noFill/>
                          </a:ln>
                          <a:solidFill>
                            <a:schemeClr val="tx1"/>
                          </a:solidFill>
                          <a:effectLst/>
                          <a:latin typeface="+mn-lt"/>
                          <a:ea typeface="+mn-ea"/>
                          <a:cs typeface="Arial" pitchFamily="34" charset="0"/>
                        </a:rPr>
                        <a:t>(N</a:t>
                      </a:r>
                      <a:r>
                        <a:rPr kumimoji="0" lang="en-US" sz="1300" u="none" strike="noStrike" kern="1200" cap="none" normalizeH="0" baseline="0" dirty="0" smtClean="0">
                          <a:ln>
                            <a:noFill/>
                          </a:ln>
                          <a:solidFill>
                            <a:schemeClr val="tx1"/>
                          </a:solidFill>
                          <a:effectLst/>
                          <a:latin typeface="+mn-lt"/>
                          <a:ea typeface="+mn-ea"/>
                          <a:cs typeface="Arial" pitchFamily="34" charset="0"/>
                        </a:rPr>
                        <a:t>=</a:t>
                      </a:r>
                      <a:r>
                        <a:rPr kumimoji="0" lang="lt-LT" sz="1300" u="none" strike="noStrike" kern="1200" cap="none" normalizeH="0" baseline="0" dirty="0" smtClean="0">
                          <a:ln>
                            <a:noFill/>
                          </a:ln>
                          <a:solidFill>
                            <a:schemeClr val="tx1"/>
                          </a:solidFill>
                          <a:effectLst/>
                          <a:latin typeface="+mn-lt"/>
                          <a:ea typeface="+mn-ea"/>
                          <a:cs typeface="Arial" pitchFamily="34" charset="0"/>
                        </a:rPr>
                        <a:t>150)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0,08</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0,83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2"/>
                  </a:ext>
                </a:extLst>
              </a:tr>
              <a:tr h="4876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Administracinių teisės pažeidimų nagrinėjimas </a:t>
                      </a:r>
                      <a:r>
                        <a:rPr kumimoji="0" lang="lt-LT" sz="1300" u="none" strike="noStrike" kern="1200" cap="none" normalizeH="0" baseline="0" dirty="0" smtClean="0">
                          <a:ln>
                            <a:noFill/>
                          </a:ln>
                          <a:solidFill>
                            <a:schemeClr val="tx1"/>
                          </a:solidFill>
                          <a:effectLst/>
                          <a:latin typeface="+mn-lt"/>
                          <a:ea typeface="+mn-ea"/>
                          <a:cs typeface="Arial" pitchFamily="34" charset="0"/>
                        </a:rPr>
                        <a:t>(N</a:t>
                      </a:r>
                      <a:r>
                        <a:rPr kumimoji="0" lang="en-US" sz="1300" u="none" strike="noStrike" kern="1200" cap="none" normalizeH="0" baseline="0" dirty="0" smtClean="0">
                          <a:ln>
                            <a:noFill/>
                          </a:ln>
                          <a:solidFill>
                            <a:schemeClr val="tx1"/>
                          </a:solidFill>
                          <a:effectLst/>
                          <a:latin typeface="+mn-lt"/>
                          <a:ea typeface="+mn-ea"/>
                          <a:cs typeface="Arial" pitchFamily="34" charset="0"/>
                        </a:rPr>
                        <a:t>=</a:t>
                      </a:r>
                      <a:r>
                        <a:rPr kumimoji="0" lang="lt-LT" sz="1300" u="none" strike="noStrike" kern="1200" cap="none" normalizeH="0" baseline="0" dirty="0" smtClean="0">
                          <a:ln>
                            <a:noFill/>
                          </a:ln>
                          <a:solidFill>
                            <a:schemeClr val="tx1"/>
                          </a:solidFill>
                          <a:effectLst/>
                          <a:latin typeface="+mn-lt"/>
                          <a:ea typeface="+mn-ea"/>
                          <a:cs typeface="Arial" pitchFamily="34" charset="0"/>
                        </a:rPr>
                        <a:t>62)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0,02</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1,0</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3"/>
                  </a:ext>
                </a:extLst>
              </a:tr>
              <a:tr h="2895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Aplinkos apsaugos priežiūra (N=96)</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0,01</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0,04</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0,03</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300" b="0" i="0" u="none" strike="noStrike" cap="none" normalizeH="0" baseline="0" dirty="0" smtClean="0">
                          <a:ln>
                            <a:noFill/>
                          </a:ln>
                          <a:solidFill>
                            <a:schemeClr val="tx1"/>
                          </a:solidFill>
                          <a:effectLst/>
                          <a:latin typeface="+mj-lt"/>
                          <a:cs typeface="Arial" pitchFamily="34" charset="0"/>
                        </a:rPr>
                        <a:t>0,5</a:t>
                      </a:r>
                      <a:endParaRPr kumimoji="0" lang="en-US" sz="13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4"/>
                  </a:ext>
                </a:extLst>
              </a:tr>
            </a:tbl>
          </a:graphicData>
        </a:graphic>
      </p:graphicFrame>
      <p:sp>
        <p:nvSpPr>
          <p:cNvPr id="310315" name="Text Box 104"/>
          <p:cNvSpPr txBox="1">
            <a:spLocks noChangeArrowheads="1"/>
          </p:cNvSpPr>
          <p:nvPr/>
        </p:nvSpPr>
        <p:spPr bwMode="auto">
          <a:xfrm>
            <a:off x="900113" y="5876925"/>
            <a:ext cx="225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310316" name="Text Box 7"/>
          <p:cNvSpPr txBox="1">
            <a:spLocks noChangeArrowheads="1"/>
          </p:cNvSpPr>
          <p:nvPr/>
        </p:nvSpPr>
        <p:spPr bwMode="auto">
          <a:xfrm>
            <a:off x="395288" y="4868863"/>
            <a:ext cx="853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Q24. Kuriose iš šių procedūrų Jūsų </a:t>
            </a:r>
            <a:r>
              <a:rPr lang="lt-LT" altLang="lt-LT" sz="1100" b="0" i="1" u="sng"/>
              <a:t>įmonei (įstaigai)</a:t>
            </a:r>
            <a:r>
              <a:rPr lang="lt-LT" altLang="lt-LT" sz="1100" b="0" i="1"/>
              <a:t> teko dalyvauti per paskutinius 5 metus? </a:t>
            </a:r>
          </a:p>
          <a:p>
            <a:pPr algn="just" eaLnBrk="1" hangingPunct="1"/>
            <a:r>
              <a:rPr lang="lt-LT" altLang="lt-LT" sz="1100" b="0" i="1"/>
              <a:t>Q25. Ar, tvarkant reikalus susijusius su šia procedūra, pasinaudojote pažintimis, norėdamas, kad paslaugos Jums būtų suteiktos kokybiškiau ir/ ar greičiau? </a:t>
            </a:r>
          </a:p>
          <a:p>
            <a:pPr algn="just" eaLnBrk="1" hangingPunct="1"/>
            <a:r>
              <a:rPr lang="lt-LT" altLang="lt-LT" sz="1100" b="0" i="1"/>
              <a:t>Q26. Ar tvarkant reikalus susijusius su šia procedūra, valstybės tarnautojai  leido Jums suprasti, kad norėtų gauti pinigų ar kitos naudos? </a:t>
            </a:r>
          </a:p>
          <a:p>
            <a:pPr algn="just" eaLnBrk="1" hangingPunct="1"/>
            <a:r>
              <a:rPr lang="lt-LT" altLang="lt-LT" sz="1100" b="0" i="1"/>
              <a:t>Q27. Ar, tvarkydami reikalus susijusius su šia procedūra, davėte valstybės tarnautojui pinigų ar kitos naudos? </a:t>
            </a:r>
          </a:p>
        </p:txBody>
      </p:sp>
      <p:sp>
        <p:nvSpPr>
          <p:cNvPr id="31031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C37782A-72D4-44FF-B663-6F30BCA553E3}" type="slidenum">
              <a:rPr lang="lt-LT" altLang="lt-LT" sz="1000" b="0">
                <a:latin typeface="Arial" panose="020B0604020202020204" pitchFamily="34" charset="0"/>
              </a:rPr>
              <a:pPr eaLnBrk="1" hangingPunct="1"/>
              <a:t>26</a:t>
            </a:fld>
            <a:endParaRPr lang="lt-LT" altLang="lt-LT" sz="1000" b="0">
              <a:latin typeface="Arial" panose="020B0604020202020204" pitchFamily="34" charset="0"/>
            </a:endParaRPr>
          </a:p>
        </p:txBody>
      </p:sp>
      <p:sp>
        <p:nvSpPr>
          <p:cNvPr id="13317" name="Rectangle 2"/>
          <p:cNvSpPr>
            <a:spLocks noGrp="1" noChangeArrowheads="1"/>
          </p:cNvSpPr>
          <p:nvPr>
            <p:ph type="title"/>
          </p:nvPr>
        </p:nvSpPr>
        <p:spPr>
          <a:xfrm>
            <a:off x="323850" y="0"/>
            <a:ext cx="8229600" cy="1143000"/>
          </a:xfrm>
        </p:spPr>
        <p:txBody>
          <a:bodyPr/>
          <a:lstStyle/>
          <a:p>
            <a:r>
              <a:rPr lang="lt-LT" altLang="lt-LT" smtClean="0"/>
              <a:t>Korupcinogeninių situacijų suvokimas </a:t>
            </a:r>
            <a:r>
              <a:rPr lang="lt-LT" altLang="lt-LT" i="1" smtClean="0"/>
              <a:t>(tęsinys)</a:t>
            </a:r>
            <a:endParaRPr lang="lt-LT" altLang="lt-LT" sz="1800" i="1" smtClean="0"/>
          </a:p>
        </p:txBody>
      </p:sp>
      <p:sp>
        <p:nvSpPr>
          <p:cNvPr id="8" name="Text Box 3"/>
          <p:cNvSpPr txBox="1">
            <a:spLocks noChangeArrowheads="1"/>
          </p:cNvSpPr>
          <p:nvPr/>
        </p:nvSpPr>
        <p:spPr bwMode="auto">
          <a:xfrm>
            <a:off x="827088" y="5867400"/>
            <a:ext cx="2089150" cy="369888"/>
          </a:xfrm>
          <a:prstGeom prst="rect">
            <a:avLst/>
          </a:prstGeom>
          <a:noFill/>
          <a:ln w="9525">
            <a:noFill/>
            <a:miter lim="800000"/>
            <a:headEnd/>
            <a:tailEnd/>
          </a:ln>
          <a:effectLst/>
        </p:spPr>
        <p:txBody>
          <a:bodyPr>
            <a:spAutoFit/>
          </a:bodyPr>
          <a:lstStyle/>
          <a:p>
            <a:pPr>
              <a:spcBef>
                <a:spcPct val="50000"/>
              </a:spcBef>
              <a:defRPr/>
            </a:pPr>
            <a:r>
              <a:rPr lang="lt-LT" sz="1800" i="1" dirty="0">
                <a:latin typeface="+mj-lt"/>
              </a:rPr>
              <a:t>Gyventojai 2016</a:t>
            </a:r>
          </a:p>
        </p:txBody>
      </p:sp>
      <p:graphicFrame>
        <p:nvGraphicFramePr>
          <p:cNvPr id="13314" name="Object 2"/>
          <p:cNvGraphicFramePr>
            <a:graphicFrameLocks noChangeAspect="1"/>
          </p:cNvGraphicFramePr>
          <p:nvPr/>
        </p:nvGraphicFramePr>
        <p:xfrm>
          <a:off x="685800" y="762000"/>
          <a:ext cx="7327900" cy="4635500"/>
        </p:xfrm>
        <a:graphic>
          <a:graphicData uri="http://schemas.openxmlformats.org/presentationml/2006/ole">
            <mc:AlternateContent xmlns:mc="http://schemas.openxmlformats.org/markup-compatibility/2006">
              <mc:Choice xmlns:v="urn:schemas-microsoft-com:vml" Requires="v">
                <p:oleObj spid="_x0000_s13322" name="Chart" r:id="rId3" imgW="7324773" imgH="4638580" progId="Excel.Chart.8">
                  <p:embed/>
                </p:oleObj>
              </mc:Choice>
              <mc:Fallback>
                <p:oleObj name="Chart" r:id="rId3" imgW="7324773" imgH="463858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0"/>
                        <a:ext cx="7327900"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Text Box 7"/>
          <p:cNvSpPr txBox="1">
            <a:spLocks noChangeArrowheads="1"/>
          </p:cNvSpPr>
          <p:nvPr/>
        </p:nvSpPr>
        <p:spPr bwMode="auto">
          <a:xfrm>
            <a:off x="574675" y="5589588"/>
            <a:ext cx="856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Q2. Aš Jums perskaitysiu keletą situacijų, o Jūs pasakykite, ar jos yra korupcinės, ar ne. </a:t>
            </a:r>
          </a:p>
        </p:txBody>
      </p:sp>
      <p:sp>
        <p:nvSpPr>
          <p:cNvPr id="133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1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375C44E-29B2-4E97-8CF5-3ED760D07A51}" type="slidenum">
              <a:rPr lang="lt-LT" altLang="lt-LT" sz="1000" b="0">
                <a:latin typeface="Arial" panose="020B0604020202020204" pitchFamily="34" charset="0"/>
              </a:rPr>
              <a:pPr eaLnBrk="1" hangingPunct="1"/>
              <a:t>260</a:t>
            </a:fld>
            <a:endParaRPr lang="lt-LT" altLang="lt-LT" sz="1000" b="0">
              <a:latin typeface="Arial" panose="020B0604020202020204" pitchFamily="34" charset="0"/>
            </a:endParaRPr>
          </a:p>
        </p:txBody>
      </p:sp>
      <p:sp>
        <p:nvSpPr>
          <p:cNvPr id="2" name="Text Box 2"/>
          <p:cNvSpPr txBox="1">
            <a:spLocks noChangeArrowheads="1"/>
          </p:cNvSpPr>
          <p:nvPr/>
        </p:nvSpPr>
        <p:spPr bwMode="auto">
          <a:xfrm>
            <a:off x="539750" y="836613"/>
            <a:ext cx="8064500" cy="3694112"/>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Įmonių atstovai nurodė, kad kyšio labiausiai tikimasi miestų ir rajonų ligoninėse (0,29), respublikinėse ligoninėse/ klinikose (0,28). Čia paminėtos institucijos, kuriose per 5 metus pabuvojo ne mažiau 30 respondentų. </a:t>
            </a:r>
            <a:endParaRPr lang="lt-LT" sz="1800" dirty="0"/>
          </a:p>
          <a:p>
            <a:pPr algn="just">
              <a:defRPr/>
            </a:pPr>
            <a:endParaRPr lang="lt-LT" sz="1800" dirty="0">
              <a:latin typeface="+mj-lt"/>
            </a:endParaRP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113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2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4DC1B74-9FD1-42A1-9D53-11EF40F68224}" type="slidenum">
              <a:rPr lang="lt-LT" altLang="lt-LT" sz="1000" b="0">
                <a:latin typeface="Arial" panose="020B0604020202020204" pitchFamily="34" charset="0"/>
              </a:rPr>
              <a:pPr eaLnBrk="1" hangingPunct="1"/>
              <a:t>261</a:t>
            </a:fld>
            <a:endParaRPr lang="lt-LT" altLang="lt-LT" sz="1000" b="0">
              <a:latin typeface="Arial" panose="020B0604020202020204" pitchFamily="34" charset="0"/>
            </a:endParaRPr>
          </a:p>
        </p:txBody>
      </p:sp>
      <p:sp>
        <p:nvSpPr>
          <p:cNvPr id="312324" name="Rectangle 2"/>
          <p:cNvSpPr>
            <a:spLocks noGrp="1" noChangeArrowheads="1"/>
          </p:cNvSpPr>
          <p:nvPr>
            <p:ph type="body" idx="1"/>
          </p:nvPr>
        </p:nvSpPr>
        <p:spPr>
          <a:xfrm>
            <a:off x="457200" y="2781300"/>
            <a:ext cx="8229600" cy="863600"/>
          </a:xfrm>
        </p:spPr>
        <p:txBody>
          <a:bodyPr/>
          <a:lstStyle/>
          <a:p>
            <a:pPr marL="609600" indent="-609600" algn="ctr" eaLnBrk="1" hangingPunct="1">
              <a:buFontTx/>
              <a:buNone/>
            </a:pPr>
            <a:r>
              <a:rPr lang="lt-LT" altLang="lt-LT" sz="3200" b="1" smtClean="0">
                <a:solidFill>
                  <a:schemeClr val="accent2"/>
                </a:solidFill>
              </a:rPr>
              <a:t>Kyšininkavimo indeksai: valstybės tarnautojai</a:t>
            </a:r>
          </a:p>
        </p:txBody>
      </p:sp>
      <p:sp>
        <p:nvSpPr>
          <p:cNvPr id="31232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3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D18DD2D-7E53-4993-B8FB-0E9C59F4EE5B}" type="slidenum">
              <a:rPr lang="lt-LT" altLang="lt-LT" sz="1000" b="0">
                <a:latin typeface="Arial" panose="020B0604020202020204" pitchFamily="34" charset="0"/>
              </a:rPr>
              <a:pPr eaLnBrk="1" hangingPunct="1"/>
              <a:t>262</a:t>
            </a:fld>
            <a:endParaRPr lang="lt-LT" altLang="lt-LT" sz="1000" b="0">
              <a:latin typeface="Arial" panose="020B0604020202020204" pitchFamily="34" charset="0"/>
            </a:endParaRPr>
          </a:p>
        </p:txBody>
      </p:sp>
      <p:sp>
        <p:nvSpPr>
          <p:cNvPr id="313348" name="Text Box 2"/>
          <p:cNvSpPr txBox="1">
            <a:spLocks noChangeArrowheads="1"/>
          </p:cNvSpPr>
          <p:nvPr/>
        </p:nvSpPr>
        <p:spPr bwMode="auto">
          <a:xfrm>
            <a:off x="576263" y="1052513"/>
            <a:ext cx="676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u="sng">
                <a:latin typeface="Times New Roman" panose="02020603050405020304" pitchFamily="18" charset="0"/>
              </a:rPr>
              <a:t>Prievartavimo indeksas</a:t>
            </a:r>
            <a:r>
              <a:rPr lang="lt-LT" altLang="lt-LT" sz="1400" b="0">
                <a:latin typeface="Times New Roman" panose="02020603050405020304" pitchFamily="18" charset="0"/>
              </a:rPr>
              <a:t> skaičiuojamas pagal formulę:</a:t>
            </a:r>
            <a:endParaRPr lang="en-US" altLang="lt-LT" sz="1400" b="0">
              <a:latin typeface="Times New Roman" panose="02020603050405020304" pitchFamily="18" charset="0"/>
            </a:endParaRPr>
          </a:p>
        </p:txBody>
      </p:sp>
      <p:sp>
        <p:nvSpPr>
          <p:cNvPr id="313349" name="Text Box 3"/>
          <p:cNvSpPr txBox="1">
            <a:spLocks noChangeArrowheads="1"/>
          </p:cNvSpPr>
          <p:nvPr/>
        </p:nvSpPr>
        <p:spPr bwMode="auto">
          <a:xfrm>
            <a:off x="935038" y="1262063"/>
            <a:ext cx="3816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400" b="0">
                <a:latin typeface="Times New Roman" panose="02020603050405020304" pitchFamily="18" charset="0"/>
              </a:rPr>
              <a:t>I</a:t>
            </a:r>
            <a:r>
              <a:rPr lang="lt-LT" altLang="lt-LT" sz="1400" b="0" baseline="-25000">
                <a:latin typeface="Times New Roman" panose="02020603050405020304" pitchFamily="18" charset="0"/>
              </a:rPr>
              <a:t>p</a:t>
            </a:r>
            <a:r>
              <a:rPr lang="lt-LT" altLang="lt-LT" sz="1400" b="0">
                <a:latin typeface="Times New Roman" panose="02020603050405020304" pitchFamily="18" charset="0"/>
              </a:rPr>
              <a:t>= S</a:t>
            </a:r>
            <a:r>
              <a:rPr lang="lt-LT" altLang="lt-LT" sz="1400" b="0" baseline="-25000">
                <a:latin typeface="Times New Roman" panose="02020603050405020304" pitchFamily="18" charset="0"/>
              </a:rPr>
              <a:t>p</a:t>
            </a:r>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kur</a:t>
            </a:r>
            <a:r>
              <a:rPr lang="en-US" altLang="lt-LT" sz="1400" b="0">
                <a:latin typeface="Times New Roman" panose="02020603050405020304" pitchFamily="18" charset="0"/>
              </a:rPr>
              <a:t> </a:t>
            </a:r>
          </a:p>
        </p:txBody>
      </p:sp>
      <p:sp>
        <p:nvSpPr>
          <p:cNvPr id="313350" name="Text Box 4"/>
          <p:cNvSpPr txBox="1">
            <a:spLocks noChangeArrowheads="1"/>
          </p:cNvSpPr>
          <p:nvPr/>
        </p:nvSpPr>
        <p:spPr bwMode="auto">
          <a:xfrm>
            <a:off x="827088" y="1495425"/>
            <a:ext cx="84248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p</a:t>
            </a:r>
            <a:r>
              <a:rPr lang="lt-LT" altLang="lt-LT" sz="1400" b="0">
                <a:latin typeface="Times New Roman" panose="02020603050405020304" pitchFamily="18" charset="0"/>
              </a:rPr>
              <a:t> – procentas respondentų, teigiančių, kad iš jų buvo reikalaujama kyši</a:t>
            </a:r>
            <a:r>
              <a:rPr lang="en-US" altLang="lt-LT" sz="1400" b="0">
                <a:latin typeface="Times New Roman" panose="02020603050405020304" pitchFamily="18" charset="0"/>
              </a:rPr>
              <a:t>o</a:t>
            </a:r>
            <a:r>
              <a:rPr lang="lt-LT" altLang="lt-LT" sz="1400" b="0">
                <a:latin typeface="Times New Roman" panose="02020603050405020304" pitchFamily="18" charset="0"/>
              </a:rPr>
              <a:t>, </a:t>
            </a:r>
          </a:p>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 procentas respondentų, teigiančių, kad jie tvarkė reikalus toje įstaigoje.</a:t>
            </a:r>
            <a:endParaRPr lang="en-US" altLang="lt-LT" sz="1400" b="0">
              <a:latin typeface="Times New Roman" panose="02020603050405020304" pitchFamily="18" charset="0"/>
            </a:endParaRPr>
          </a:p>
        </p:txBody>
      </p:sp>
      <p:sp>
        <p:nvSpPr>
          <p:cNvPr id="313351" name="Text Box 5"/>
          <p:cNvSpPr txBox="1">
            <a:spLocks noChangeArrowheads="1"/>
          </p:cNvSpPr>
          <p:nvPr/>
        </p:nvSpPr>
        <p:spPr bwMode="auto">
          <a:xfrm>
            <a:off x="576263" y="2276475"/>
            <a:ext cx="792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u="sng">
                <a:latin typeface="Times New Roman" panose="02020603050405020304" pitchFamily="18" charset="0"/>
              </a:rPr>
              <a:t>Davimo indeksas</a:t>
            </a:r>
            <a:r>
              <a:rPr lang="lt-LT" altLang="lt-LT" sz="1400" b="0">
                <a:latin typeface="Times New Roman" panose="02020603050405020304" pitchFamily="18" charset="0"/>
              </a:rPr>
              <a:t> skaičiuojamas pagal formulę:</a:t>
            </a:r>
            <a:endParaRPr lang="en-US" altLang="lt-LT" sz="1400" b="0">
              <a:latin typeface="Times New Roman" panose="02020603050405020304" pitchFamily="18" charset="0"/>
            </a:endParaRPr>
          </a:p>
        </p:txBody>
      </p:sp>
      <p:sp>
        <p:nvSpPr>
          <p:cNvPr id="313352" name="Text Box 6"/>
          <p:cNvSpPr txBox="1">
            <a:spLocks noChangeArrowheads="1"/>
          </p:cNvSpPr>
          <p:nvPr/>
        </p:nvSpPr>
        <p:spPr bwMode="auto">
          <a:xfrm>
            <a:off x="720725" y="2476500"/>
            <a:ext cx="4249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400" b="0">
                <a:latin typeface="Times New Roman" panose="02020603050405020304" pitchFamily="18" charset="0"/>
              </a:rPr>
              <a:t>I</a:t>
            </a:r>
            <a:r>
              <a:rPr lang="lt-LT" altLang="lt-LT" sz="1400" b="0" baseline="-25000">
                <a:latin typeface="Times New Roman" panose="02020603050405020304" pitchFamily="18" charset="0"/>
              </a:rPr>
              <a:t>d</a:t>
            </a:r>
            <a:r>
              <a:rPr lang="lt-LT" altLang="lt-LT" sz="1400" b="0">
                <a:latin typeface="Times New Roman" panose="02020603050405020304" pitchFamily="18" charset="0"/>
              </a:rPr>
              <a:t>= S</a:t>
            </a:r>
            <a:r>
              <a:rPr lang="lt-LT" altLang="lt-LT" sz="1400" b="0" baseline="-25000">
                <a:latin typeface="Times New Roman" panose="02020603050405020304" pitchFamily="18" charset="0"/>
              </a:rPr>
              <a:t>d</a:t>
            </a:r>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kur</a:t>
            </a:r>
            <a:r>
              <a:rPr lang="en-US" altLang="lt-LT" sz="1400" b="0">
                <a:latin typeface="Times New Roman" panose="02020603050405020304" pitchFamily="18" charset="0"/>
              </a:rPr>
              <a:t> </a:t>
            </a:r>
          </a:p>
        </p:txBody>
      </p:sp>
      <p:sp>
        <p:nvSpPr>
          <p:cNvPr id="313353" name="Text Box 7"/>
          <p:cNvSpPr txBox="1">
            <a:spLocks noChangeArrowheads="1"/>
          </p:cNvSpPr>
          <p:nvPr/>
        </p:nvSpPr>
        <p:spPr bwMode="auto">
          <a:xfrm>
            <a:off x="720725" y="2695575"/>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d</a:t>
            </a:r>
            <a:r>
              <a:rPr lang="lt-LT" altLang="lt-LT" sz="1400" b="0">
                <a:latin typeface="Times New Roman" panose="02020603050405020304" pitchFamily="18" charset="0"/>
              </a:rPr>
              <a:t> – procentas respondentų, teigiančių, kad jie buvo davę kyšį, </a:t>
            </a:r>
          </a:p>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 procentas respondentų, teigiančių, kad jie tvarkė reikalus toje įstaigoje.</a:t>
            </a:r>
            <a:r>
              <a:rPr lang="en-US" altLang="lt-LT" sz="1400" b="0">
                <a:latin typeface="Times New Roman" panose="02020603050405020304" pitchFamily="18" charset="0"/>
              </a:rPr>
              <a:t> </a:t>
            </a:r>
          </a:p>
        </p:txBody>
      </p:sp>
      <p:sp>
        <p:nvSpPr>
          <p:cNvPr id="313354" name="Text Box 8"/>
          <p:cNvSpPr txBox="1">
            <a:spLocks noChangeArrowheads="1"/>
          </p:cNvSpPr>
          <p:nvPr/>
        </p:nvSpPr>
        <p:spPr bwMode="auto">
          <a:xfrm>
            <a:off x="611188" y="4797425"/>
            <a:ext cx="633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400" b="0" u="sng">
                <a:latin typeface="Times New Roman" panose="02020603050405020304" pitchFamily="18" charset="0"/>
              </a:rPr>
              <a:t>Efektyvumo indeksas</a:t>
            </a:r>
            <a:r>
              <a:rPr lang="lt-LT" altLang="lt-LT" sz="1400" b="0">
                <a:latin typeface="Times New Roman" panose="02020603050405020304" pitchFamily="18" charset="0"/>
              </a:rPr>
              <a:t> skaičiuojamas pagal formulę:</a:t>
            </a:r>
            <a:endParaRPr lang="en-US" altLang="lt-LT" sz="1400" b="0">
              <a:latin typeface="Times New Roman" panose="02020603050405020304" pitchFamily="18" charset="0"/>
            </a:endParaRPr>
          </a:p>
        </p:txBody>
      </p:sp>
      <p:sp>
        <p:nvSpPr>
          <p:cNvPr id="313355" name="Text Box 9"/>
          <p:cNvSpPr txBox="1">
            <a:spLocks noChangeArrowheads="1"/>
          </p:cNvSpPr>
          <p:nvPr/>
        </p:nvSpPr>
        <p:spPr bwMode="auto">
          <a:xfrm>
            <a:off x="323850" y="5013325"/>
            <a:ext cx="496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400" b="0">
                <a:latin typeface="Times New Roman" panose="02020603050405020304" pitchFamily="18" charset="0"/>
              </a:rPr>
              <a:t>I</a:t>
            </a:r>
            <a:r>
              <a:rPr lang="lt-LT" altLang="lt-LT" sz="1400" b="0" baseline="-25000">
                <a:latin typeface="Times New Roman" panose="02020603050405020304" pitchFamily="18" charset="0"/>
              </a:rPr>
              <a:t>e</a:t>
            </a:r>
            <a:r>
              <a:rPr lang="lt-LT" altLang="lt-LT" sz="1400" b="0">
                <a:latin typeface="Times New Roman" panose="02020603050405020304" pitchFamily="18" charset="0"/>
              </a:rPr>
              <a:t>= S</a:t>
            </a:r>
            <a:r>
              <a:rPr lang="lt-LT" altLang="lt-LT" sz="1400" b="0" baseline="-25000">
                <a:latin typeface="Times New Roman" panose="02020603050405020304" pitchFamily="18" charset="0"/>
              </a:rPr>
              <a:t>e</a:t>
            </a:r>
            <a:r>
              <a:rPr lang="lt-LT" altLang="lt-LT" sz="1400" b="0">
                <a:latin typeface="Times New Roman" panose="02020603050405020304" pitchFamily="18" charset="0"/>
              </a:rPr>
              <a:t>/S</a:t>
            </a:r>
            <a:r>
              <a:rPr lang="lt-LT" altLang="lt-LT" sz="1400" b="0" baseline="-25000">
                <a:latin typeface="Times New Roman" panose="02020603050405020304" pitchFamily="18" charset="0"/>
              </a:rPr>
              <a:t>d</a:t>
            </a:r>
            <a:r>
              <a:rPr lang="lt-LT" altLang="lt-LT" sz="1400" b="0">
                <a:latin typeface="Times New Roman" panose="02020603050405020304" pitchFamily="18" charset="0"/>
              </a:rPr>
              <a:t>, kur</a:t>
            </a:r>
            <a:r>
              <a:rPr lang="en-US" altLang="lt-LT" sz="1400" b="0">
                <a:latin typeface="Times New Roman" panose="02020603050405020304" pitchFamily="18" charset="0"/>
              </a:rPr>
              <a:t> </a:t>
            </a:r>
          </a:p>
        </p:txBody>
      </p:sp>
      <p:sp>
        <p:nvSpPr>
          <p:cNvPr id="313356" name="Text Box 10"/>
          <p:cNvSpPr txBox="1">
            <a:spLocks noChangeArrowheads="1"/>
          </p:cNvSpPr>
          <p:nvPr/>
        </p:nvSpPr>
        <p:spPr bwMode="auto">
          <a:xfrm>
            <a:off x="827088" y="5303838"/>
            <a:ext cx="79930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e</a:t>
            </a:r>
            <a:r>
              <a:rPr lang="lt-LT" altLang="lt-LT" sz="1400" b="0">
                <a:latin typeface="Times New Roman" panose="02020603050405020304" pitchFamily="18" charset="0"/>
              </a:rPr>
              <a:t> – procentas respondentų, teigiančių, kad kyšiai jiems padėjo,</a:t>
            </a:r>
          </a:p>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d</a:t>
            </a:r>
            <a:r>
              <a:rPr lang="lt-LT" altLang="lt-LT" sz="1400" b="0">
                <a:latin typeface="Times New Roman" panose="02020603050405020304" pitchFamily="18" charset="0"/>
              </a:rPr>
              <a:t> – procentas respondentų, teigiančių, kad buvo davę kyšį</a:t>
            </a:r>
            <a:r>
              <a:rPr lang="en-US" altLang="lt-LT" sz="1400" b="0">
                <a:latin typeface="Times New Roman" panose="02020603050405020304" pitchFamily="18" charset="0"/>
              </a:rPr>
              <a:t>.</a:t>
            </a:r>
          </a:p>
        </p:txBody>
      </p:sp>
      <p:sp>
        <p:nvSpPr>
          <p:cNvPr id="313357" name="Rectangle 11"/>
          <p:cNvSpPr>
            <a:spLocks noGrp="1" noChangeArrowheads="1"/>
          </p:cNvSpPr>
          <p:nvPr>
            <p:ph type="title"/>
          </p:nvPr>
        </p:nvSpPr>
        <p:spPr>
          <a:xfrm>
            <a:off x="468313" y="-26988"/>
            <a:ext cx="8229600" cy="1143001"/>
          </a:xfrm>
        </p:spPr>
        <p:txBody>
          <a:bodyPr/>
          <a:lstStyle/>
          <a:p>
            <a:pPr algn="ctr" eaLnBrk="1" hangingPunct="1"/>
            <a:r>
              <a:rPr lang="lt-LT" altLang="lt-LT" smtClean="0"/>
              <a:t>Indeksų skaičiavimo metodika</a:t>
            </a:r>
          </a:p>
        </p:txBody>
      </p:sp>
      <p:sp>
        <p:nvSpPr>
          <p:cNvPr id="313358" name="Text Box 12"/>
          <p:cNvSpPr txBox="1">
            <a:spLocks noChangeArrowheads="1"/>
          </p:cNvSpPr>
          <p:nvPr/>
        </p:nvSpPr>
        <p:spPr bwMode="auto">
          <a:xfrm>
            <a:off x="609600" y="3573463"/>
            <a:ext cx="792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en-US" altLang="lt-LT" sz="1400" b="0" u="sng">
                <a:latin typeface="Times New Roman" panose="02020603050405020304" pitchFamily="18" charset="0"/>
              </a:rPr>
              <a:t>Pasinaudojimo pa</a:t>
            </a:r>
            <a:r>
              <a:rPr lang="lt-LT" altLang="lt-LT" sz="1400" b="0" u="sng">
                <a:latin typeface="Times New Roman" panose="02020603050405020304" pitchFamily="18" charset="0"/>
              </a:rPr>
              <a:t>žintimis indeksas</a:t>
            </a:r>
            <a:r>
              <a:rPr lang="lt-LT" altLang="lt-LT" sz="1400" b="0">
                <a:latin typeface="Times New Roman" panose="02020603050405020304" pitchFamily="18" charset="0"/>
              </a:rPr>
              <a:t> skaičiuojamas pagal formulę:</a:t>
            </a:r>
            <a:endParaRPr lang="en-US" altLang="lt-LT" sz="1400" b="0">
              <a:latin typeface="Times New Roman" panose="02020603050405020304" pitchFamily="18" charset="0"/>
            </a:endParaRPr>
          </a:p>
        </p:txBody>
      </p:sp>
      <p:sp>
        <p:nvSpPr>
          <p:cNvPr id="313359" name="Text Box 13"/>
          <p:cNvSpPr txBox="1">
            <a:spLocks noChangeArrowheads="1"/>
          </p:cNvSpPr>
          <p:nvPr/>
        </p:nvSpPr>
        <p:spPr bwMode="auto">
          <a:xfrm>
            <a:off x="755650" y="3771900"/>
            <a:ext cx="4249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400" b="0">
                <a:latin typeface="Times New Roman" panose="02020603050405020304" pitchFamily="18" charset="0"/>
              </a:rPr>
              <a:t>I</a:t>
            </a:r>
            <a:r>
              <a:rPr lang="lt-LT" altLang="lt-LT" sz="1400" b="0" baseline="-25000">
                <a:latin typeface="Times New Roman" panose="02020603050405020304" pitchFamily="18" charset="0"/>
              </a:rPr>
              <a:t>r</a:t>
            </a:r>
            <a:r>
              <a:rPr lang="lt-LT" altLang="lt-LT" sz="1400" b="0">
                <a:latin typeface="Times New Roman" panose="02020603050405020304" pitchFamily="18" charset="0"/>
              </a:rPr>
              <a:t>= S</a:t>
            </a:r>
            <a:r>
              <a:rPr lang="lt-LT" altLang="lt-LT" sz="1400" b="0" baseline="-25000">
                <a:latin typeface="Times New Roman" panose="02020603050405020304" pitchFamily="18" charset="0"/>
              </a:rPr>
              <a:t>r</a:t>
            </a:r>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kur</a:t>
            </a:r>
            <a:r>
              <a:rPr lang="en-US" altLang="lt-LT" sz="1400" b="0">
                <a:latin typeface="Times New Roman" panose="02020603050405020304" pitchFamily="18" charset="0"/>
              </a:rPr>
              <a:t> </a:t>
            </a:r>
          </a:p>
        </p:txBody>
      </p:sp>
      <p:sp>
        <p:nvSpPr>
          <p:cNvPr id="313360" name="Text Box 14"/>
          <p:cNvSpPr txBox="1">
            <a:spLocks noChangeArrowheads="1"/>
          </p:cNvSpPr>
          <p:nvPr/>
        </p:nvSpPr>
        <p:spPr bwMode="auto">
          <a:xfrm>
            <a:off x="755650" y="3990975"/>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r</a:t>
            </a:r>
            <a:r>
              <a:rPr lang="lt-LT" altLang="lt-LT" sz="1400" b="0">
                <a:latin typeface="Times New Roman" panose="02020603050405020304" pitchFamily="18" charset="0"/>
              </a:rPr>
              <a:t> – procentas respondentų, teigiančių, kad jie pasinaudojo pažintimis </a:t>
            </a:r>
          </a:p>
          <a:p>
            <a:pPr eaLnBrk="1" hangingPunct="1"/>
            <a:r>
              <a:rPr lang="lt-LT" altLang="lt-LT" sz="1400" b="0">
                <a:latin typeface="Times New Roman" panose="02020603050405020304" pitchFamily="18" charset="0"/>
              </a:rPr>
              <a:t>S</a:t>
            </a:r>
            <a:r>
              <a:rPr lang="lt-LT" altLang="lt-LT" sz="1400" b="0" baseline="-25000">
                <a:latin typeface="Times New Roman" panose="02020603050405020304" pitchFamily="18" charset="0"/>
              </a:rPr>
              <a:t>i</a:t>
            </a:r>
            <a:r>
              <a:rPr lang="lt-LT" altLang="lt-LT" sz="1400" b="0">
                <a:latin typeface="Times New Roman" panose="02020603050405020304" pitchFamily="18" charset="0"/>
              </a:rPr>
              <a:t> – procentas respondentų, teigiančių, kad jie tvarkė reikalus toje įstaigoje.</a:t>
            </a:r>
            <a:r>
              <a:rPr lang="en-US" altLang="lt-LT" sz="1400" b="0">
                <a:latin typeface="Times New Roman" panose="02020603050405020304" pitchFamily="18" charset="0"/>
              </a:rPr>
              <a:t> </a:t>
            </a:r>
          </a:p>
        </p:txBody>
      </p:sp>
      <p:sp>
        <p:nvSpPr>
          <p:cNvPr id="3133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43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D05DAA9-3DA3-4228-B05E-49664321BEFF}" type="slidenum">
              <a:rPr lang="lt-LT" altLang="lt-LT" sz="1000" b="0">
                <a:latin typeface="Arial" panose="020B0604020202020204" pitchFamily="34" charset="0"/>
              </a:rPr>
              <a:pPr eaLnBrk="1" hangingPunct="1"/>
              <a:t>263</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064500" cy="6186488"/>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Apklausus 5</a:t>
            </a:r>
            <a:r>
              <a:rPr lang="en-US" sz="1800" dirty="0">
                <a:latin typeface="+mj-lt"/>
              </a:rPr>
              <a:t>00 </a:t>
            </a:r>
            <a:r>
              <a:rPr lang="lt-LT" sz="1800" dirty="0">
                <a:latin typeface="+mj-lt"/>
              </a:rPr>
              <a:t>respondentų gaunamas gana tikslus rezultatas, maksimali paklaida neviršija </a:t>
            </a:r>
            <a:r>
              <a:rPr lang="lt-LT" sz="1800" dirty="0">
                <a:latin typeface="+mj-lt"/>
                <a:sym typeface="Symbol"/>
              </a:rPr>
              <a:t>4,5</a:t>
            </a:r>
            <a:r>
              <a:rPr lang="en-US" sz="1800" dirty="0">
                <a:latin typeface="+mj-lt"/>
              </a:rPr>
              <a:t>%. Ma</a:t>
            </a:r>
            <a:r>
              <a:rPr lang="lt-LT" sz="1800" dirty="0">
                <a:latin typeface="+mj-lt"/>
              </a:rPr>
              <a:t>žėjant apklaustųjų skaičiui, paklaida sparčiai didėja. Nagrinėjant korupcinę situaciją valstybės institucijose, reikia atkreipti dėmesį į tai, kad jose lankėsi ne tiek daug žmonių, todėl galimos nemažos paklaidos, ir skaičiuojami indeksai gali turėti nemažas paklaidos ribas. Pavyzdžiui, jeigu universitete lankėsi ir apie korupciją juose gali pareikšti nuomonę 100 respondentų, ir iš jų 9 teigė, kad buvo tikimasi kyšio, tuomet kyšio prievartavimo indeksas yra 0,09. Tačiau dėl statistinės paklaidos mes galime teigti tik tiek, kad indekso tikroji reikšmė yra tarp 0,0</a:t>
            </a:r>
            <a:r>
              <a:rPr lang="en-US" sz="1800" dirty="0">
                <a:latin typeface="+mj-lt"/>
              </a:rPr>
              <a:t>3 ir 0,15. Tai </a:t>
            </a:r>
            <a:r>
              <a:rPr lang="en-US" sz="1800" dirty="0" err="1">
                <a:latin typeface="+mj-lt"/>
              </a:rPr>
              <a:t>yra</a:t>
            </a:r>
            <a:r>
              <a:rPr lang="en-US" sz="1800" dirty="0">
                <a:latin typeface="+mj-lt"/>
              </a:rPr>
              <a:t> </a:t>
            </a:r>
            <a:r>
              <a:rPr lang="en-US" sz="1800" dirty="0" err="1">
                <a:latin typeface="+mj-lt"/>
              </a:rPr>
              <a:t>pakankamai</a:t>
            </a:r>
            <a:r>
              <a:rPr lang="en-US" sz="1800" dirty="0">
                <a:latin typeface="+mj-lt"/>
              </a:rPr>
              <a:t> </a:t>
            </a:r>
            <a:r>
              <a:rPr lang="en-US" sz="1800" dirty="0" err="1">
                <a:latin typeface="+mj-lt"/>
              </a:rPr>
              <a:t>didelė</a:t>
            </a:r>
            <a:r>
              <a:rPr lang="en-US" sz="1800" dirty="0">
                <a:latin typeface="+mj-lt"/>
              </a:rPr>
              <a:t> </a:t>
            </a:r>
            <a:r>
              <a:rPr lang="en-US" sz="1800" dirty="0" err="1">
                <a:latin typeface="+mj-lt"/>
              </a:rPr>
              <a:t>paklaida</a:t>
            </a:r>
            <a:r>
              <a:rPr lang="en-US" sz="1800" dirty="0">
                <a:latin typeface="+mj-lt"/>
              </a:rPr>
              <a:t>. </a:t>
            </a:r>
            <a:r>
              <a:rPr lang="en-US" sz="1800" dirty="0" err="1">
                <a:latin typeface="+mj-lt"/>
              </a:rPr>
              <a:t>Jei</a:t>
            </a:r>
            <a:r>
              <a:rPr lang="en-US" sz="1800" dirty="0">
                <a:latin typeface="+mj-lt"/>
              </a:rPr>
              <a:t> </a:t>
            </a:r>
            <a:r>
              <a:rPr lang="en-US" sz="1800" dirty="0" err="1">
                <a:latin typeface="+mj-lt"/>
              </a:rPr>
              <a:t>nagrinėjamose</a:t>
            </a:r>
            <a:r>
              <a:rPr lang="en-US" sz="1800" dirty="0">
                <a:latin typeface="+mj-lt"/>
              </a:rPr>
              <a:t> </a:t>
            </a:r>
            <a:r>
              <a:rPr lang="en-US" sz="1800" dirty="0" err="1">
                <a:latin typeface="+mj-lt"/>
              </a:rPr>
              <a:t>institucijose</a:t>
            </a:r>
            <a:r>
              <a:rPr lang="en-US" sz="1800" dirty="0">
                <a:latin typeface="+mj-lt"/>
              </a:rPr>
              <a:t> </a:t>
            </a:r>
            <a:r>
              <a:rPr lang="en-US" sz="1800" dirty="0" err="1">
                <a:latin typeface="+mj-lt"/>
              </a:rPr>
              <a:t>lankėsi</a:t>
            </a:r>
            <a:r>
              <a:rPr lang="en-US" sz="1800" dirty="0">
                <a:latin typeface="+mj-lt"/>
              </a:rPr>
              <a:t> </a:t>
            </a:r>
            <a:r>
              <a:rPr lang="en-US" sz="1800" dirty="0" err="1">
                <a:latin typeface="+mj-lt"/>
              </a:rPr>
              <a:t>dar</a:t>
            </a:r>
            <a:r>
              <a:rPr lang="en-US" sz="1800" dirty="0">
                <a:latin typeface="+mj-lt"/>
              </a:rPr>
              <a:t> </a:t>
            </a:r>
            <a:r>
              <a:rPr lang="en-US" sz="1800" dirty="0" err="1">
                <a:latin typeface="+mj-lt"/>
              </a:rPr>
              <a:t>mažiau</a:t>
            </a:r>
            <a:r>
              <a:rPr lang="en-US" sz="1800" dirty="0">
                <a:latin typeface="+mj-lt"/>
              </a:rPr>
              <a:t> </a:t>
            </a:r>
            <a:r>
              <a:rPr lang="en-US" sz="1800" dirty="0" err="1">
                <a:latin typeface="+mj-lt"/>
              </a:rPr>
              <a:t>žmonių</a:t>
            </a:r>
            <a:r>
              <a:rPr lang="en-US" sz="1800" dirty="0">
                <a:latin typeface="+mj-lt"/>
              </a:rPr>
              <a:t>, </a:t>
            </a:r>
            <a:r>
              <a:rPr lang="en-US" sz="1800" dirty="0" err="1">
                <a:latin typeface="+mj-lt"/>
              </a:rPr>
              <a:t>paklaidos</a:t>
            </a:r>
            <a:r>
              <a:rPr lang="en-US" sz="1800" dirty="0">
                <a:latin typeface="+mj-lt"/>
              </a:rPr>
              <a:t> bus </a:t>
            </a:r>
            <a:r>
              <a:rPr lang="en-US" sz="1800" dirty="0" err="1">
                <a:latin typeface="+mj-lt"/>
              </a:rPr>
              <a:t>dar</a:t>
            </a:r>
            <a:r>
              <a:rPr lang="en-US" sz="1800" dirty="0">
                <a:latin typeface="+mj-lt"/>
              </a:rPr>
              <a:t> </a:t>
            </a:r>
            <a:r>
              <a:rPr lang="en-US" sz="1800" dirty="0" err="1">
                <a:latin typeface="+mj-lt"/>
              </a:rPr>
              <a:t>didesnės</a:t>
            </a:r>
            <a:r>
              <a:rPr lang="en-US" sz="1800" dirty="0">
                <a:latin typeface="+mj-lt"/>
              </a:rPr>
              <a:t>, </a:t>
            </a:r>
            <a:r>
              <a:rPr lang="en-US" sz="1800" dirty="0" err="1">
                <a:latin typeface="+mj-lt"/>
              </a:rPr>
              <a:t>todėl</a:t>
            </a:r>
            <a:r>
              <a:rPr lang="en-US" sz="1800" dirty="0">
                <a:latin typeface="+mj-lt"/>
              </a:rPr>
              <a:t> </a:t>
            </a:r>
            <a:r>
              <a:rPr lang="en-US" sz="1800" dirty="0" err="1">
                <a:latin typeface="+mj-lt"/>
              </a:rPr>
              <a:t>institucijas</a:t>
            </a:r>
            <a:r>
              <a:rPr lang="en-US" sz="1800" dirty="0">
                <a:latin typeface="+mj-lt"/>
              </a:rPr>
              <a:t>, </a:t>
            </a:r>
            <a:r>
              <a:rPr lang="en-US" sz="1800" dirty="0" err="1">
                <a:latin typeface="+mj-lt"/>
              </a:rPr>
              <a:t>kuriose</a:t>
            </a:r>
            <a:r>
              <a:rPr lang="en-US" sz="1800" dirty="0">
                <a:latin typeface="+mj-lt"/>
              </a:rPr>
              <a:t> </a:t>
            </a:r>
            <a:r>
              <a:rPr lang="en-US" sz="1800" dirty="0" err="1">
                <a:latin typeface="+mj-lt"/>
              </a:rPr>
              <a:t>lankėsi</a:t>
            </a:r>
            <a:r>
              <a:rPr lang="en-US" sz="1800" dirty="0">
                <a:latin typeface="+mj-lt"/>
              </a:rPr>
              <a:t> </a:t>
            </a:r>
            <a:r>
              <a:rPr lang="en-US" sz="1800" dirty="0" err="1">
                <a:latin typeface="+mj-lt"/>
              </a:rPr>
              <a:t>nuo</a:t>
            </a:r>
            <a:r>
              <a:rPr lang="en-US" sz="1800" dirty="0">
                <a:latin typeface="+mj-lt"/>
              </a:rPr>
              <a:t> 30</a:t>
            </a:r>
            <a:r>
              <a:rPr lang="lt-LT" sz="1800" dirty="0">
                <a:latin typeface="+mj-lt"/>
              </a:rPr>
              <a:t> </a:t>
            </a:r>
            <a:r>
              <a:rPr lang="en-US" sz="1800" dirty="0" err="1">
                <a:latin typeface="+mj-lt"/>
              </a:rPr>
              <a:t>iki</a:t>
            </a:r>
            <a:r>
              <a:rPr lang="en-US" sz="1800" dirty="0">
                <a:latin typeface="+mj-lt"/>
              </a:rPr>
              <a:t> 100 respondent</a:t>
            </a:r>
            <a:r>
              <a:rPr lang="lt-LT" sz="1800" dirty="0">
                <a:latin typeface="+mj-lt"/>
              </a:rPr>
              <a:t>ų, pateikėme atskirose lentelėse, o atvejų, kuriuos minėjo mažiau </a:t>
            </a:r>
            <a:r>
              <a:rPr lang="en-US" sz="1800" dirty="0">
                <a:latin typeface="+mj-lt"/>
              </a:rPr>
              <a:t>30 respondent</a:t>
            </a:r>
            <a:r>
              <a:rPr lang="lt-LT" sz="1800" dirty="0">
                <a:latin typeface="+mj-lt"/>
              </a:rPr>
              <a:t>ų, ataskaitoje nepateikėme.</a:t>
            </a: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143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53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DE74707-88A2-427C-85FA-665D9AA679D9}" type="slidenum">
              <a:rPr lang="lt-LT" altLang="lt-LT" sz="1000" b="0">
                <a:latin typeface="Arial" panose="020B0604020202020204" pitchFamily="34" charset="0"/>
              </a:rPr>
              <a:pPr eaLnBrk="1" hangingPunct="1"/>
              <a:t>264</a:t>
            </a:fld>
            <a:endParaRPr lang="lt-LT" altLang="lt-LT" sz="1000" b="0">
              <a:latin typeface="Arial" panose="020B0604020202020204" pitchFamily="34" charset="0"/>
            </a:endParaRPr>
          </a:p>
        </p:txBody>
      </p:sp>
      <p:sp>
        <p:nvSpPr>
          <p:cNvPr id="315396" name="Rectangle 2"/>
          <p:cNvSpPr>
            <a:spLocks noChangeArrowheads="1"/>
          </p:cNvSpPr>
          <p:nvPr/>
        </p:nvSpPr>
        <p:spPr bwMode="auto">
          <a:xfrm>
            <a:off x="0" y="549275"/>
            <a:ext cx="91455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4</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procedūros</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395288" y="1268413"/>
          <a:ext cx="8332787" cy="3089275"/>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676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a:t>
                      </a:r>
                      <a:r>
                        <a:rPr kumimoji="0" lang="en-US" sz="1200" b="1" u="none" strike="noStrike" cap="none" normalizeH="0" baseline="0" dirty="0" smtClean="0">
                          <a:ln>
                            <a:noFill/>
                          </a:ln>
                          <a:effectLst/>
                          <a:latin typeface="+mj-lt"/>
                          <a:cs typeface="Arial" pitchFamily="34" charset="0"/>
                        </a:rPr>
                        <a:t>p</a:t>
                      </a:r>
                      <a:r>
                        <a:rPr kumimoji="0" lang="lt-LT" sz="1200" b="1" u="none" strike="noStrike" cap="none" normalizeH="0" baseline="0" dirty="0" smtClean="0">
                          <a:ln>
                            <a:noFill/>
                          </a:ln>
                          <a:effectLst/>
                          <a:latin typeface="+mj-lt"/>
                          <a:cs typeface="Arial" pitchFamily="34" charset="0"/>
                        </a:rPr>
                        <a:t>rocedūros, kuriose dalyvavo ne mažiau 30 respondentų</a:t>
                      </a:r>
                      <a:endParaRPr kumimoji="0" lang="en-US" sz="12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Pasinaudojimo pažintimis indeksas</a:t>
                      </a:r>
                      <a:endParaRPr kumimoji="0" lang="en-US" sz="1200" b="1" i="1"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0"/>
                  </a:ext>
                </a:extLst>
              </a:tr>
              <a:tr h="457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Administracinių teisės pažeidimų nagrinėjimas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53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1"/>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Civilinių bylų nagrinėjimas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33)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2"/>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Įdarbinimas į valstybės tarnybą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84)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3"/>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Sveikatos pažymų išdavimas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136)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4"/>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Kompensuojamų vaistų išrašymas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88)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5"/>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Mokesčių administravimas (N=42)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6"/>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Priėmimas į bendrojo ugdymo mokyklas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65)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0,67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7"/>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Priėmimas į vaikų lopšelius-darželius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69)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0,57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8"/>
                  </a:ext>
                </a:extLst>
              </a:tr>
            </a:tbl>
          </a:graphicData>
        </a:graphic>
      </p:graphicFrame>
      <p:sp>
        <p:nvSpPr>
          <p:cNvPr id="315459" name="Text Box 104"/>
          <p:cNvSpPr txBox="1">
            <a:spLocks noChangeArrowheads="1"/>
          </p:cNvSpPr>
          <p:nvPr/>
        </p:nvSpPr>
        <p:spPr bwMode="auto">
          <a:xfrm>
            <a:off x="900113" y="5876925"/>
            <a:ext cx="316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315460" name="TextBox 8"/>
          <p:cNvSpPr txBox="1">
            <a:spLocks noChangeArrowheads="1"/>
          </p:cNvSpPr>
          <p:nvPr/>
        </p:nvSpPr>
        <p:spPr bwMode="auto">
          <a:xfrm>
            <a:off x="250825" y="4365625"/>
            <a:ext cx="86423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000" b="0" i="1"/>
              <a:t>Q26. O dabar praprašysiu įvertinti korumpuotumą </a:t>
            </a:r>
            <a:r>
              <a:rPr lang="lt-LT" altLang="lt-LT" sz="1000" b="0" i="1" u="sng"/>
              <a:t>institucijų, kuriose Jums teko tvarkyti asmeninius reikalus</a:t>
            </a:r>
            <a:r>
              <a:rPr lang="lt-LT" altLang="lt-LT" sz="1000" b="0" i="1"/>
              <a:t>. Aš Jums skaitysiu institucijas, o Jūs įvertinkite, ar konkreti institucija, remiantis Jūsų patirtimi, yra nekorumpuota, iš dalies korumpuota arba labai korumpuota. </a:t>
            </a:r>
          </a:p>
          <a:p>
            <a:pPr algn="just" eaLnBrk="1" hangingPunct="1"/>
            <a:r>
              <a:rPr lang="lt-LT" altLang="lt-LT" sz="1000" b="0" i="1"/>
              <a:t>Q27. Ar, tvarkydami asmeninius reikalus šioje institucijoje, pasinaudojote pažintimis, norėdamas, kad paslauga Jums būtų suteikta kokybiškiau ar greičiau? </a:t>
            </a:r>
          </a:p>
          <a:p>
            <a:pPr algn="just" eaLnBrk="1" hangingPunct="1"/>
            <a:r>
              <a:rPr lang="lt-LT" altLang="lt-LT" sz="1000" b="0" i="1"/>
              <a:t>Q28. Ar, tvarkant reikalus šioje institucijoje valstybės tarnautojai leido Jums suprasti, kad norėtų gauti pinigų ar kitos naudos? </a:t>
            </a:r>
          </a:p>
          <a:p>
            <a:pPr algn="just" eaLnBrk="1" hangingPunct="1"/>
            <a:r>
              <a:rPr lang="lt-LT" altLang="lt-LT" sz="1000" b="0" i="1"/>
              <a:t>Q29. Ar, tvarkydami reikalus šioje institucijoje, davėte valstybės tarnautojui pinigų ar kitos naudos? </a:t>
            </a:r>
          </a:p>
          <a:p>
            <a:pPr algn="just" eaLnBrk="1" hangingPunct="1"/>
            <a:r>
              <a:rPr lang="lt-LT" altLang="lt-LT" sz="1000" b="0" i="1"/>
              <a:t>Q30. Kokia buvo </a:t>
            </a:r>
            <a:r>
              <a:rPr lang="lt-LT" altLang="lt-LT" sz="1000" b="0" i="1" u="sng"/>
              <a:t>VIDUTINĖ</a:t>
            </a:r>
            <a:r>
              <a:rPr lang="lt-LT" altLang="lt-LT" sz="1000" b="0" i="1"/>
              <a:t> finansinė duotų pinigų ar kitos naudos išraiška valstybės tarnautojui šioje institucijoje? Jei esate davęs pinigų ar kitos naudos, pabandykite įvertinti jos vidutinę vertę litais.</a:t>
            </a:r>
          </a:p>
          <a:p>
            <a:pPr algn="just" eaLnBrk="1" hangingPunct="1"/>
            <a:r>
              <a:rPr lang="lt-LT" altLang="lt-LT" sz="1000" b="0" i="1"/>
              <a:t>Q31. Ar pinigų, kitos naudos davimas padėjo Jums sutvarkyti reikalus šioje institucijoje? </a:t>
            </a:r>
          </a:p>
          <a:p>
            <a:pPr eaLnBrk="1" hangingPunct="1"/>
            <a:endParaRPr lang="lt-LT" altLang="lt-LT" sz="1000"/>
          </a:p>
        </p:txBody>
      </p:sp>
      <p:sp>
        <p:nvSpPr>
          <p:cNvPr id="3154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6419" name="Slide Number Placeholder 4"/>
          <p:cNvSpPr>
            <a:spLocks noGrp="1"/>
          </p:cNvSpPr>
          <p:nvPr>
            <p:ph type="sldNum" sz="quarter" idx="12"/>
          </p:nvPr>
        </p:nvSpPr>
        <p:spPr>
          <a:xfrm>
            <a:off x="3563938" y="61658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A03BD2B-3F44-4EC8-B9D8-B52106A79AFB}" type="slidenum">
              <a:rPr lang="lt-LT" altLang="lt-LT" sz="1000" b="0">
                <a:latin typeface="Arial" panose="020B0604020202020204" pitchFamily="34" charset="0"/>
              </a:rPr>
              <a:pPr eaLnBrk="1" hangingPunct="1"/>
              <a:t>265</a:t>
            </a:fld>
            <a:endParaRPr lang="lt-LT" altLang="lt-LT" sz="1000" b="0">
              <a:latin typeface="Arial" panose="020B0604020202020204" pitchFamily="34" charset="0"/>
            </a:endParaRPr>
          </a:p>
        </p:txBody>
      </p:sp>
      <p:sp>
        <p:nvSpPr>
          <p:cNvPr id="316420" name="Rectangle 2"/>
          <p:cNvSpPr>
            <a:spLocks noChangeArrowheads="1"/>
          </p:cNvSpPr>
          <p:nvPr/>
        </p:nvSpPr>
        <p:spPr bwMode="auto">
          <a:xfrm>
            <a:off x="827088" y="188913"/>
            <a:ext cx="7653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4</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procedūros </a:t>
            </a:r>
            <a:r>
              <a:rPr lang="lt-LT" altLang="lt-LT" sz="1800" i="1">
                <a:solidFill>
                  <a:schemeClr val="accent2"/>
                </a:solidFill>
                <a:latin typeface="Times New Roman" panose="02020603050405020304" pitchFamily="18" charset="0"/>
              </a:rPr>
              <a:t>(tęsinys)</a:t>
            </a:r>
          </a:p>
        </p:txBody>
      </p:sp>
      <p:graphicFrame>
        <p:nvGraphicFramePr>
          <p:cNvPr id="503869" name="Group 61"/>
          <p:cNvGraphicFramePr>
            <a:graphicFrameLocks noGrp="1"/>
          </p:cNvGraphicFramePr>
          <p:nvPr>
            <p:ph/>
          </p:nvPr>
        </p:nvGraphicFramePr>
        <p:xfrm>
          <a:off x="539750" y="1052513"/>
          <a:ext cx="8332788" cy="3165475"/>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67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a:t>
                      </a:r>
                      <a:r>
                        <a:rPr kumimoji="0" lang="en-US" sz="1200" b="1" u="none" strike="noStrike" cap="none" normalizeH="0" baseline="0" dirty="0" smtClean="0">
                          <a:ln>
                            <a:noFill/>
                          </a:ln>
                          <a:effectLst/>
                          <a:latin typeface="+mj-lt"/>
                          <a:cs typeface="Arial" pitchFamily="34" charset="0"/>
                        </a:rPr>
                        <a:t>p</a:t>
                      </a:r>
                      <a:r>
                        <a:rPr kumimoji="0" lang="lt-LT" sz="1200" b="1" u="none" strike="noStrike" cap="none" normalizeH="0" baseline="0" dirty="0" smtClean="0">
                          <a:ln>
                            <a:noFill/>
                          </a:ln>
                          <a:effectLst/>
                          <a:latin typeface="+mj-lt"/>
                          <a:cs typeface="Arial" pitchFamily="34" charset="0"/>
                        </a:rPr>
                        <a:t>rocedūros, kuriose dalyvavo ne mažiau 30 respondentų</a:t>
                      </a:r>
                      <a:endParaRPr kumimoji="0" lang="en-US" sz="12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Pasinaudojimo pažintimis indeksas</a:t>
                      </a:r>
                      <a:endParaRPr kumimoji="0" lang="en-US" sz="1200" b="1" i="1"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0"/>
                  </a:ext>
                </a:extLst>
              </a:tr>
              <a:tr h="457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Asmens sveikatos priežiūros ir gydymo paslaugų gavimas (N=113)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1"/>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Bendrosios praktikos gydytojo paslaugos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207)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2"/>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Chirurginė operacija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85)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0,31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0,54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3"/>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Slauga ligoninėje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60)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4"/>
                  </a:ext>
                </a:extLst>
              </a:tr>
              <a:tr h="279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Odontologo paslaugos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176)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5"/>
                  </a:ext>
                </a:extLst>
              </a:tr>
              <a:tr h="457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Kitos asmens sveikatos priežiūros ir gydymo paslaugos (N=101)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0,71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6"/>
                  </a:ext>
                </a:extLst>
              </a:tr>
              <a:tr h="457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Kelių eismo taisyklių pažeidimų nagrinėjimas ar nuobaudos skyrimas (N=59)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7"/>
                  </a:ext>
                </a:extLst>
              </a:tr>
            </a:tbl>
          </a:graphicData>
        </a:graphic>
      </p:graphicFrame>
      <p:sp>
        <p:nvSpPr>
          <p:cNvPr id="316477" name="Text Box 104"/>
          <p:cNvSpPr txBox="1">
            <a:spLocks noChangeArrowheads="1"/>
          </p:cNvSpPr>
          <p:nvPr/>
        </p:nvSpPr>
        <p:spPr bwMode="auto">
          <a:xfrm>
            <a:off x="827088" y="5949950"/>
            <a:ext cx="316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316478" name="TextBox 7"/>
          <p:cNvSpPr txBox="1">
            <a:spLocks noChangeArrowheads="1"/>
          </p:cNvSpPr>
          <p:nvPr/>
        </p:nvSpPr>
        <p:spPr bwMode="auto">
          <a:xfrm>
            <a:off x="468313" y="4437063"/>
            <a:ext cx="83518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000" b="0" i="1"/>
              <a:t>Q26. O dabar praprašysiu įvertinti korumpuotumą </a:t>
            </a:r>
            <a:r>
              <a:rPr lang="lt-LT" altLang="lt-LT" sz="1000" b="0" i="1" u="sng"/>
              <a:t>institucijų, kuriose Jums teko tvarkyti asmeninius reikalus</a:t>
            </a:r>
            <a:r>
              <a:rPr lang="lt-LT" altLang="lt-LT" sz="1000" b="0" i="1"/>
              <a:t>. Aš Jums skaitysiu institucijas, o Jūs įvertinkite, ar konkreti institucija, remiantis Jūsų patirtimi, yra nekorumpuota, iš dalies korumpuota arba labai korumpuota. </a:t>
            </a:r>
          </a:p>
          <a:p>
            <a:pPr algn="just" eaLnBrk="1" hangingPunct="1"/>
            <a:r>
              <a:rPr lang="lt-LT" altLang="lt-LT" sz="1000" b="0" i="1"/>
              <a:t>Q27. Ar, tvarkydami asmeninius reikalus šioje institucijoje, pasinaudojote pažintimis, norėdamas, kad paslauga Jums būtų suteikta kokybiškiau ar greičiau? </a:t>
            </a:r>
          </a:p>
          <a:p>
            <a:pPr algn="just" eaLnBrk="1" hangingPunct="1"/>
            <a:r>
              <a:rPr lang="lt-LT" altLang="lt-LT" sz="1000" b="0" i="1"/>
              <a:t>Q28. Ar, tvarkant reikalus šioje institucijoje valstybės tarnautojai leido Jums suprasti, kad norėtų gauti pinigų ar kitos naudos? </a:t>
            </a:r>
          </a:p>
          <a:p>
            <a:pPr algn="just" eaLnBrk="1" hangingPunct="1"/>
            <a:r>
              <a:rPr lang="lt-LT" altLang="lt-LT" sz="1000" b="0" i="1"/>
              <a:t>Q29. Ar, tvarkydami reikalus šioje institucijoje, davėte valstybės tarnautojui pinigų ar kitos naudos? </a:t>
            </a:r>
          </a:p>
          <a:p>
            <a:pPr algn="just" eaLnBrk="1" hangingPunct="1"/>
            <a:r>
              <a:rPr lang="lt-LT" altLang="lt-LT" sz="1000" b="0" i="1"/>
              <a:t>Q30. Kokia buvo </a:t>
            </a:r>
            <a:r>
              <a:rPr lang="lt-LT" altLang="lt-LT" sz="1000" b="0" i="1" u="sng"/>
              <a:t>VIDUTINĖ</a:t>
            </a:r>
            <a:r>
              <a:rPr lang="lt-LT" altLang="lt-LT" sz="1000" b="0" i="1"/>
              <a:t> finansinė duotų pinigų ar kitos naudos išraiška valstybės tarnautojui šioje institucijoje? Jei esate davęs pinigų ar kitos naudos, pabandykite įvertinti jos vidutinę vertę litais.</a:t>
            </a:r>
          </a:p>
          <a:p>
            <a:pPr algn="just" eaLnBrk="1" hangingPunct="1"/>
            <a:r>
              <a:rPr lang="lt-LT" altLang="lt-LT" sz="1000" b="0" i="1"/>
              <a:t>Q31. Ar pinigų, kitos naudos davimas padėjo Jums sutvarkyti reikalus šioje institucijoje? </a:t>
            </a:r>
          </a:p>
          <a:p>
            <a:pPr eaLnBrk="1" hangingPunct="1"/>
            <a:endParaRPr lang="lt-LT" altLang="lt-LT" sz="1000"/>
          </a:p>
        </p:txBody>
      </p:sp>
      <p:sp>
        <p:nvSpPr>
          <p:cNvPr id="31647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74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39BA2A0-7C6E-434B-99E1-DDAA00D70248}" type="slidenum">
              <a:rPr lang="lt-LT" altLang="lt-LT" sz="1000" b="0">
                <a:latin typeface="Arial" panose="020B0604020202020204" pitchFamily="34" charset="0"/>
              </a:rPr>
              <a:pPr eaLnBrk="1" hangingPunct="1"/>
              <a:t>266</a:t>
            </a:fld>
            <a:endParaRPr lang="lt-LT" altLang="lt-LT" sz="1000" b="0">
              <a:latin typeface="Arial" panose="020B0604020202020204" pitchFamily="34" charset="0"/>
            </a:endParaRPr>
          </a:p>
        </p:txBody>
      </p:sp>
      <p:sp>
        <p:nvSpPr>
          <p:cNvPr id="317444" name="Rectangle 2"/>
          <p:cNvSpPr>
            <a:spLocks noChangeArrowheads="1"/>
          </p:cNvSpPr>
          <p:nvPr/>
        </p:nvSpPr>
        <p:spPr bwMode="auto">
          <a:xfrm>
            <a:off x="827088" y="476250"/>
            <a:ext cx="76533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4</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institucijos</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468313" y="981075"/>
          <a:ext cx="8332787" cy="3192463"/>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67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a:t>
                      </a:r>
                      <a:r>
                        <a:rPr kumimoji="0" lang="en-US" sz="1200" b="1" u="none" strike="noStrike" cap="none" normalizeH="0" baseline="0" dirty="0" smtClean="0">
                          <a:ln>
                            <a:noFill/>
                          </a:ln>
                          <a:effectLst/>
                          <a:latin typeface="+mj-lt"/>
                          <a:cs typeface="Arial" pitchFamily="34" charset="0"/>
                        </a:rPr>
                        <a:t>p</a:t>
                      </a:r>
                      <a:r>
                        <a:rPr kumimoji="0" lang="lt-LT" sz="1200" b="1" u="none" strike="noStrike" cap="none" normalizeH="0" baseline="0" dirty="0" smtClean="0">
                          <a:ln>
                            <a:noFill/>
                          </a:ln>
                          <a:effectLst/>
                          <a:latin typeface="+mj-lt"/>
                          <a:cs typeface="Arial" pitchFamily="34" charset="0"/>
                        </a:rPr>
                        <a:t>rocedūros, kuriose dalyvavo ne mažiau 30 respondentų</a:t>
                      </a:r>
                      <a:endParaRPr kumimoji="0" lang="en-US" sz="12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Pasinaudojimo pažintimis indeksas</a:t>
                      </a:r>
                      <a:endParaRPr kumimoji="0" lang="en-US" sz="1200" b="1" i="1"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0"/>
                  </a:ext>
                </a:extLst>
              </a:tr>
              <a:tr h="280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Teismai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57)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1"/>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Miestų ir rajonų savivaldybės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135)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2"/>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Nevyriausybinės organizacijos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3"/>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Valstybės tarnybos departamentas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4"/>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Bažnyčia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118)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5"/>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Privatus sektorius (N=127)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0,67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6"/>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Apylinkių teismai </a:t>
                      </a:r>
                      <a:r>
                        <a:rPr kumimoji="0" lang="lt-LT" sz="1200" b="0" i="0" u="none" strike="noStrike" kern="1200" cap="none" normalizeH="0" baseline="0" dirty="0" smtClean="0">
                          <a:ln>
                            <a:noFill/>
                          </a:ln>
                          <a:solidFill>
                            <a:schemeClr val="tx1"/>
                          </a:solidFill>
                          <a:effectLst/>
                          <a:latin typeface="+mn-lt"/>
                          <a:ea typeface="+mn-ea"/>
                          <a:cs typeface="Arial" pitchFamily="34" charset="0"/>
                        </a:rPr>
                        <a:t>(N=52)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7"/>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Valstybinė mokesčių inspekcija </a:t>
                      </a:r>
                      <a:r>
                        <a:rPr kumimoji="0" lang="lt-LT" sz="1200" b="0" i="0" u="none" strike="noStrike" kern="1200" cap="none" normalizeH="0" baseline="0" dirty="0" smtClean="0">
                          <a:ln>
                            <a:noFill/>
                          </a:ln>
                          <a:solidFill>
                            <a:schemeClr val="tx1"/>
                          </a:solidFill>
                          <a:effectLst/>
                          <a:latin typeface="+mn-lt"/>
                          <a:ea typeface="+mn-ea"/>
                          <a:cs typeface="Arial" pitchFamily="34" charset="0"/>
                        </a:rPr>
                        <a:t>(N=138)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8"/>
                  </a:ext>
                </a:extLst>
              </a:tr>
              <a:tr h="2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Savivaldybės administracija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32)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0,33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5" marB="45715" horzOverflow="overflow"/>
                </a:tc>
                <a:extLst>
                  <a:ext uri="{0D108BD9-81ED-4DB2-BD59-A6C34878D82A}">
                    <a16:rowId xmlns:a16="http://schemas.microsoft.com/office/drawing/2014/main" xmlns="" val="10009"/>
                  </a:ext>
                </a:extLst>
              </a:tr>
            </a:tbl>
          </a:graphicData>
        </a:graphic>
      </p:graphicFrame>
      <p:sp>
        <p:nvSpPr>
          <p:cNvPr id="317513" name="Text Box 104"/>
          <p:cNvSpPr txBox="1">
            <a:spLocks noChangeArrowheads="1"/>
          </p:cNvSpPr>
          <p:nvPr/>
        </p:nvSpPr>
        <p:spPr bwMode="auto">
          <a:xfrm>
            <a:off x="900113" y="5876925"/>
            <a:ext cx="316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317514" name="TextBox 7"/>
          <p:cNvSpPr txBox="1">
            <a:spLocks noChangeArrowheads="1"/>
          </p:cNvSpPr>
          <p:nvPr/>
        </p:nvSpPr>
        <p:spPr bwMode="auto">
          <a:xfrm>
            <a:off x="468313" y="4292600"/>
            <a:ext cx="842486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000" b="0" i="1"/>
              <a:t>Q26. O dabar praprašysiu įvertinti korumpuotumą </a:t>
            </a:r>
            <a:r>
              <a:rPr lang="lt-LT" altLang="lt-LT" sz="1000" b="0" i="1" u="sng"/>
              <a:t>institucijų, kuriose Jums teko tvarkyti asmeninius reikalus</a:t>
            </a:r>
            <a:r>
              <a:rPr lang="lt-LT" altLang="lt-LT" sz="1000" b="0" i="1"/>
              <a:t>. Aš Jums skaitysiu institucijas, o Jūs įvertinkite, ar konkreti institucija, remiantis Jūsų patirtimi, yra nekorumpuota, iš dalies korumpuota arba labai korumpuota. </a:t>
            </a:r>
          </a:p>
          <a:p>
            <a:pPr algn="just" eaLnBrk="1" hangingPunct="1"/>
            <a:r>
              <a:rPr lang="lt-LT" altLang="lt-LT" sz="1000" b="0" i="1"/>
              <a:t>Q27. Ar, tvarkydami asmeninius reikalus šioje institucijoje, pasinaudojote pažintimis, norėdamas, kad paslauga Jums būtų suteikta kokybiškiau ar greičiau? </a:t>
            </a:r>
          </a:p>
          <a:p>
            <a:pPr algn="just" eaLnBrk="1" hangingPunct="1"/>
            <a:r>
              <a:rPr lang="lt-LT" altLang="lt-LT" sz="1000" b="0" i="1"/>
              <a:t>Q28. Ar, tvarkant reikalus šioje institucijoje valstybės tarnautojai leido Jums suprasti, kad norėtų gauti pinigų ar kitos naudos? </a:t>
            </a:r>
          </a:p>
          <a:p>
            <a:pPr algn="just" eaLnBrk="1" hangingPunct="1"/>
            <a:r>
              <a:rPr lang="lt-LT" altLang="lt-LT" sz="1000" b="0" i="1"/>
              <a:t>Q29. Ar, tvarkydami reikalus šioje institucijoje, davėte valstybės tarnautojui pinigų ar kitos naudos? </a:t>
            </a:r>
          </a:p>
          <a:p>
            <a:pPr algn="just" eaLnBrk="1" hangingPunct="1"/>
            <a:r>
              <a:rPr lang="lt-LT" altLang="lt-LT" sz="1000" b="0" i="1"/>
              <a:t>Q30. Kokia buvo </a:t>
            </a:r>
            <a:r>
              <a:rPr lang="lt-LT" altLang="lt-LT" sz="1000" b="0" i="1" u="sng"/>
              <a:t>VIDUTINĖ</a:t>
            </a:r>
            <a:r>
              <a:rPr lang="lt-LT" altLang="lt-LT" sz="1000" b="0" i="1"/>
              <a:t> finansinė duotų pinigų ar kitos naudos išraiška valstybės tarnautojui šioje institucijoje? Jei esate davęs pinigų ar kitos naudos, pabandykite įvertinti jos vidutinę vertę litais.</a:t>
            </a:r>
          </a:p>
          <a:p>
            <a:pPr algn="just" eaLnBrk="1" hangingPunct="1"/>
            <a:r>
              <a:rPr lang="lt-LT" altLang="lt-LT" sz="1000" b="0" i="1"/>
              <a:t>Q31. Ar pinigų, kitos naudos davimas padėjo Jums sutvarkyti reikalus šioje institucijoje? </a:t>
            </a:r>
          </a:p>
          <a:p>
            <a:pPr eaLnBrk="1" hangingPunct="1"/>
            <a:endParaRPr lang="lt-LT" altLang="lt-LT" sz="1000"/>
          </a:p>
        </p:txBody>
      </p:sp>
      <p:sp>
        <p:nvSpPr>
          <p:cNvPr id="3175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84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E988F7D-5851-437C-8AAA-749A43B89880}" type="slidenum">
              <a:rPr lang="lt-LT" altLang="lt-LT" sz="1000" b="0">
                <a:latin typeface="Arial" panose="020B0604020202020204" pitchFamily="34" charset="0"/>
              </a:rPr>
              <a:pPr eaLnBrk="1" hangingPunct="1"/>
              <a:t>267</a:t>
            </a:fld>
            <a:endParaRPr lang="lt-LT" altLang="lt-LT" sz="1000" b="0">
              <a:latin typeface="Arial" panose="020B0604020202020204" pitchFamily="34" charset="0"/>
            </a:endParaRPr>
          </a:p>
        </p:txBody>
      </p:sp>
      <p:sp>
        <p:nvSpPr>
          <p:cNvPr id="318468" name="Rectangle 2"/>
          <p:cNvSpPr>
            <a:spLocks noChangeArrowheads="1"/>
          </p:cNvSpPr>
          <p:nvPr/>
        </p:nvSpPr>
        <p:spPr bwMode="auto">
          <a:xfrm>
            <a:off x="827088" y="260350"/>
            <a:ext cx="7653337"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4</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institucijos </a:t>
            </a:r>
            <a:r>
              <a:rPr lang="lt-LT" altLang="lt-LT" i="1">
                <a:solidFill>
                  <a:schemeClr val="accent2"/>
                </a:solidFill>
                <a:latin typeface="Times New Roman" panose="02020603050405020304" pitchFamily="18" charset="0"/>
              </a:rPr>
              <a:t>(tęsinys)</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468313" y="1196975"/>
          <a:ext cx="8332787" cy="3105150"/>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6910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a:t>
                      </a:r>
                      <a:r>
                        <a:rPr kumimoji="0" lang="en-US" sz="1200" b="1" u="none" strike="noStrike" cap="none" normalizeH="0" baseline="0" dirty="0" smtClean="0">
                          <a:ln>
                            <a:noFill/>
                          </a:ln>
                          <a:effectLst/>
                          <a:latin typeface="+mj-lt"/>
                          <a:cs typeface="Arial" pitchFamily="34" charset="0"/>
                        </a:rPr>
                        <a:t>p</a:t>
                      </a:r>
                      <a:r>
                        <a:rPr kumimoji="0" lang="lt-LT" sz="1200" b="1" u="none" strike="noStrike" cap="none" normalizeH="0" baseline="0" dirty="0" smtClean="0">
                          <a:ln>
                            <a:noFill/>
                          </a:ln>
                          <a:effectLst/>
                          <a:latin typeface="+mj-lt"/>
                          <a:cs typeface="Arial" pitchFamily="34" charset="0"/>
                        </a:rPr>
                        <a:t>rocedūros, kuriose dalyvavo ne mažiau 30 respondentų</a:t>
                      </a:r>
                      <a:endParaRPr kumimoji="0" lang="en-US" sz="12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Pasinaudojimo pažintimis indeksas</a:t>
                      </a:r>
                      <a:endParaRPr kumimoji="0" lang="en-US" sz="1200" b="1" i="1"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0"/>
                  </a:ext>
                </a:extLst>
              </a:tr>
              <a:tr h="280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Seniūnijos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82)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1"/>
                  </a:ext>
                </a:extLst>
              </a:tr>
              <a:tr h="279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Savivaldybės įmonės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46)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2"/>
                  </a:ext>
                </a:extLst>
              </a:tr>
              <a:tr h="279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Architektūros ir urbanistikos skyrius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0,33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0,67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3"/>
                  </a:ext>
                </a:extLst>
              </a:tr>
              <a:tr h="279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Žemės ūkio skyrius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0,31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4"/>
                  </a:ext>
                </a:extLst>
              </a:tr>
              <a:tr h="279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Socialinės rūpybos skyrius (N=32)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5"/>
                  </a:ext>
                </a:extLst>
              </a:tr>
              <a:tr h="279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Lietuvos darbo birža (N=42)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6"/>
                  </a:ext>
                </a:extLst>
              </a:tr>
              <a:tr h="4571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Valstybinio socialinio draudimo fondo valdyba </a:t>
                      </a:r>
                      <a:r>
                        <a:rPr kumimoji="0" lang="lt-LT" sz="1200" b="0" i="0" u="none" strike="noStrike" kern="1200" cap="none" normalizeH="0" baseline="0" dirty="0" smtClean="0">
                          <a:ln>
                            <a:noFill/>
                          </a:ln>
                          <a:solidFill>
                            <a:schemeClr val="tx1"/>
                          </a:solidFill>
                          <a:effectLst/>
                          <a:latin typeface="+mn-lt"/>
                          <a:ea typeface="+mn-ea"/>
                          <a:cs typeface="Arial" pitchFamily="34" charset="0"/>
                        </a:rPr>
                        <a:t>(N=73)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7"/>
                  </a:ext>
                </a:extLst>
              </a:tr>
              <a:tr h="279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Ambulatorijos, medicinos punktai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73)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2" marB="45712" horzOverflow="overflow"/>
                </a:tc>
                <a:extLst>
                  <a:ext uri="{0D108BD9-81ED-4DB2-BD59-A6C34878D82A}">
                    <a16:rowId xmlns:a16="http://schemas.microsoft.com/office/drawing/2014/main" xmlns="" val="10008"/>
                  </a:ext>
                </a:extLst>
              </a:tr>
            </a:tbl>
          </a:graphicData>
        </a:graphic>
      </p:graphicFrame>
      <p:sp>
        <p:nvSpPr>
          <p:cNvPr id="318531" name="Text Box 104"/>
          <p:cNvSpPr txBox="1">
            <a:spLocks noChangeArrowheads="1"/>
          </p:cNvSpPr>
          <p:nvPr/>
        </p:nvSpPr>
        <p:spPr bwMode="auto">
          <a:xfrm>
            <a:off x="900113" y="5949950"/>
            <a:ext cx="316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318532" name="TextBox 8"/>
          <p:cNvSpPr txBox="1">
            <a:spLocks noChangeArrowheads="1"/>
          </p:cNvSpPr>
          <p:nvPr/>
        </p:nvSpPr>
        <p:spPr bwMode="auto">
          <a:xfrm>
            <a:off x="468313" y="4437063"/>
            <a:ext cx="842486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000" b="0" i="1"/>
              <a:t>Q26. O dabar praprašysiu įvertinti korumpuotumą </a:t>
            </a:r>
            <a:r>
              <a:rPr lang="lt-LT" altLang="lt-LT" sz="1000" b="0" i="1" u="sng"/>
              <a:t>institucijų, kuriose Jums teko tvarkyti asmeninius reikalus</a:t>
            </a:r>
            <a:r>
              <a:rPr lang="lt-LT" altLang="lt-LT" sz="1000" b="0" i="1"/>
              <a:t>. Aš Jums skaitysiu institucijas, o Jūs įvertinkite, ar konkreti institucija, remiantis Jūsų patirtimi, yra nekorumpuota, iš dalies korumpuota arba labai korumpuota. </a:t>
            </a:r>
          </a:p>
          <a:p>
            <a:pPr algn="just" eaLnBrk="1" hangingPunct="1"/>
            <a:r>
              <a:rPr lang="lt-LT" altLang="lt-LT" sz="1000" b="0" i="1"/>
              <a:t>Q27. Ar, tvarkydami asmeninius reikalus šioje institucijoje, pasinaudojote pažintimis, norėdamas, kad paslauga Jums būtų suteikta kokybiškiau ar greičiau? </a:t>
            </a:r>
          </a:p>
          <a:p>
            <a:pPr algn="just" eaLnBrk="1" hangingPunct="1"/>
            <a:r>
              <a:rPr lang="lt-LT" altLang="lt-LT" sz="1000" b="0" i="1"/>
              <a:t>Q28. Ar, tvarkant reikalus šioje institucijoje valstybės tarnautojai leido Jums suprasti, kad norėtų gauti pinigų ar kitos naudos? </a:t>
            </a:r>
          </a:p>
          <a:p>
            <a:pPr algn="just" eaLnBrk="1" hangingPunct="1"/>
            <a:r>
              <a:rPr lang="lt-LT" altLang="lt-LT" sz="1000" b="0" i="1"/>
              <a:t>Q29. Ar, tvarkydami reikalus šioje institucijoje, davėte valstybės tarnautojui pinigų ar kitos naudos? </a:t>
            </a:r>
          </a:p>
          <a:p>
            <a:pPr algn="just" eaLnBrk="1" hangingPunct="1"/>
            <a:r>
              <a:rPr lang="lt-LT" altLang="lt-LT" sz="1000" b="0" i="1"/>
              <a:t>Q30. Kokia buvo </a:t>
            </a:r>
            <a:r>
              <a:rPr lang="lt-LT" altLang="lt-LT" sz="1000" b="0" i="1" u="sng"/>
              <a:t>VIDUTINĖ</a:t>
            </a:r>
            <a:r>
              <a:rPr lang="lt-LT" altLang="lt-LT" sz="1000" b="0" i="1"/>
              <a:t> finansinė duotų pinigų ar kitos naudos išraiška valstybės tarnautojui šioje institucijoje? Jei esate davęs pinigų ar kitos naudos, pabandykite įvertinti jos vidutinę vertę litais.</a:t>
            </a:r>
          </a:p>
          <a:p>
            <a:pPr algn="just" eaLnBrk="1" hangingPunct="1"/>
            <a:r>
              <a:rPr lang="lt-LT" altLang="lt-LT" sz="1000" b="0" i="1"/>
              <a:t>Q31. Ar pinigų, kitos naudos davimas padėjo Jums sutvarkyti reikalus šioje institucijoje? </a:t>
            </a:r>
          </a:p>
          <a:p>
            <a:pPr eaLnBrk="1" hangingPunct="1"/>
            <a:endParaRPr lang="lt-LT" altLang="lt-LT" sz="1000"/>
          </a:p>
        </p:txBody>
      </p:sp>
      <p:sp>
        <p:nvSpPr>
          <p:cNvPr id="3185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94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CF6ABF6-65B3-4125-ADE4-38B34A7BF52C}" type="slidenum">
              <a:rPr lang="lt-LT" altLang="lt-LT" sz="1000" b="0">
                <a:latin typeface="Arial" panose="020B0604020202020204" pitchFamily="34" charset="0"/>
              </a:rPr>
              <a:pPr eaLnBrk="1" hangingPunct="1"/>
              <a:t>268</a:t>
            </a:fld>
            <a:endParaRPr lang="lt-LT" altLang="lt-LT" sz="1000" b="0">
              <a:latin typeface="Arial" panose="020B0604020202020204" pitchFamily="34" charset="0"/>
            </a:endParaRPr>
          </a:p>
        </p:txBody>
      </p:sp>
      <p:sp>
        <p:nvSpPr>
          <p:cNvPr id="319492" name="Rectangle 2"/>
          <p:cNvSpPr>
            <a:spLocks noChangeArrowheads="1"/>
          </p:cNvSpPr>
          <p:nvPr/>
        </p:nvSpPr>
        <p:spPr bwMode="auto">
          <a:xfrm>
            <a:off x="827088" y="333375"/>
            <a:ext cx="76533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4</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institucijos </a:t>
            </a:r>
            <a:r>
              <a:rPr lang="lt-LT" altLang="lt-LT" i="1">
                <a:solidFill>
                  <a:schemeClr val="accent2"/>
                </a:solidFill>
                <a:latin typeface="Times New Roman" panose="02020603050405020304" pitchFamily="18" charset="0"/>
              </a:rPr>
              <a:t>(tęsinys)</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395288" y="1268413"/>
          <a:ext cx="8332787" cy="2987675"/>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676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a:t>
                      </a:r>
                      <a:r>
                        <a:rPr kumimoji="0" lang="en-US" sz="1200" b="1" u="none" strike="noStrike" cap="none" normalizeH="0" baseline="0" dirty="0" smtClean="0">
                          <a:ln>
                            <a:noFill/>
                          </a:ln>
                          <a:effectLst/>
                          <a:latin typeface="+mj-lt"/>
                          <a:cs typeface="Arial" pitchFamily="34" charset="0"/>
                        </a:rPr>
                        <a:t>p</a:t>
                      </a:r>
                      <a:r>
                        <a:rPr kumimoji="0" lang="lt-LT" sz="1200" b="1" u="none" strike="noStrike" cap="none" normalizeH="0" baseline="0" dirty="0" smtClean="0">
                          <a:ln>
                            <a:noFill/>
                          </a:ln>
                          <a:effectLst/>
                          <a:latin typeface="+mj-lt"/>
                          <a:cs typeface="Arial" pitchFamily="34" charset="0"/>
                        </a:rPr>
                        <a:t>rocedūros, kuriose dalyvavo ne mažiau 30 respondentų</a:t>
                      </a:r>
                      <a:endParaRPr kumimoji="0" lang="en-US" sz="12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Pasinaudojimo pažintimis indeksas</a:t>
                      </a:r>
                      <a:endParaRPr kumimoji="0" lang="en-US" sz="1200" b="1" i="1"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0"/>
                  </a:ext>
                </a:extLst>
              </a:tr>
              <a:tr h="279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Greitosios medicinos pagalbos stotis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77)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1"/>
                  </a:ext>
                </a:extLst>
              </a:tr>
              <a:tr h="279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Miestų ir rajonų ligoninės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168)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0,62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2"/>
                  </a:ext>
                </a:extLst>
              </a:tr>
              <a:tr h="279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Poliklinikos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251)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0,86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3"/>
                  </a:ext>
                </a:extLst>
              </a:tr>
              <a:tr h="279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Privačios gydymo įstaigos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173)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0,67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4"/>
                  </a:ext>
                </a:extLst>
              </a:tr>
              <a:tr h="279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Respublikinės ligoninės/ klinikos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145)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0,67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5"/>
                  </a:ext>
                </a:extLst>
              </a:tr>
              <a:tr h="45714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b="0" i="0" u="none" strike="noStrike" cap="none" normalizeH="0" baseline="0" dirty="0" smtClean="0">
                          <a:ln>
                            <a:noFill/>
                          </a:ln>
                          <a:solidFill>
                            <a:schemeClr val="tx1"/>
                          </a:solidFill>
                          <a:effectLst/>
                          <a:latin typeface="+mj-lt"/>
                          <a:cs typeface="Arial" pitchFamily="34" charset="0"/>
                        </a:rPr>
                        <a:t>Neįgalumo ir darbingumo nustatymo tarnyba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31)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6"/>
                  </a:ext>
                </a:extLst>
              </a:tr>
              <a:tr h="4571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Valstybinė ligonių kasa ir jos teritoriniai padaliniai (N=30)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4" marB="45714" horzOverflow="overflow"/>
                </a:tc>
                <a:extLst>
                  <a:ext uri="{0D108BD9-81ED-4DB2-BD59-A6C34878D82A}">
                    <a16:rowId xmlns:a16="http://schemas.microsoft.com/office/drawing/2014/main" xmlns="" val="10007"/>
                  </a:ext>
                </a:extLst>
              </a:tr>
            </a:tbl>
          </a:graphicData>
        </a:graphic>
      </p:graphicFrame>
      <p:sp>
        <p:nvSpPr>
          <p:cNvPr id="319549" name="Text Box 104"/>
          <p:cNvSpPr txBox="1">
            <a:spLocks noChangeArrowheads="1"/>
          </p:cNvSpPr>
          <p:nvPr/>
        </p:nvSpPr>
        <p:spPr bwMode="auto">
          <a:xfrm>
            <a:off x="900113" y="5949950"/>
            <a:ext cx="316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319550" name="TextBox 7"/>
          <p:cNvSpPr txBox="1">
            <a:spLocks noChangeArrowheads="1"/>
          </p:cNvSpPr>
          <p:nvPr/>
        </p:nvSpPr>
        <p:spPr bwMode="auto">
          <a:xfrm>
            <a:off x="539750" y="4437063"/>
            <a:ext cx="8424863"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000" b="0" i="1"/>
              <a:t>Q26. O dabar praprašysiu įvertinti korumpuotumą </a:t>
            </a:r>
            <a:r>
              <a:rPr lang="lt-LT" altLang="lt-LT" sz="1000" b="0" i="1" u="sng"/>
              <a:t>institucijų, kuriose Jums teko tvarkyti asmeninius reikalus</a:t>
            </a:r>
            <a:r>
              <a:rPr lang="lt-LT" altLang="lt-LT" sz="1000" b="0" i="1"/>
              <a:t>. Aš Jums skaitysiu institucijas, o Jūs įvertinkite, ar konkreti institucija, remiantis Jūsų patirtimi, yra nekorumpuota, iš dalies korumpuota arba labai korumpuota. </a:t>
            </a:r>
          </a:p>
          <a:p>
            <a:pPr algn="just" eaLnBrk="1" hangingPunct="1"/>
            <a:r>
              <a:rPr lang="lt-LT" altLang="lt-LT" sz="1000" b="0" i="1"/>
              <a:t>Q27. Ar, tvarkydami asmeninius reikalus šioje institucijoje, pasinaudojote pažintimis, norėdamas, kad paslauga Jums būtų suteikta kokybiškiau ar greičiau? </a:t>
            </a:r>
          </a:p>
          <a:p>
            <a:pPr algn="just" eaLnBrk="1" hangingPunct="1"/>
            <a:r>
              <a:rPr lang="lt-LT" altLang="lt-LT" sz="1000" b="0" i="1"/>
              <a:t>Q28. Ar, tvarkant reikalus šioje institucijoje valstybės tarnautojai leido Jums suprasti, kad norėtų gauti pinigų ar kitos naudos? </a:t>
            </a:r>
          </a:p>
          <a:p>
            <a:pPr algn="just" eaLnBrk="1" hangingPunct="1"/>
            <a:r>
              <a:rPr lang="lt-LT" altLang="lt-LT" sz="1000" b="0" i="1"/>
              <a:t>Q29. Ar, tvarkydami reikalus šioje institucijoje, davėte valstybės tarnautojui pinigų ar kitos naudos? </a:t>
            </a:r>
          </a:p>
          <a:p>
            <a:pPr algn="just" eaLnBrk="1" hangingPunct="1"/>
            <a:r>
              <a:rPr lang="lt-LT" altLang="lt-LT" sz="1000" b="0" i="1"/>
              <a:t>Q30. Kokia buvo </a:t>
            </a:r>
            <a:r>
              <a:rPr lang="lt-LT" altLang="lt-LT" sz="1000" b="0" i="1" u="sng"/>
              <a:t>VIDUTINĖ</a:t>
            </a:r>
            <a:r>
              <a:rPr lang="lt-LT" altLang="lt-LT" sz="1000" b="0" i="1"/>
              <a:t> finansinė duotų pinigų ar kitos naudos išraiška valstybės tarnautojui šioje institucijoje? Jei esate davęs pinigų ar kitos naudos, pabandykite įvertinti jos vidutinę vertę litais.</a:t>
            </a:r>
          </a:p>
          <a:p>
            <a:pPr algn="just" eaLnBrk="1" hangingPunct="1"/>
            <a:r>
              <a:rPr lang="lt-LT" altLang="lt-LT" sz="1000" b="0" i="1"/>
              <a:t>Q31. Ar pinigų, kitos naudos davimas padėjo Jums sutvarkyti reikalus šioje institucijoje? </a:t>
            </a:r>
          </a:p>
          <a:p>
            <a:pPr eaLnBrk="1" hangingPunct="1"/>
            <a:endParaRPr lang="lt-LT" altLang="lt-LT" sz="1000"/>
          </a:p>
        </p:txBody>
      </p:sp>
      <p:sp>
        <p:nvSpPr>
          <p:cNvPr id="31955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05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1007901-637F-441E-A509-7E30384B2F32}" type="slidenum">
              <a:rPr lang="lt-LT" altLang="lt-LT" sz="1000" b="0">
                <a:latin typeface="Arial" panose="020B0604020202020204" pitchFamily="34" charset="0"/>
              </a:rPr>
              <a:pPr eaLnBrk="1" hangingPunct="1"/>
              <a:t>269</a:t>
            </a:fld>
            <a:endParaRPr lang="lt-LT" altLang="lt-LT" sz="1000" b="0">
              <a:latin typeface="Arial" panose="020B0604020202020204" pitchFamily="34" charset="0"/>
            </a:endParaRPr>
          </a:p>
        </p:txBody>
      </p:sp>
      <p:sp>
        <p:nvSpPr>
          <p:cNvPr id="320516" name="Rectangle 2"/>
          <p:cNvSpPr>
            <a:spLocks noChangeArrowheads="1"/>
          </p:cNvSpPr>
          <p:nvPr/>
        </p:nvSpPr>
        <p:spPr bwMode="auto">
          <a:xfrm>
            <a:off x="827088" y="404813"/>
            <a:ext cx="7653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4</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institucijos </a:t>
            </a:r>
            <a:r>
              <a:rPr lang="lt-LT" altLang="lt-LT" i="1">
                <a:solidFill>
                  <a:schemeClr val="accent2"/>
                </a:solidFill>
                <a:latin typeface="Times New Roman" panose="02020603050405020304" pitchFamily="18" charset="0"/>
              </a:rPr>
              <a:t>(tęsinys)</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539750" y="1412875"/>
          <a:ext cx="8332788" cy="2633663"/>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676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a:t>
                      </a:r>
                      <a:r>
                        <a:rPr kumimoji="0" lang="en-US" sz="1200" b="1" u="none" strike="noStrike" cap="none" normalizeH="0" baseline="0" dirty="0" smtClean="0">
                          <a:ln>
                            <a:noFill/>
                          </a:ln>
                          <a:effectLst/>
                          <a:latin typeface="+mj-lt"/>
                          <a:cs typeface="Arial" pitchFamily="34" charset="0"/>
                        </a:rPr>
                        <a:t>p</a:t>
                      </a:r>
                      <a:r>
                        <a:rPr kumimoji="0" lang="lt-LT" sz="1200" b="1" u="none" strike="noStrike" cap="none" normalizeH="0" baseline="0" dirty="0" smtClean="0">
                          <a:ln>
                            <a:noFill/>
                          </a:ln>
                          <a:effectLst/>
                          <a:latin typeface="+mj-lt"/>
                          <a:cs typeface="Arial" pitchFamily="34" charset="0"/>
                        </a:rPr>
                        <a:t>rocedūros, kuriose dalyvavo ne mažiau 30 respondentų</a:t>
                      </a:r>
                      <a:endParaRPr kumimoji="0" lang="en-US" sz="12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Pasinaudojimo pažintimis indeksas</a:t>
                      </a:r>
                      <a:endParaRPr kumimoji="0" lang="en-US" sz="1200" b="1" i="1"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0"/>
                  </a:ext>
                </a:extLst>
              </a:tr>
              <a:tr h="280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Bendrojo ugdymo mokyklos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95)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0,67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1"/>
                  </a:ext>
                </a:extLst>
              </a:tr>
              <a:tr h="27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u="none" strike="noStrike" cap="none" normalizeH="0" baseline="0" dirty="0" smtClean="0">
                          <a:ln>
                            <a:noFill/>
                          </a:ln>
                          <a:effectLst/>
                          <a:latin typeface="+mj-lt"/>
                          <a:cs typeface="Arial" pitchFamily="34" charset="0"/>
                        </a:rPr>
                        <a:t>Universitetai, kolegijos  (N</a:t>
                      </a:r>
                      <a:r>
                        <a:rPr kumimoji="0" lang="en-US" sz="1200" u="none" strike="noStrike" cap="none" normalizeH="0" baseline="0" dirty="0" smtClean="0">
                          <a:ln>
                            <a:noFill/>
                          </a:ln>
                          <a:effectLst/>
                          <a:latin typeface="+mj-lt"/>
                          <a:cs typeface="Arial" pitchFamily="34" charset="0"/>
                        </a:rPr>
                        <a:t>=</a:t>
                      </a:r>
                      <a:r>
                        <a:rPr kumimoji="0" lang="lt-LT" sz="1200" u="none" strike="noStrike" cap="none" normalizeH="0" baseline="0" dirty="0" smtClean="0">
                          <a:ln>
                            <a:noFill/>
                          </a:ln>
                          <a:effectLst/>
                          <a:latin typeface="+mj-lt"/>
                          <a:cs typeface="Arial" pitchFamily="34" charset="0"/>
                        </a:rPr>
                        <a:t>65)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0,08</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2"/>
                  </a:ext>
                </a:extLst>
              </a:tr>
              <a:tr h="27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Vaikų ikimokyklinio ugdymo įstaigos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57)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0,25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3"/>
                  </a:ext>
                </a:extLst>
              </a:tr>
              <a:tr h="27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Kelių policija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64)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0,09</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0,12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4"/>
                  </a:ext>
                </a:extLst>
              </a:tr>
              <a:tr h="27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Regitra </a:t>
                      </a:r>
                      <a:r>
                        <a:rPr kumimoji="0" lang="lt-LT" sz="1200" u="none" strike="noStrike" kern="1200" cap="none" normalizeH="0" baseline="0" dirty="0" smtClean="0">
                          <a:ln>
                            <a:noFill/>
                          </a:ln>
                          <a:solidFill>
                            <a:schemeClr val="tx1"/>
                          </a:solidFill>
                          <a:effectLst/>
                          <a:latin typeface="+mn-lt"/>
                          <a:ea typeface="+mn-ea"/>
                          <a:cs typeface="Arial" pitchFamily="34" charset="0"/>
                        </a:rPr>
                        <a:t>(N</a:t>
                      </a:r>
                      <a:r>
                        <a:rPr kumimoji="0" lang="en-US" sz="1200" u="none" strike="noStrike" kern="1200" cap="none" normalizeH="0" baseline="0" dirty="0" smtClean="0">
                          <a:ln>
                            <a:noFill/>
                          </a:ln>
                          <a:solidFill>
                            <a:schemeClr val="tx1"/>
                          </a:solidFill>
                          <a:effectLst/>
                          <a:latin typeface="+mn-lt"/>
                          <a:ea typeface="+mn-ea"/>
                          <a:cs typeface="Arial" pitchFamily="34" charset="0"/>
                        </a:rPr>
                        <a:t>=</a:t>
                      </a:r>
                      <a:r>
                        <a:rPr kumimoji="0" lang="lt-LT" sz="1200" u="none" strike="noStrike" kern="1200" cap="none" normalizeH="0" baseline="0" dirty="0" smtClean="0">
                          <a:ln>
                            <a:noFill/>
                          </a:ln>
                          <a:solidFill>
                            <a:schemeClr val="tx1"/>
                          </a:solidFill>
                          <a:effectLst/>
                          <a:latin typeface="+mn-lt"/>
                          <a:ea typeface="+mn-ea"/>
                          <a:cs typeface="Arial" pitchFamily="34" charset="0"/>
                        </a:rPr>
                        <a:t>110)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5"/>
                  </a:ext>
                </a:extLst>
              </a:tr>
              <a:tr h="27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Registrų centras (N=51)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6"/>
                  </a:ext>
                </a:extLst>
              </a:tr>
              <a:tr h="27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Bankų srities įmonės </a:t>
                      </a:r>
                      <a:r>
                        <a:rPr kumimoji="0" lang="lt-LT" sz="1200" b="0" i="0" u="none" strike="noStrike" kern="1200" cap="none" normalizeH="0" baseline="0" dirty="0" smtClean="0">
                          <a:ln>
                            <a:noFill/>
                          </a:ln>
                          <a:solidFill>
                            <a:schemeClr val="tx1"/>
                          </a:solidFill>
                          <a:effectLst/>
                          <a:latin typeface="+mn-lt"/>
                          <a:ea typeface="+mn-ea"/>
                          <a:cs typeface="Arial" pitchFamily="34" charset="0"/>
                        </a:rPr>
                        <a:t>(N=94)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3" marB="45713" horzOverflow="overflow"/>
                </a:tc>
                <a:extLst>
                  <a:ext uri="{0D108BD9-81ED-4DB2-BD59-A6C34878D82A}">
                    <a16:rowId xmlns:a16="http://schemas.microsoft.com/office/drawing/2014/main" xmlns="" val="10007"/>
                  </a:ext>
                </a:extLst>
              </a:tr>
            </a:tbl>
          </a:graphicData>
        </a:graphic>
      </p:graphicFrame>
      <p:sp>
        <p:nvSpPr>
          <p:cNvPr id="320573" name="Text Box 104"/>
          <p:cNvSpPr txBox="1">
            <a:spLocks noChangeArrowheads="1"/>
          </p:cNvSpPr>
          <p:nvPr/>
        </p:nvSpPr>
        <p:spPr bwMode="auto">
          <a:xfrm>
            <a:off x="900113" y="5876925"/>
            <a:ext cx="316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320574" name="TextBox 9"/>
          <p:cNvSpPr txBox="1">
            <a:spLocks noChangeArrowheads="1"/>
          </p:cNvSpPr>
          <p:nvPr/>
        </p:nvSpPr>
        <p:spPr bwMode="auto">
          <a:xfrm>
            <a:off x="539750" y="4292600"/>
            <a:ext cx="842486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000" b="0" i="1"/>
              <a:t>Q26. O dabar praprašysiu įvertinti korumpuotumą </a:t>
            </a:r>
            <a:r>
              <a:rPr lang="lt-LT" altLang="lt-LT" sz="1000" b="0" i="1" u="sng"/>
              <a:t>institucijų, kuriose Jums teko tvarkyti asmeninius reikalus</a:t>
            </a:r>
            <a:r>
              <a:rPr lang="lt-LT" altLang="lt-LT" sz="1000" b="0" i="1"/>
              <a:t>. Aš Jums skaitysiu institucijas, o Jūs įvertinkite, ar konkreti institucija, remiantis Jūsų patirtimi, yra nekorumpuota, iš dalies korumpuota arba labai korumpuota. </a:t>
            </a:r>
          </a:p>
          <a:p>
            <a:pPr algn="just" eaLnBrk="1" hangingPunct="1"/>
            <a:r>
              <a:rPr lang="lt-LT" altLang="lt-LT" sz="1000" b="0" i="1"/>
              <a:t>Q27. Ar, tvarkydami asmeninius reikalus šioje institucijoje, pasinaudojote pažintimis, norėdamas, kad paslauga Jums būtų suteikta kokybiškiau ar greičiau? </a:t>
            </a:r>
          </a:p>
          <a:p>
            <a:pPr algn="just" eaLnBrk="1" hangingPunct="1"/>
            <a:r>
              <a:rPr lang="lt-LT" altLang="lt-LT" sz="1000" b="0" i="1"/>
              <a:t>Q28. Ar, tvarkant reikalus šioje institucijoje valstybės tarnautojai leido Jums suprasti, kad norėtų gauti pinigų ar kitos naudos? </a:t>
            </a:r>
          </a:p>
          <a:p>
            <a:pPr algn="just" eaLnBrk="1" hangingPunct="1"/>
            <a:r>
              <a:rPr lang="lt-LT" altLang="lt-LT" sz="1000" b="0" i="1"/>
              <a:t>Q29. Ar, tvarkydami reikalus šioje institucijoje, davėte valstybės tarnautojui pinigų ar kitos naudos? </a:t>
            </a:r>
          </a:p>
          <a:p>
            <a:pPr algn="just" eaLnBrk="1" hangingPunct="1"/>
            <a:r>
              <a:rPr lang="lt-LT" altLang="lt-LT" sz="1000" b="0" i="1"/>
              <a:t>Q30. Kokia buvo </a:t>
            </a:r>
            <a:r>
              <a:rPr lang="lt-LT" altLang="lt-LT" sz="1000" b="0" i="1" u="sng"/>
              <a:t>VIDUTINĖ</a:t>
            </a:r>
            <a:r>
              <a:rPr lang="lt-LT" altLang="lt-LT" sz="1000" b="0" i="1"/>
              <a:t> finansinė duotų pinigų ar kitos naudos išraiška valstybės tarnautojui šioje institucijoje? Jei esate davęs pinigų ar kitos naudos, pabandykite įvertinti jos vidutinę vertę litais.</a:t>
            </a:r>
          </a:p>
          <a:p>
            <a:pPr algn="just" eaLnBrk="1" hangingPunct="1"/>
            <a:r>
              <a:rPr lang="lt-LT" altLang="lt-LT" sz="1000" b="0" i="1"/>
              <a:t>Q31. Ar pinigų, kitos naudos davimas padėjo Jums sutvarkyti reikalus šioje institucijoje? </a:t>
            </a:r>
          </a:p>
          <a:p>
            <a:pPr eaLnBrk="1" hangingPunct="1"/>
            <a:endParaRPr lang="lt-LT" altLang="lt-LT" sz="1000"/>
          </a:p>
        </p:txBody>
      </p:sp>
      <p:sp>
        <p:nvSpPr>
          <p:cNvPr id="32057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434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E5E7F03-0A46-43F9-974F-1E827384FE12}" type="slidenum">
              <a:rPr lang="lt-LT" altLang="lt-LT" sz="1000" b="0">
                <a:latin typeface="Arial" panose="020B0604020202020204" pitchFamily="34" charset="0"/>
              </a:rPr>
              <a:pPr eaLnBrk="1" hangingPunct="1"/>
              <a:t>27</a:t>
            </a:fld>
            <a:endParaRPr lang="lt-LT" altLang="lt-LT" sz="1000" b="0">
              <a:latin typeface="Arial" panose="020B0604020202020204" pitchFamily="34" charset="0"/>
            </a:endParaRPr>
          </a:p>
        </p:txBody>
      </p:sp>
      <p:sp>
        <p:nvSpPr>
          <p:cNvPr id="14342"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Korupcinogeninių situacijų suvokimas</a:t>
            </a:r>
            <a:endParaRPr lang="en-US" altLang="lt-LT" smtClean="0"/>
          </a:p>
        </p:txBody>
      </p:sp>
      <p:graphicFrame>
        <p:nvGraphicFramePr>
          <p:cNvPr id="14338" name="Object 6"/>
          <p:cNvGraphicFramePr>
            <a:graphicFrameLocks noGrp="1" noChangeAspect="1"/>
          </p:cNvGraphicFramePr>
          <p:nvPr>
            <p:ph sz="half" idx="2"/>
          </p:nvPr>
        </p:nvGraphicFramePr>
        <p:xfrm>
          <a:off x="3708400" y="1773238"/>
          <a:ext cx="4886325" cy="3810000"/>
        </p:xfrm>
        <a:graphic>
          <a:graphicData uri="http://schemas.openxmlformats.org/presentationml/2006/ole">
            <mc:AlternateContent xmlns:mc="http://schemas.openxmlformats.org/markup-compatibility/2006">
              <mc:Choice xmlns:v="urn:schemas-microsoft-com:vml" Requires="v">
                <p:oleObj spid="_x0000_s14350" name="Chart" r:id="rId3" imgW="4886325" imgH="3810048" progId="Excel.Chart.8">
                  <p:embed/>
                </p:oleObj>
              </mc:Choice>
              <mc:Fallback>
                <p:oleObj name="Chart" r:id="rId3" imgW="4886325" imgH="3810048" progId="Excel.Chart.8">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773238"/>
                        <a:ext cx="4886325" cy="3810000"/>
                      </a:xfrm>
                      <a:prstGeom prst="rect">
                        <a:avLst/>
                      </a:prstGeom>
                    </p:spPr>
                  </p:pic>
                </p:oleObj>
              </mc:Fallback>
            </mc:AlternateContent>
          </a:graphicData>
        </a:graphic>
      </p:graphicFrame>
      <p:sp>
        <p:nvSpPr>
          <p:cNvPr id="14343" name="Text Box 8"/>
          <p:cNvSpPr txBox="1">
            <a:spLocks noChangeArrowheads="1"/>
          </p:cNvSpPr>
          <p:nvPr/>
        </p:nvSpPr>
        <p:spPr bwMode="auto">
          <a:xfrm>
            <a:off x="1403350" y="1484313"/>
            <a:ext cx="868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2016 m.</a:t>
            </a:r>
            <a:endParaRPr lang="en-US" altLang="lt-LT" sz="1600">
              <a:latin typeface="Times New Roman" panose="02020603050405020304" pitchFamily="18" charset="0"/>
            </a:endParaRPr>
          </a:p>
        </p:txBody>
      </p:sp>
      <p:sp>
        <p:nvSpPr>
          <p:cNvPr id="14344" name="Text Box 9"/>
          <p:cNvSpPr txBox="1">
            <a:spLocks noChangeArrowheads="1"/>
          </p:cNvSpPr>
          <p:nvPr/>
        </p:nvSpPr>
        <p:spPr bwMode="auto">
          <a:xfrm>
            <a:off x="6443663" y="1484313"/>
            <a:ext cx="868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2014 m.</a:t>
            </a:r>
            <a:endParaRPr lang="en-US" altLang="lt-LT" sz="1600">
              <a:latin typeface="Times New Roman" panose="02020603050405020304" pitchFamily="18" charset="0"/>
            </a:endParaRPr>
          </a:p>
        </p:txBody>
      </p:sp>
      <p:sp>
        <p:nvSpPr>
          <p:cNvPr id="14345" name="Text Box 10"/>
          <p:cNvSpPr txBox="1">
            <a:spLocks noChangeArrowheads="1"/>
          </p:cNvSpPr>
          <p:nvPr/>
        </p:nvSpPr>
        <p:spPr bwMode="auto">
          <a:xfrm>
            <a:off x="4716463" y="5589588"/>
            <a:ext cx="2846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Atsakymai “tai yra korupcija”</a:t>
            </a:r>
            <a:endParaRPr lang="en-US" altLang="lt-LT" sz="1600">
              <a:latin typeface="Times New Roman" panose="02020603050405020304" pitchFamily="18" charset="0"/>
            </a:endParaRPr>
          </a:p>
        </p:txBody>
      </p:sp>
      <p:sp>
        <p:nvSpPr>
          <p:cNvPr id="14346" name="Text Box 11"/>
          <p:cNvSpPr txBox="1">
            <a:spLocks noChangeArrowheads="1"/>
          </p:cNvSpPr>
          <p:nvPr/>
        </p:nvSpPr>
        <p:spPr bwMode="auto">
          <a:xfrm>
            <a:off x="950913" y="5795963"/>
            <a:ext cx="226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sp>
        <p:nvSpPr>
          <p:cNvPr id="143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4339" name="Object 12"/>
          <p:cNvGraphicFramePr>
            <a:graphicFrameLocks noGrp="1" noChangeAspect="1"/>
          </p:cNvGraphicFramePr>
          <p:nvPr/>
        </p:nvGraphicFramePr>
        <p:xfrm>
          <a:off x="-1260475" y="1773238"/>
          <a:ext cx="4886325" cy="3810000"/>
        </p:xfrm>
        <a:graphic>
          <a:graphicData uri="http://schemas.openxmlformats.org/presentationml/2006/ole">
            <mc:AlternateContent xmlns:mc="http://schemas.openxmlformats.org/markup-compatibility/2006">
              <mc:Choice xmlns:v="urn:schemas-microsoft-com:vml" Requires="v">
                <p:oleObj spid="_x0000_s14351" name="Chart" r:id="rId5" imgW="4886325" imgH="3810048" progId="Excel.Chart.8">
                  <p:embed/>
                </p:oleObj>
              </mc:Choice>
              <mc:Fallback>
                <p:oleObj name="Chart" r:id="rId5" imgW="4886325" imgH="3810048" progId="Excel.Chart.8">
                  <p:embed/>
                  <p:pic>
                    <p:nvPicPr>
                      <p:cNvPr id="0" name="Object 1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475" y="1773238"/>
                        <a:ext cx="4886325"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153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9EBD6FA-9460-4F22-8B96-4E220D031F92}" type="slidenum">
              <a:rPr lang="lt-LT" altLang="lt-LT" sz="1000" b="0">
                <a:latin typeface="Arial" panose="020B0604020202020204" pitchFamily="34" charset="0"/>
              </a:rPr>
              <a:pPr eaLnBrk="1" hangingPunct="1"/>
              <a:t>270</a:t>
            </a:fld>
            <a:endParaRPr lang="lt-LT" altLang="lt-LT" sz="1000" b="0">
              <a:latin typeface="Arial" panose="020B0604020202020204" pitchFamily="34" charset="0"/>
            </a:endParaRPr>
          </a:p>
        </p:txBody>
      </p:sp>
      <p:sp>
        <p:nvSpPr>
          <p:cNvPr id="321540" name="Rectangle 2"/>
          <p:cNvSpPr>
            <a:spLocks noChangeArrowheads="1"/>
          </p:cNvSpPr>
          <p:nvPr/>
        </p:nvSpPr>
        <p:spPr bwMode="auto">
          <a:xfrm>
            <a:off x="827088" y="404813"/>
            <a:ext cx="7653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a:solidFill>
                  <a:schemeClr val="accent2"/>
                </a:solidFill>
                <a:latin typeface="Times New Roman" panose="02020603050405020304" pitchFamily="18" charset="0"/>
              </a:rPr>
              <a:t>Kyšininkavimo indeksai </a:t>
            </a:r>
            <a:r>
              <a:rPr lang="en-US" altLang="lt-LT">
                <a:solidFill>
                  <a:schemeClr val="accent2"/>
                </a:solidFill>
                <a:latin typeface="Times New Roman" panose="02020603050405020304" pitchFamily="18" charset="0"/>
              </a:rPr>
              <a:t>201</a:t>
            </a:r>
            <a:r>
              <a:rPr lang="lt-LT" altLang="lt-LT">
                <a:solidFill>
                  <a:schemeClr val="accent2"/>
                </a:solidFill>
                <a:latin typeface="Times New Roman" panose="02020603050405020304" pitchFamily="18" charset="0"/>
              </a:rPr>
              <a:t>4</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(per pastaruosius 5 metus)</a:t>
            </a:r>
            <a:r>
              <a:rPr lang="en-US" altLang="lt-LT">
                <a:solidFill>
                  <a:schemeClr val="accent2"/>
                </a:solidFill>
                <a:latin typeface="Times New Roman" panose="02020603050405020304" pitchFamily="18" charset="0"/>
              </a:rPr>
              <a:t>: </a:t>
            </a:r>
            <a:r>
              <a:rPr lang="lt-LT" altLang="lt-LT">
                <a:solidFill>
                  <a:schemeClr val="accent2"/>
                </a:solidFill>
                <a:latin typeface="Times New Roman" panose="02020603050405020304" pitchFamily="18" charset="0"/>
              </a:rPr>
              <a:t>institucijos </a:t>
            </a:r>
            <a:r>
              <a:rPr lang="lt-LT" altLang="lt-LT" i="1">
                <a:solidFill>
                  <a:schemeClr val="accent2"/>
                </a:solidFill>
                <a:latin typeface="Times New Roman" panose="02020603050405020304" pitchFamily="18" charset="0"/>
              </a:rPr>
              <a:t>(tęsinys)</a:t>
            </a:r>
            <a:endParaRPr lang="lt-LT" altLang="lt-LT" sz="1800" i="1">
              <a:solidFill>
                <a:schemeClr val="accent2"/>
              </a:solidFill>
              <a:latin typeface="Times New Roman" panose="02020603050405020304" pitchFamily="18" charset="0"/>
            </a:endParaRPr>
          </a:p>
        </p:txBody>
      </p:sp>
      <p:graphicFrame>
        <p:nvGraphicFramePr>
          <p:cNvPr id="503869" name="Group 61"/>
          <p:cNvGraphicFramePr>
            <a:graphicFrameLocks noGrp="1"/>
          </p:cNvGraphicFramePr>
          <p:nvPr>
            <p:ph/>
          </p:nvPr>
        </p:nvGraphicFramePr>
        <p:xfrm>
          <a:off x="539750" y="1341438"/>
          <a:ext cx="8332788" cy="1793875"/>
        </p:xfrm>
        <a:graphic>
          <a:graphicData uri="http://schemas.openxmlformats.org/drawingml/2006/table">
            <a:tbl>
              <a:tblPr>
                <a:tableStyleId>{616DA210-FB5B-4158-B5E0-FEB733F419BA}</a:tableStyleId>
              </a:tblPr>
              <a:tblGrid>
                <a:gridCol w="3311525">
                  <a:extLst>
                    <a:ext uri="{9D8B030D-6E8A-4147-A177-3AD203B41FA5}">
                      <a16:colId xmlns:a16="http://schemas.microsoft.com/office/drawing/2014/main" xmlns="" val="20000"/>
                    </a:ext>
                  </a:extLst>
                </a:gridCol>
                <a:gridCol w="13684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23962">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tblGrid>
              <a:tr h="676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Nurodytos </a:t>
                      </a:r>
                      <a:r>
                        <a:rPr kumimoji="0" lang="en-US" sz="1200" b="1" u="none" strike="noStrike" cap="none" normalizeH="0" baseline="0" dirty="0" smtClean="0">
                          <a:ln>
                            <a:noFill/>
                          </a:ln>
                          <a:effectLst/>
                          <a:latin typeface="+mj-lt"/>
                          <a:cs typeface="Arial" pitchFamily="34" charset="0"/>
                        </a:rPr>
                        <a:t>p</a:t>
                      </a:r>
                      <a:r>
                        <a:rPr kumimoji="0" lang="lt-LT" sz="1200" b="1" u="none" strike="noStrike" cap="none" normalizeH="0" baseline="0" dirty="0" smtClean="0">
                          <a:ln>
                            <a:noFill/>
                          </a:ln>
                          <a:effectLst/>
                          <a:latin typeface="+mj-lt"/>
                          <a:cs typeface="Arial" pitchFamily="34" charset="0"/>
                        </a:rPr>
                        <a:t>rocedūros, kuriose dalyvavo ne mažiau 30 respondentų</a:t>
                      </a:r>
                      <a:endParaRPr kumimoji="0" lang="en-US" sz="1200" b="1" u="none" strike="noStrike" cap="none" normalizeH="0" baseline="0" dirty="0" smtClean="0">
                        <a:ln>
                          <a:noFill/>
                        </a:ln>
                        <a:effectLst/>
                        <a:latin typeface="+mj-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Pasinaudojimo pažintimis indeksas</a:t>
                      </a:r>
                      <a:endParaRPr kumimoji="0" lang="en-US" sz="1200" b="1" i="1"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Prievartavimo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Davimo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1" u="none" strike="noStrike" cap="none" normalizeH="0" baseline="0" dirty="0" smtClean="0">
                          <a:ln>
                            <a:noFill/>
                          </a:ln>
                          <a:effectLst/>
                          <a:latin typeface="+mj-lt"/>
                          <a:cs typeface="Arial" pitchFamily="34" charset="0"/>
                        </a:rPr>
                        <a:t>Efektyvumo indeksas</a:t>
                      </a:r>
                      <a:endParaRPr kumimoji="0" lang="en-US" sz="1200" b="1" i="0" u="none" strike="noStrike" cap="none" normalizeH="0" baseline="0" dirty="0" smtClean="0">
                        <a:ln>
                          <a:noFill/>
                        </a:ln>
                        <a:solidFill>
                          <a:schemeClr val="tx1"/>
                        </a:solidFill>
                        <a:effectLst/>
                        <a:latin typeface="+mj-lt"/>
                        <a:cs typeface="Arial" pitchFamily="34" charset="0"/>
                      </a:endParaRPr>
                    </a:p>
                  </a:txBody>
                  <a:tcPr marT="45710" marB="45710" horzOverflow="overflow"/>
                </a:tc>
                <a:extLst>
                  <a:ext uri="{0D108BD9-81ED-4DB2-BD59-A6C34878D82A}">
                    <a16:rowId xmlns:a16="http://schemas.microsoft.com/office/drawing/2014/main" xmlns="" val="10000"/>
                  </a:ext>
                </a:extLst>
              </a:tr>
              <a:tr h="279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Notarai (N=107)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0,04</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0,02</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1,0</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extLst>
                  <a:ext uri="{0D108BD9-81ED-4DB2-BD59-A6C34878D82A}">
                    <a16:rowId xmlns:a16="http://schemas.microsoft.com/office/drawing/2014/main" xmlns="" val="10001"/>
                  </a:ext>
                </a:extLst>
              </a:tr>
              <a:tr h="279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Migracijos departamentas </a:t>
                      </a:r>
                      <a:r>
                        <a:rPr kumimoji="0" lang="lt-LT" sz="1200" b="0" i="0" u="none" strike="noStrike" kern="1200" cap="none" normalizeH="0" baseline="0" dirty="0" smtClean="0">
                          <a:ln>
                            <a:noFill/>
                          </a:ln>
                          <a:solidFill>
                            <a:schemeClr val="tx1"/>
                          </a:solidFill>
                          <a:effectLst/>
                          <a:latin typeface="+mn-lt"/>
                          <a:ea typeface="+mn-ea"/>
                          <a:cs typeface="Arial" pitchFamily="34" charset="0"/>
                        </a:rPr>
                        <a:t>(N=37)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0,05</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extLst>
                  <a:ext uri="{0D108BD9-81ED-4DB2-BD59-A6C34878D82A}">
                    <a16:rowId xmlns:a16="http://schemas.microsoft.com/office/drawing/2014/main" xmlns="" val="10002"/>
                  </a:ext>
                </a:extLst>
              </a:tr>
              <a:tr h="279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Farmacijos srities įmonės </a:t>
                      </a:r>
                      <a:r>
                        <a:rPr kumimoji="0" lang="lt-LT" sz="1200" b="0" i="0" u="none" strike="noStrike" kern="1200" cap="none" normalizeH="0" baseline="0" dirty="0" smtClean="0">
                          <a:ln>
                            <a:noFill/>
                          </a:ln>
                          <a:solidFill>
                            <a:schemeClr val="tx1"/>
                          </a:solidFill>
                          <a:effectLst/>
                          <a:latin typeface="+mn-lt"/>
                          <a:ea typeface="+mn-ea"/>
                          <a:cs typeface="Arial" pitchFamily="34" charset="0"/>
                        </a:rPr>
                        <a:t>(N=36)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0,03</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extLst>
                  <a:ext uri="{0D108BD9-81ED-4DB2-BD59-A6C34878D82A}">
                    <a16:rowId xmlns:a16="http://schemas.microsoft.com/office/drawing/2014/main" xmlns="" val="10003"/>
                  </a:ext>
                </a:extLst>
              </a:tr>
              <a:tr h="27934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200" b="0" i="0" u="none" strike="noStrike" kern="1200" cap="none" normalizeH="0" baseline="0" dirty="0" smtClean="0">
                          <a:ln>
                            <a:noFill/>
                          </a:ln>
                          <a:solidFill>
                            <a:schemeClr val="tx1"/>
                          </a:solidFill>
                          <a:effectLst/>
                          <a:latin typeface="+mn-lt"/>
                          <a:ea typeface="+mn-ea"/>
                          <a:cs typeface="Arial" pitchFamily="34" charset="0"/>
                        </a:rPr>
                        <a:t>Privalomosios techninės apžiūros įmonės (N=81)</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0,06</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0,07</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200" b="0" i="0" u="none" strike="noStrike" cap="none" normalizeH="0" baseline="0" dirty="0" smtClean="0">
                          <a:ln>
                            <a:noFill/>
                          </a:ln>
                          <a:solidFill>
                            <a:schemeClr val="tx1"/>
                          </a:solidFill>
                          <a:effectLst/>
                          <a:latin typeface="+mj-lt"/>
                          <a:cs typeface="Arial" pitchFamily="34" charset="0"/>
                        </a:rPr>
                        <a:t>-</a:t>
                      </a:r>
                      <a:endParaRPr kumimoji="0" lang="en-US" sz="1200" b="0" i="0" u="none" strike="noStrike" cap="none" normalizeH="0" baseline="0" dirty="0" smtClean="0">
                        <a:ln>
                          <a:noFill/>
                        </a:ln>
                        <a:solidFill>
                          <a:schemeClr val="tx1"/>
                        </a:solidFill>
                        <a:effectLst/>
                        <a:latin typeface="+mj-lt"/>
                        <a:cs typeface="Arial" pitchFamily="34" charset="0"/>
                      </a:endParaRPr>
                    </a:p>
                  </a:txBody>
                  <a:tcPr marT="45710" marB="45710" horzOverflow="overflow"/>
                </a:tc>
                <a:extLst>
                  <a:ext uri="{0D108BD9-81ED-4DB2-BD59-A6C34878D82A}">
                    <a16:rowId xmlns:a16="http://schemas.microsoft.com/office/drawing/2014/main" xmlns="" val="10004"/>
                  </a:ext>
                </a:extLst>
              </a:tr>
            </a:tbl>
          </a:graphicData>
        </a:graphic>
      </p:graphicFrame>
      <p:sp>
        <p:nvSpPr>
          <p:cNvPr id="321579" name="Text Box 104"/>
          <p:cNvSpPr txBox="1">
            <a:spLocks noChangeArrowheads="1"/>
          </p:cNvSpPr>
          <p:nvPr/>
        </p:nvSpPr>
        <p:spPr bwMode="auto">
          <a:xfrm>
            <a:off x="900113" y="5876925"/>
            <a:ext cx="316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321580" name="TextBox 7"/>
          <p:cNvSpPr txBox="1">
            <a:spLocks noChangeArrowheads="1"/>
          </p:cNvSpPr>
          <p:nvPr/>
        </p:nvSpPr>
        <p:spPr bwMode="auto">
          <a:xfrm>
            <a:off x="395288" y="4076700"/>
            <a:ext cx="842486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000" b="0" i="1"/>
              <a:t>Q26. O dabar praprašysiu įvertinti korumpuotumą </a:t>
            </a:r>
            <a:r>
              <a:rPr lang="lt-LT" altLang="lt-LT" sz="1000" b="0" i="1" u="sng"/>
              <a:t>institucijų, kuriose Jums teko tvarkyti asmeninius reikalus</a:t>
            </a:r>
            <a:r>
              <a:rPr lang="lt-LT" altLang="lt-LT" sz="1000" b="0" i="1"/>
              <a:t>. Aš Jums skaitysiu institucijas, o Jūs įvertinkite, ar konkreti institucija, remiantis Jūsų patirtimi, yra nekorumpuota, iš dalies korumpuota arba labai korumpuota. </a:t>
            </a:r>
          </a:p>
          <a:p>
            <a:pPr algn="just" eaLnBrk="1" hangingPunct="1"/>
            <a:r>
              <a:rPr lang="lt-LT" altLang="lt-LT" sz="1000" b="0" i="1"/>
              <a:t>Q27. Ar, tvarkydami asmeninius reikalus šioje institucijoje, pasinaudojote pažintimis, norėdamas, kad paslauga Jums būtų suteikta kokybiškiau ar greičiau? </a:t>
            </a:r>
          </a:p>
          <a:p>
            <a:pPr algn="just" eaLnBrk="1" hangingPunct="1"/>
            <a:r>
              <a:rPr lang="lt-LT" altLang="lt-LT" sz="1000" b="0" i="1"/>
              <a:t>Q28. Ar, tvarkant reikalus šioje institucijoje valstybės tarnautojai leido Jums suprasti, kad norėtų gauti pinigų ar kitos naudos? </a:t>
            </a:r>
          </a:p>
          <a:p>
            <a:pPr algn="just" eaLnBrk="1" hangingPunct="1"/>
            <a:r>
              <a:rPr lang="lt-LT" altLang="lt-LT" sz="1000" b="0" i="1"/>
              <a:t>Q29. Ar, tvarkydami reikalus šioje institucijoje, davėte valstybės tarnautojui pinigų ar kitos naudos? </a:t>
            </a:r>
          </a:p>
          <a:p>
            <a:pPr algn="just" eaLnBrk="1" hangingPunct="1"/>
            <a:r>
              <a:rPr lang="lt-LT" altLang="lt-LT" sz="1000" b="0" i="1"/>
              <a:t>Q30. Kokia buvo </a:t>
            </a:r>
            <a:r>
              <a:rPr lang="lt-LT" altLang="lt-LT" sz="1000" b="0" i="1" u="sng"/>
              <a:t>VIDUTINĖ</a:t>
            </a:r>
            <a:r>
              <a:rPr lang="lt-LT" altLang="lt-LT" sz="1000" b="0" i="1"/>
              <a:t> finansinė duotų pinigų ar kitos naudos išraiška valstybės tarnautojui šioje institucijoje? Jei esate davęs pinigų ar kitos naudos, pabandykite įvertinti jos vidutinę vertę litais.</a:t>
            </a:r>
          </a:p>
          <a:p>
            <a:pPr algn="just" eaLnBrk="1" hangingPunct="1"/>
            <a:r>
              <a:rPr lang="lt-LT" altLang="lt-LT" sz="1000" b="0" i="1"/>
              <a:t>Q31. Ar pinigų, kitos naudos davimas padėjo Jums sutvarkyti reikalus šioje institucijoje? </a:t>
            </a:r>
          </a:p>
          <a:p>
            <a:pPr eaLnBrk="1" hangingPunct="1"/>
            <a:endParaRPr lang="lt-LT" altLang="lt-LT" sz="1000"/>
          </a:p>
        </p:txBody>
      </p:sp>
      <p:sp>
        <p:nvSpPr>
          <p:cNvPr id="3215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2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771260C-86BE-4938-BF63-9C9B52323CD3}" type="slidenum">
              <a:rPr lang="lt-LT" altLang="lt-LT" sz="1000" b="0">
                <a:latin typeface="Arial" panose="020B0604020202020204" pitchFamily="34" charset="0"/>
              </a:rPr>
              <a:pPr eaLnBrk="1" hangingPunct="1"/>
              <a:t>271</a:t>
            </a:fld>
            <a:endParaRPr lang="lt-LT" altLang="lt-LT" sz="1000" b="0">
              <a:latin typeface="Arial" panose="020B0604020202020204" pitchFamily="34" charset="0"/>
            </a:endParaRPr>
          </a:p>
        </p:txBody>
      </p:sp>
      <p:sp>
        <p:nvSpPr>
          <p:cNvPr id="2" name="Text Box 2"/>
          <p:cNvSpPr txBox="1">
            <a:spLocks noChangeArrowheads="1"/>
          </p:cNvSpPr>
          <p:nvPr/>
        </p:nvSpPr>
        <p:spPr bwMode="auto">
          <a:xfrm>
            <a:off x="539750" y="1341438"/>
            <a:ext cx="8064500" cy="3832225"/>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Valstybės tarnautojų manymu, labiausiai kyšio yra tikimasi dėl chirurginių operacijų (0,28), slaugos ligoninėse (0,25), miestų ir rajonų ligoninėse (0,21), respublikinėse ligoninėse (0,26), Architektūros ir urbanistikos skyriuose (0,33), Žemės ūkio skyriuose (0,31), vaikų ikimokyklinio ugdymo skyriuose (0,25). Čia paminėtos institucijos, kuriose lankėsi ne mažiau 30 respondentų.</a:t>
            </a:r>
          </a:p>
          <a:p>
            <a:pPr algn="just">
              <a:lnSpc>
                <a:spcPct val="150000"/>
              </a:lnSpc>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225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35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EA8D62F-2392-4EF1-9F8B-569B87D15629}" type="slidenum">
              <a:rPr lang="lt-LT" altLang="lt-LT" sz="1000" b="0">
                <a:latin typeface="Arial" panose="020B0604020202020204" pitchFamily="34" charset="0"/>
              </a:rPr>
              <a:pPr eaLnBrk="1" hangingPunct="1"/>
              <a:t>272</a:t>
            </a:fld>
            <a:endParaRPr lang="lt-LT" altLang="lt-LT" sz="1000" b="0">
              <a:latin typeface="Arial" panose="020B0604020202020204" pitchFamily="34" charset="0"/>
            </a:endParaRPr>
          </a:p>
        </p:txBody>
      </p:sp>
      <p:sp>
        <p:nvSpPr>
          <p:cNvPr id="323588"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Kova su korupcija</a:t>
            </a:r>
            <a:endParaRPr lang="en-US" altLang="lt-LT" sz="3600" smtClean="0"/>
          </a:p>
        </p:txBody>
      </p:sp>
      <p:sp>
        <p:nvSpPr>
          <p:cNvPr id="3235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8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B7743D1-73EC-4370-B5BA-ACB21718D2D5}" type="slidenum">
              <a:rPr lang="lt-LT" altLang="lt-LT" sz="1000" b="0">
                <a:latin typeface="Arial" panose="020B0604020202020204" pitchFamily="34" charset="0"/>
              </a:rPr>
              <a:pPr eaLnBrk="1" hangingPunct="1"/>
              <a:t>273</a:t>
            </a:fld>
            <a:endParaRPr lang="lt-LT" altLang="lt-LT" sz="1000" b="0">
              <a:latin typeface="Arial" panose="020B0604020202020204" pitchFamily="34" charset="0"/>
            </a:endParaRPr>
          </a:p>
        </p:txBody>
      </p:sp>
      <p:grpSp>
        <p:nvGrpSpPr>
          <p:cNvPr id="158725" name="Group 2"/>
          <p:cNvGrpSpPr>
            <a:grpSpLocks/>
          </p:cNvGrpSpPr>
          <p:nvPr/>
        </p:nvGrpSpPr>
        <p:grpSpPr bwMode="auto">
          <a:xfrm>
            <a:off x="1041400" y="850900"/>
            <a:ext cx="6858000" cy="4305300"/>
            <a:chOff x="246" y="646"/>
            <a:chExt cx="4320" cy="2467"/>
          </a:xfrm>
        </p:grpSpPr>
        <p:graphicFrame>
          <p:nvGraphicFramePr>
            <p:cNvPr id="158722" name="Object 3"/>
            <p:cNvGraphicFramePr>
              <a:graphicFrameLocks noChangeAspect="1"/>
            </p:cNvGraphicFramePr>
            <p:nvPr/>
          </p:nvGraphicFramePr>
          <p:xfrm>
            <a:off x="246" y="646"/>
            <a:ext cx="4320" cy="2467"/>
          </p:xfrm>
          <a:graphic>
            <a:graphicData uri="http://schemas.openxmlformats.org/presentationml/2006/ole">
              <mc:AlternateContent xmlns:mc="http://schemas.openxmlformats.org/markup-compatibility/2006">
                <mc:Choice xmlns:v="urn:schemas-microsoft-com:vml" Requires="v">
                  <p:oleObj spid="_x0000_s158733" name="Chart" r:id="rId3" imgW="6677120" imgH="4191095" progId="Excel.Chart.8">
                    <p:embed/>
                  </p:oleObj>
                </mc:Choice>
                <mc:Fallback>
                  <p:oleObj name="Chart" r:id="rId3" imgW="6677120" imgH="4191095"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 y="646"/>
                          <a:ext cx="4320" cy="24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30" name="Rectangle 4"/>
            <p:cNvSpPr>
              <a:spLocks noChangeArrowheads="1"/>
            </p:cNvSpPr>
            <p:nvPr/>
          </p:nvSpPr>
          <p:spPr bwMode="auto">
            <a:xfrm>
              <a:off x="884" y="2296"/>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endParaRPr lang="en-US" altLang="lt-LT" sz="1200" b="0" i="1"/>
            </a:p>
          </p:txBody>
        </p:sp>
        <p:sp>
          <p:nvSpPr>
            <p:cNvPr id="158731" name="Rectangle 5"/>
            <p:cNvSpPr>
              <a:spLocks noChangeArrowheads="1"/>
            </p:cNvSpPr>
            <p:nvPr/>
          </p:nvSpPr>
          <p:spPr bwMode="auto">
            <a:xfrm>
              <a:off x="889" y="2568"/>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endParaRPr lang="en-US" altLang="lt-LT" sz="1200" b="0" i="1"/>
            </a:p>
          </p:txBody>
        </p:sp>
      </p:grpSp>
      <p:sp>
        <p:nvSpPr>
          <p:cNvPr id="158726" name="Rectangle 6"/>
          <p:cNvSpPr>
            <a:spLocks noGrp="1" noChangeArrowheads="1"/>
          </p:cNvSpPr>
          <p:nvPr>
            <p:ph type="title"/>
          </p:nvPr>
        </p:nvSpPr>
        <p:spPr/>
        <p:txBody>
          <a:bodyPr/>
          <a:lstStyle/>
          <a:p>
            <a:pPr algn="ctr" eaLnBrk="1" hangingPunct="1"/>
            <a:r>
              <a:rPr lang="en-US" altLang="lt-LT" smtClean="0"/>
              <a:t>Atsakomyb</a:t>
            </a:r>
            <a:r>
              <a:rPr lang="lt-LT" altLang="lt-LT" smtClean="0"/>
              <a:t>ė už korupcijos paplitimo mastą Lietuvoje</a:t>
            </a:r>
            <a:endParaRPr lang="lt-LT" altLang="lt-LT" sz="1800" i="1" smtClean="0"/>
          </a:p>
        </p:txBody>
      </p:sp>
      <p:sp>
        <p:nvSpPr>
          <p:cNvPr id="158727" name="Text Box 10"/>
          <p:cNvSpPr txBox="1">
            <a:spLocks noChangeArrowheads="1"/>
          </p:cNvSpPr>
          <p:nvPr/>
        </p:nvSpPr>
        <p:spPr bwMode="auto">
          <a:xfrm>
            <a:off x="900113" y="5795963"/>
            <a:ext cx="171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58728" name="Text Box 7"/>
          <p:cNvSpPr txBox="1">
            <a:spLocks noChangeArrowheads="1"/>
          </p:cNvSpPr>
          <p:nvPr/>
        </p:nvSpPr>
        <p:spPr bwMode="auto">
          <a:xfrm>
            <a:off x="323850" y="4868863"/>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algn="just" eaLnBrk="1" hangingPunct="1"/>
            <a:r>
              <a:rPr lang="lt-LT" altLang="lt-LT" sz="1200" b="0" i="1"/>
              <a:t>Q35. O dabar paprašysiu Jūsų įvertinti, kiek politikai, valstybės tarnautojai (išskyrus politikus), verslininkai, gyventojai ar Jūs pats esate atsakingi/ kalti dėl Lietuvoje esančio korupcijos masto. Vertinimui naudokite 5 balų skalę, kurioje “1” reiškia “visiškai nekalti”, o “5” – “labai kalti”. Vertinimui galite naudoti ir kitus šios skalės skaičius. </a:t>
            </a:r>
          </a:p>
          <a:p>
            <a:pPr algn="just" eaLnBrk="1" hangingPunct="1"/>
            <a:endParaRPr lang="lt-LT" altLang="lt-LT" sz="1200"/>
          </a:p>
        </p:txBody>
      </p:sp>
      <p:sp>
        <p:nvSpPr>
          <p:cNvPr id="1587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4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2A24166-A6B9-4F0B-AA92-1E994FB5377B}" type="slidenum">
              <a:rPr lang="lt-LT" altLang="lt-LT" sz="1000" b="0">
                <a:latin typeface="Arial" panose="020B0604020202020204" pitchFamily="34" charset="0"/>
              </a:rPr>
              <a:pPr eaLnBrk="1" hangingPunct="1"/>
              <a:t>274</a:t>
            </a:fld>
            <a:endParaRPr lang="lt-LT" altLang="lt-LT" sz="1000" b="0">
              <a:latin typeface="Arial" panose="020B0604020202020204" pitchFamily="34" charset="0"/>
            </a:endParaRPr>
          </a:p>
        </p:txBody>
      </p:sp>
      <p:sp>
        <p:nvSpPr>
          <p:cNvPr id="324612" name="Rectangle 2"/>
          <p:cNvSpPr>
            <a:spLocks noGrp="1" noChangeArrowheads="1"/>
          </p:cNvSpPr>
          <p:nvPr>
            <p:ph type="title"/>
          </p:nvPr>
        </p:nvSpPr>
        <p:spPr/>
        <p:txBody>
          <a:bodyPr/>
          <a:lstStyle/>
          <a:p>
            <a:pPr algn="ctr" eaLnBrk="1" hangingPunct="1"/>
            <a:r>
              <a:rPr lang="lt-LT" altLang="lt-LT" smtClean="0"/>
              <a:t>Atsakomybė už korupcijos paplitimo mastą Lietuvoje</a:t>
            </a:r>
            <a:endParaRPr lang="en-US" altLang="lt-LT" smtClean="0"/>
          </a:p>
        </p:txBody>
      </p:sp>
      <p:graphicFrame>
        <p:nvGraphicFramePr>
          <p:cNvPr id="340995" name="Group 3"/>
          <p:cNvGraphicFramePr>
            <a:graphicFrameLocks noGrp="1"/>
          </p:cNvGraphicFramePr>
          <p:nvPr>
            <p:ph idx="1"/>
          </p:nvPr>
        </p:nvGraphicFramePr>
        <p:xfrm>
          <a:off x="1116013" y="1341438"/>
          <a:ext cx="7272337" cy="3997325"/>
        </p:xfrm>
        <a:graphic>
          <a:graphicData uri="http://schemas.openxmlformats.org/drawingml/2006/table">
            <a:tbl>
              <a:tblPr>
                <a:tableStyleId>{ED083AE6-46FA-4A59-8FB0-9F97EB10719F}</a:tableStyleId>
              </a:tblPr>
              <a:tblGrid>
                <a:gridCol w="2232104">
                  <a:extLst>
                    <a:ext uri="{9D8B030D-6E8A-4147-A177-3AD203B41FA5}">
                      <a16:colId xmlns:a16="http://schemas.microsoft.com/office/drawing/2014/main" xmlns="" val="20000"/>
                    </a:ext>
                  </a:extLst>
                </a:gridCol>
                <a:gridCol w="936044">
                  <a:extLst>
                    <a:ext uri="{9D8B030D-6E8A-4147-A177-3AD203B41FA5}">
                      <a16:colId xmlns:a16="http://schemas.microsoft.com/office/drawing/2014/main" xmlns="" val="20001"/>
                    </a:ext>
                  </a:extLst>
                </a:gridCol>
                <a:gridCol w="1152054">
                  <a:extLst>
                    <a:ext uri="{9D8B030D-6E8A-4147-A177-3AD203B41FA5}">
                      <a16:colId xmlns:a16="http://schemas.microsoft.com/office/drawing/2014/main" xmlns="" val="20002"/>
                    </a:ext>
                  </a:extLst>
                </a:gridCol>
                <a:gridCol w="1008047">
                  <a:extLst>
                    <a:ext uri="{9D8B030D-6E8A-4147-A177-3AD203B41FA5}">
                      <a16:colId xmlns:a16="http://schemas.microsoft.com/office/drawing/2014/main" xmlns="" val="20003"/>
                    </a:ext>
                  </a:extLst>
                </a:gridCol>
                <a:gridCol w="864040">
                  <a:extLst>
                    <a:ext uri="{9D8B030D-6E8A-4147-A177-3AD203B41FA5}">
                      <a16:colId xmlns:a16="http://schemas.microsoft.com/office/drawing/2014/main" xmlns="" val="20004"/>
                    </a:ext>
                  </a:extLst>
                </a:gridCol>
                <a:gridCol w="1080049">
                  <a:extLst>
                    <a:ext uri="{9D8B030D-6E8A-4147-A177-3AD203B41FA5}">
                      <a16:colId xmlns:a16="http://schemas.microsoft.com/office/drawing/2014/main" xmlns="" val="20005"/>
                    </a:ext>
                  </a:extLst>
                </a:gridCol>
              </a:tblGrid>
              <a:tr h="5333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2007</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2008</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extLst>
                  <a:ext uri="{0D108BD9-81ED-4DB2-BD59-A6C34878D82A}">
                    <a16:rowId xmlns:a16="http://schemas.microsoft.com/office/drawing/2014/main" xmlns="" val="10000"/>
                  </a:ext>
                </a:extLst>
              </a:tr>
              <a:tr h="3603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Politikai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extLst>
                  <a:ext uri="{0D108BD9-81ED-4DB2-BD59-A6C34878D82A}">
                    <a16:rowId xmlns:a16="http://schemas.microsoft.com/office/drawing/2014/main" xmlns="" val="10001"/>
                  </a:ext>
                </a:extLst>
              </a:tr>
              <a:tr h="3603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Teisėjai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extLst>
                  <a:ext uri="{0D108BD9-81ED-4DB2-BD59-A6C34878D82A}">
                    <a16:rowId xmlns:a16="http://schemas.microsoft.com/office/drawing/2014/main" xmlns="" val="10002"/>
                  </a:ext>
                </a:extLst>
              </a:tr>
              <a:tr h="3603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Prokurorai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extLst>
                  <a:ext uri="{0D108BD9-81ED-4DB2-BD59-A6C34878D82A}">
                    <a16:rowId xmlns:a16="http://schemas.microsoft.com/office/drawing/2014/main" xmlns="" val="10003"/>
                  </a:ext>
                </a:extLst>
              </a:tr>
              <a:tr h="4571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Valstybės tarnautojai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70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83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73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extLst>
                  <a:ext uri="{0D108BD9-81ED-4DB2-BD59-A6C34878D82A}">
                    <a16:rowId xmlns:a16="http://schemas.microsoft.com/office/drawing/2014/main" xmlns="" val="10004"/>
                  </a:ext>
                </a:extLst>
              </a:tr>
              <a:tr h="3603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Verslininkai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62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extLst>
                  <a:ext uri="{0D108BD9-81ED-4DB2-BD59-A6C34878D82A}">
                    <a16:rowId xmlns:a16="http://schemas.microsoft.com/office/drawing/2014/main" xmlns="" val="10005"/>
                  </a:ext>
                </a:extLst>
              </a:tr>
              <a:tr h="358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Gyventojai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extLst>
                  <a:ext uri="{0D108BD9-81ED-4DB2-BD59-A6C34878D82A}">
                    <a16:rowId xmlns:a16="http://schemas.microsoft.com/office/drawing/2014/main" xmlns="" val="10006"/>
                  </a:ext>
                </a:extLst>
              </a:tr>
              <a:tr h="579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Mano aplinka: šeima, artimieji, pažįstami</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extLst>
                  <a:ext uri="{0D108BD9-81ED-4DB2-BD59-A6C34878D82A}">
                    <a16:rowId xmlns:a16="http://schemas.microsoft.com/office/drawing/2014/main" xmlns="" val="10007"/>
                  </a:ext>
                </a:extLst>
              </a:tr>
              <a:tr h="627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Aš pats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7</a:t>
                      </a:r>
                      <a:r>
                        <a:rPr kumimoji="0" lang="en-US" sz="1600"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4" marB="45714" horzOverflow="overflow"/>
                </a:tc>
                <a:extLst>
                  <a:ext uri="{0D108BD9-81ED-4DB2-BD59-A6C34878D82A}">
                    <a16:rowId xmlns:a16="http://schemas.microsoft.com/office/drawing/2014/main" xmlns="" val="10008"/>
                  </a:ext>
                </a:extLst>
              </a:tr>
            </a:tbl>
          </a:graphicData>
        </a:graphic>
      </p:graphicFrame>
      <p:sp>
        <p:nvSpPr>
          <p:cNvPr id="324685" name="Text Box 50"/>
          <p:cNvSpPr txBox="1">
            <a:spLocks noChangeArrowheads="1"/>
          </p:cNvSpPr>
          <p:nvPr/>
        </p:nvSpPr>
        <p:spPr bwMode="auto">
          <a:xfrm>
            <a:off x="1187450" y="5795963"/>
            <a:ext cx="2268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2007-2016</a:t>
            </a:r>
            <a:endParaRPr lang="en-US" altLang="lt-LT" sz="1800" i="1">
              <a:latin typeface="Times New Roman" panose="02020603050405020304" pitchFamily="18" charset="0"/>
            </a:endParaRPr>
          </a:p>
        </p:txBody>
      </p:sp>
      <p:sp>
        <p:nvSpPr>
          <p:cNvPr id="3246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9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D9F3968-CEB1-4838-9F04-EED43DC1784F}" type="slidenum">
              <a:rPr lang="lt-LT" altLang="lt-LT" sz="1000" b="0">
                <a:latin typeface="Arial" panose="020B0604020202020204" pitchFamily="34" charset="0"/>
              </a:rPr>
              <a:pPr eaLnBrk="1" hangingPunct="1"/>
              <a:t>275</a:t>
            </a:fld>
            <a:endParaRPr lang="lt-LT" altLang="lt-LT" sz="1000" b="0">
              <a:latin typeface="Arial" panose="020B0604020202020204" pitchFamily="34" charset="0"/>
            </a:endParaRPr>
          </a:p>
        </p:txBody>
      </p:sp>
      <p:graphicFrame>
        <p:nvGraphicFramePr>
          <p:cNvPr id="159746" name="Object 3"/>
          <p:cNvGraphicFramePr>
            <a:graphicFrameLocks noChangeAspect="1"/>
          </p:cNvGraphicFramePr>
          <p:nvPr/>
        </p:nvGraphicFramePr>
        <p:xfrm>
          <a:off x="1041400" y="838200"/>
          <a:ext cx="6718300" cy="4140200"/>
        </p:xfrm>
        <a:graphic>
          <a:graphicData uri="http://schemas.openxmlformats.org/presentationml/2006/ole">
            <mc:AlternateContent xmlns:mc="http://schemas.openxmlformats.org/markup-compatibility/2006">
              <mc:Choice xmlns:v="urn:schemas-microsoft-com:vml" Requires="v">
                <p:oleObj spid="_x0000_s159754" name="Chart" r:id="rId3" imgW="6715268" imgH="4143518" progId="Excel.Chart.8">
                  <p:embed/>
                </p:oleObj>
              </mc:Choice>
              <mc:Fallback>
                <p:oleObj name="Chart" r:id="rId3" imgW="6715268" imgH="4143518"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838200"/>
                        <a:ext cx="67183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49" name="Rectangle 6"/>
          <p:cNvSpPr>
            <a:spLocks noGrp="1" noChangeArrowheads="1"/>
          </p:cNvSpPr>
          <p:nvPr>
            <p:ph type="title"/>
          </p:nvPr>
        </p:nvSpPr>
        <p:spPr/>
        <p:txBody>
          <a:bodyPr/>
          <a:lstStyle/>
          <a:p>
            <a:pPr algn="ctr" eaLnBrk="1" hangingPunct="1"/>
            <a:r>
              <a:rPr lang="en-US" altLang="lt-LT" smtClean="0"/>
              <a:t>Atsakomyb</a:t>
            </a:r>
            <a:r>
              <a:rPr lang="lt-LT" altLang="lt-LT" smtClean="0"/>
              <a:t>ė už korupcijos paplitimo mastą Lietuvoje</a:t>
            </a:r>
            <a:br>
              <a:rPr lang="lt-LT" altLang="lt-LT" smtClean="0"/>
            </a:br>
            <a:r>
              <a:rPr lang="lt-LT" altLang="lt-LT" sz="1800" i="1" smtClean="0"/>
              <a:t> (skliausteliuose </a:t>
            </a:r>
            <a:r>
              <a:rPr lang="en-US" altLang="lt-LT" sz="1800" i="1" smtClean="0"/>
              <a:t>20</a:t>
            </a:r>
            <a:r>
              <a:rPr lang="lt-LT" altLang="lt-LT" sz="1800" i="1" smtClean="0"/>
              <a:t>14</a:t>
            </a:r>
            <a:r>
              <a:rPr lang="en-US" altLang="lt-LT" sz="1800" i="1" smtClean="0"/>
              <a:t> m. tyrimo duomenys</a:t>
            </a:r>
            <a:r>
              <a:rPr lang="lt-LT" altLang="lt-LT" sz="1800" i="1" smtClean="0"/>
              <a:t>)</a:t>
            </a:r>
          </a:p>
        </p:txBody>
      </p:sp>
      <p:sp>
        <p:nvSpPr>
          <p:cNvPr id="159750" name="Text Box 10"/>
          <p:cNvSpPr txBox="1">
            <a:spLocks noChangeArrowheads="1"/>
          </p:cNvSpPr>
          <p:nvPr/>
        </p:nvSpPr>
        <p:spPr bwMode="auto">
          <a:xfrm>
            <a:off x="1187450" y="5795963"/>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159751" name="Text Box 7"/>
          <p:cNvSpPr txBox="1">
            <a:spLocks noChangeArrowheads="1"/>
          </p:cNvSpPr>
          <p:nvPr/>
        </p:nvSpPr>
        <p:spPr bwMode="auto">
          <a:xfrm>
            <a:off x="539750" y="4941888"/>
            <a:ext cx="8316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Q32. O dabar paprašysiu Jūsų įvertinti, kiek politikai, valstybės tarnautojai (išskyrus politikus), verslininkai, gyventojai ar Jūs pats esate atsakingi/ kalti dėl esančio korupcijos masto. Vertinimui naudokite 5 balų skalę, kurioje “1” reiškia “visiškai nekalti”, o “5” – “labai kalti”. Vertinimui galite naudoti ir kitus šios skalės skaičius. </a:t>
            </a:r>
          </a:p>
        </p:txBody>
      </p:sp>
      <p:sp>
        <p:nvSpPr>
          <p:cNvPr id="159752"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56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AC60993-11ED-48AC-9BF1-8DBF271660E5}" type="slidenum">
              <a:rPr lang="lt-LT" altLang="lt-LT" sz="1000" b="0">
                <a:latin typeface="Arial" panose="020B0604020202020204" pitchFamily="34" charset="0"/>
              </a:rPr>
              <a:pPr eaLnBrk="1" hangingPunct="1"/>
              <a:t>276</a:t>
            </a:fld>
            <a:endParaRPr lang="lt-LT" altLang="lt-LT" sz="1000" b="0">
              <a:latin typeface="Arial" panose="020B0604020202020204" pitchFamily="34" charset="0"/>
            </a:endParaRPr>
          </a:p>
        </p:txBody>
      </p:sp>
      <p:sp>
        <p:nvSpPr>
          <p:cNvPr id="325636" name="Rectangle 2"/>
          <p:cNvSpPr>
            <a:spLocks noGrp="1" noChangeArrowheads="1"/>
          </p:cNvSpPr>
          <p:nvPr>
            <p:ph type="title"/>
          </p:nvPr>
        </p:nvSpPr>
        <p:spPr>
          <a:xfrm>
            <a:off x="468313" y="333375"/>
            <a:ext cx="8229600" cy="1143000"/>
          </a:xfrm>
        </p:spPr>
        <p:txBody>
          <a:bodyPr/>
          <a:lstStyle/>
          <a:p>
            <a:pPr algn="ctr" eaLnBrk="1" hangingPunct="1"/>
            <a:r>
              <a:rPr lang="en-US" altLang="lt-LT" smtClean="0"/>
              <a:t>Atsakomyb</a:t>
            </a:r>
            <a:r>
              <a:rPr lang="lt-LT" altLang="lt-LT" smtClean="0"/>
              <a:t>ė už korupcijos paplitimo mastą Lietuvoje</a:t>
            </a:r>
            <a:endParaRPr lang="en-US" altLang="lt-LT" smtClean="0"/>
          </a:p>
        </p:txBody>
      </p:sp>
      <p:graphicFrame>
        <p:nvGraphicFramePr>
          <p:cNvPr id="415747" name="Group 3"/>
          <p:cNvGraphicFramePr>
            <a:graphicFrameLocks noGrp="1"/>
          </p:cNvGraphicFramePr>
          <p:nvPr>
            <p:ph idx="1"/>
          </p:nvPr>
        </p:nvGraphicFramePr>
        <p:xfrm>
          <a:off x="1116013" y="1196975"/>
          <a:ext cx="6275387" cy="4065588"/>
        </p:xfrm>
        <a:graphic>
          <a:graphicData uri="http://schemas.openxmlformats.org/drawingml/2006/table">
            <a:tbl>
              <a:tblPr/>
              <a:tblGrid>
                <a:gridCol w="2136954">
                  <a:extLst>
                    <a:ext uri="{9D8B030D-6E8A-4147-A177-3AD203B41FA5}">
                      <a16:colId xmlns:a16="http://schemas.microsoft.com/office/drawing/2014/main" xmlns="" val="20000"/>
                    </a:ext>
                  </a:extLst>
                </a:gridCol>
                <a:gridCol w="908264">
                  <a:extLst>
                    <a:ext uri="{9D8B030D-6E8A-4147-A177-3AD203B41FA5}">
                      <a16:colId xmlns:a16="http://schemas.microsoft.com/office/drawing/2014/main" xmlns="" val="20001"/>
                    </a:ext>
                  </a:extLst>
                </a:gridCol>
                <a:gridCol w="802242">
                  <a:extLst>
                    <a:ext uri="{9D8B030D-6E8A-4147-A177-3AD203B41FA5}">
                      <a16:colId xmlns:a16="http://schemas.microsoft.com/office/drawing/2014/main" xmlns="" val="20002"/>
                    </a:ext>
                  </a:extLst>
                </a:gridCol>
                <a:gridCol w="809309">
                  <a:extLst>
                    <a:ext uri="{9D8B030D-6E8A-4147-A177-3AD203B41FA5}">
                      <a16:colId xmlns:a16="http://schemas.microsoft.com/office/drawing/2014/main" xmlns="" val="20003"/>
                    </a:ext>
                  </a:extLst>
                </a:gridCol>
                <a:gridCol w="809309">
                  <a:extLst>
                    <a:ext uri="{9D8B030D-6E8A-4147-A177-3AD203B41FA5}">
                      <a16:colId xmlns:a16="http://schemas.microsoft.com/office/drawing/2014/main" xmlns="" val="20004"/>
                    </a:ext>
                  </a:extLst>
                </a:gridCol>
                <a:gridCol w="809309">
                  <a:extLst>
                    <a:ext uri="{9D8B030D-6E8A-4147-A177-3AD203B41FA5}">
                      <a16:colId xmlns:a16="http://schemas.microsoft.com/office/drawing/2014/main" xmlns="" val="20005"/>
                    </a:ext>
                  </a:extLst>
                </a:gridCol>
              </a:tblGrid>
              <a:tr h="504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2007</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2008</a:t>
                      </a:r>
                      <a:endParaRPr kumimoji="0" lang="en-US" sz="1600" b="1"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88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Politikai</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83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85</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81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81%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1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Valstybės tarnautojai</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68</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85</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71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1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Teisėjai</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1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Prokurorai</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31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Verslininkai</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37</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40</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334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Gyventojai</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18</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15</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29</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Mano aplinka: šeima, artimieji, pažįstami</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a:t>
                      </a:r>
                      <a:endParaRPr kumimoji="0" lang="en-US" sz="16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31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Aš pats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a:t>
                      </a:r>
                      <a:endParaRPr kumimoji="0" lang="en-US" sz="16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325709" name="Text Box 45"/>
          <p:cNvSpPr txBox="1">
            <a:spLocks noChangeArrowheads="1"/>
          </p:cNvSpPr>
          <p:nvPr/>
        </p:nvSpPr>
        <p:spPr bwMode="auto">
          <a:xfrm>
            <a:off x="3779838" y="5516563"/>
            <a:ext cx="5111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Atsakymai “labai kalti” ir “kalti”</a:t>
            </a:r>
          </a:p>
        </p:txBody>
      </p:sp>
      <p:sp>
        <p:nvSpPr>
          <p:cNvPr id="325710" name="Text Box 46"/>
          <p:cNvSpPr txBox="1">
            <a:spLocks noChangeArrowheads="1"/>
          </p:cNvSpPr>
          <p:nvPr/>
        </p:nvSpPr>
        <p:spPr bwMode="auto">
          <a:xfrm>
            <a:off x="1187450" y="5795963"/>
            <a:ext cx="1935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2007-2016</a:t>
            </a:r>
            <a:endParaRPr lang="en-US" altLang="lt-LT" sz="1800" i="1">
              <a:latin typeface="Times New Roman" panose="02020603050405020304" pitchFamily="18" charset="0"/>
            </a:endParaRPr>
          </a:p>
        </p:txBody>
      </p:sp>
      <p:sp>
        <p:nvSpPr>
          <p:cNvPr id="325711"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051491A-CC5B-43F9-B158-FCED8770FCB5}" type="slidenum">
              <a:rPr lang="lt-LT" altLang="lt-LT" sz="1000" b="0">
                <a:latin typeface="Arial" panose="020B0604020202020204" pitchFamily="34" charset="0"/>
              </a:rPr>
              <a:pPr eaLnBrk="1" hangingPunct="1"/>
              <a:t>277</a:t>
            </a:fld>
            <a:endParaRPr lang="lt-LT" altLang="lt-LT" sz="1000" b="0">
              <a:latin typeface="Arial" panose="020B0604020202020204" pitchFamily="34" charset="0"/>
            </a:endParaRPr>
          </a:p>
        </p:txBody>
      </p:sp>
      <p:sp>
        <p:nvSpPr>
          <p:cNvPr id="160773" name="Rectangle 6"/>
          <p:cNvSpPr>
            <a:spLocks noGrp="1" noChangeArrowheads="1"/>
          </p:cNvSpPr>
          <p:nvPr>
            <p:ph type="title"/>
          </p:nvPr>
        </p:nvSpPr>
        <p:spPr/>
        <p:txBody>
          <a:bodyPr/>
          <a:lstStyle/>
          <a:p>
            <a:pPr algn="ctr" eaLnBrk="1" hangingPunct="1"/>
            <a:r>
              <a:rPr lang="en-US" altLang="lt-LT" smtClean="0"/>
              <a:t>Atsakomyb</a:t>
            </a:r>
            <a:r>
              <a:rPr lang="lt-LT" altLang="lt-LT" smtClean="0"/>
              <a:t>ė už korupcijos paplitimo mastą Lietuvoje </a:t>
            </a: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a:t>
            </a:r>
          </a:p>
        </p:txBody>
      </p:sp>
      <p:sp>
        <p:nvSpPr>
          <p:cNvPr id="160774" name="Text Box 10"/>
          <p:cNvSpPr txBox="1">
            <a:spLocks noChangeArrowheads="1"/>
          </p:cNvSpPr>
          <p:nvPr/>
        </p:nvSpPr>
        <p:spPr bwMode="auto">
          <a:xfrm>
            <a:off x="900113" y="5795963"/>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160775" name="Text Box 7"/>
          <p:cNvSpPr txBox="1">
            <a:spLocks noChangeArrowheads="1"/>
          </p:cNvSpPr>
          <p:nvPr/>
        </p:nvSpPr>
        <p:spPr bwMode="auto">
          <a:xfrm>
            <a:off x="539750" y="4941888"/>
            <a:ext cx="8351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Q39. O dabar prašysiu, Jūsų įvertinti, kiek politikai, valstybės tarnautojai (išskyrus politikus), verslininkai, gyventojai ar Jūs pats esate atsakingi/ kalti dėl Lietuvoje esančio korupcijos masto. Vertinimui naudokite 5 balų skalę, kurioje “1” reiškia “visiškai nekalti”, o “5” – “labai kalti”. Vertinimui galite naudoti ir kitus šios skalės skaičius. </a:t>
            </a:r>
          </a:p>
        </p:txBody>
      </p:sp>
      <p:sp>
        <p:nvSpPr>
          <p:cNvPr id="1607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60770" name="Object 3"/>
          <p:cNvGraphicFramePr>
            <a:graphicFrameLocks noChangeAspect="1"/>
          </p:cNvGraphicFramePr>
          <p:nvPr/>
        </p:nvGraphicFramePr>
        <p:xfrm>
          <a:off x="1042988" y="620713"/>
          <a:ext cx="6858000" cy="4176712"/>
        </p:xfrm>
        <a:graphic>
          <a:graphicData uri="http://schemas.openxmlformats.org/presentationml/2006/ole">
            <mc:AlternateContent xmlns:mc="http://schemas.openxmlformats.org/markup-compatibility/2006">
              <mc:Choice xmlns:v="urn:schemas-microsoft-com:vml" Requires="v">
                <p:oleObj spid="_x0000_s160778" name="Chart" r:id="rId3" imgW="6677120" imgH="4191095" progId="Excel.Chart.8">
                  <p:embed/>
                </p:oleObj>
              </mc:Choice>
              <mc:Fallback>
                <p:oleObj name="Chart" r:id="rId3" imgW="6677120" imgH="4191095"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620713"/>
                        <a:ext cx="6858000" cy="417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66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1D97458-412F-4AFE-949B-0E504F9DF4A4}" type="slidenum">
              <a:rPr lang="lt-LT" altLang="lt-LT" sz="1000" b="0">
                <a:latin typeface="Arial" panose="020B0604020202020204" pitchFamily="34" charset="0"/>
              </a:rPr>
              <a:pPr eaLnBrk="1" hangingPunct="1"/>
              <a:t>278</a:t>
            </a:fld>
            <a:endParaRPr lang="lt-LT" altLang="lt-LT" sz="1000" b="0">
              <a:latin typeface="Arial" panose="020B0604020202020204" pitchFamily="34" charset="0"/>
            </a:endParaRPr>
          </a:p>
        </p:txBody>
      </p:sp>
      <p:sp>
        <p:nvSpPr>
          <p:cNvPr id="326660" name="Rectangle 2"/>
          <p:cNvSpPr>
            <a:spLocks noGrp="1" noChangeArrowheads="1"/>
          </p:cNvSpPr>
          <p:nvPr>
            <p:ph type="title"/>
          </p:nvPr>
        </p:nvSpPr>
        <p:spPr/>
        <p:txBody>
          <a:bodyPr/>
          <a:lstStyle/>
          <a:p>
            <a:pPr algn="ctr" eaLnBrk="1" hangingPunct="1"/>
            <a:r>
              <a:rPr lang="lt-LT" altLang="lt-LT" smtClean="0"/>
              <a:t>Atsakomybė už korupcijos paplitimo mastą Lietuvoje</a:t>
            </a:r>
            <a:endParaRPr lang="en-US" altLang="lt-LT" smtClean="0"/>
          </a:p>
        </p:txBody>
      </p:sp>
      <p:graphicFrame>
        <p:nvGraphicFramePr>
          <p:cNvPr id="340995" name="Group 3"/>
          <p:cNvGraphicFramePr>
            <a:graphicFrameLocks noGrp="1"/>
          </p:cNvGraphicFramePr>
          <p:nvPr>
            <p:ph idx="1"/>
          </p:nvPr>
        </p:nvGraphicFramePr>
        <p:xfrm>
          <a:off x="1258888" y="1341438"/>
          <a:ext cx="6265862" cy="4075112"/>
        </p:xfrm>
        <a:graphic>
          <a:graphicData uri="http://schemas.openxmlformats.org/drawingml/2006/table">
            <a:tbl>
              <a:tblPr>
                <a:tableStyleId>{ED083AE6-46FA-4A59-8FB0-9F97EB10719F}</a:tableStyleId>
              </a:tblPr>
              <a:tblGrid>
                <a:gridCol w="1903010">
                  <a:extLst>
                    <a:ext uri="{9D8B030D-6E8A-4147-A177-3AD203B41FA5}">
                      <a16:colId xmlns:a16="http://schemas.microsoft.com/office/drawing/2014/main" xmlns="" val="20000"/>
                    </a:ext>
                  </a:extLst>
                </a:gridCol>
                <a:gridCol w="988150">
                  <a:extLst>
                    <a:ext uri="{9D8B030D-6E8A-4147-A177-3AD203B41FA5}">
                      <a16:colId xmlns:a16="http://schemas.microsoft.com/office/drawing/2014/main" xmlns="" val="20001"/>
                    </a:ext>
                  </a:extLst>
                </a:gridCol>
                <a:gridCol w="994737">
                  <a:extLst>
                    <a:ext uri="{9D8B030D-6E8A-4147-A177-3AD203B41FA5}">
                      <a16:colId xmlns:a16="http://schemas.microsoft.com/office/drawing/2014/main" xmlns="" val="20002"/>
                    </a:ext>
                  </a:extLst>
                </a:gridCol>
                <a:gridCol w="1189982">
                  <a:extLst>
                    <a:ext uri="{9D8B030D-6E8A-4147-A177-3AD203B41FA5}">
                      <a16:colId xmlns:a16="http://schemas.microsoft.com/office/drawing/2014/main" xmlns="" val="20003"/>
                    </a:ext>
                  </a:extLst>
                </a:gridCol>
                <a:gridCol w="1189982">
                  <a:extLst>
                    <a:ext uri="{9D8B030D-6E8A-4147-A177-3AD203B41FA5}">
                      <a16:colId xmlns:a16="http://schemas.microsoft.com/office/drawing/2014/main" xmlns="" val="20004"/>
                    </a:ext>
                  </a:extLst>
                </a:gridCol>
              </a:tblGrid>
              <a:tr h="461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2008</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extLst>
                  <a:ext uri="{0D108BD9-81ED-4DB2-BD59-A6C34878D82A}">
                    <a16:rowId xmlns:a16="http://schemas.microsoft.com/office/drawing/2014/main" xmlns="" val="10000"/>
                  </a:ext>
                </a:extLst>
              </a:tr>
              <a:tr h="360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Politikai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78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76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extLst>
                  <a:ext uri="{0D108BD9-81ED-4DB2-BD59-A6C34878D82A}">
                    <a16:rowId xmlns:a16="http://schemas.microsoft.com/office/drawing/2014/main" xmlns="" val="10001"/>
                  </a:ext>
                </a:extLst>
              </a:tr>
              <a:tr h="360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Verslininkai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extLst>
                  <a:ext uri="{0D108BD9-81ED-4DB2-BD59-A6C34878D82A}">
                    <a16:rowId xmlns:a16="http://schemas.microsoft.com/office/drawing/2014/main" xmlns="" val="10002"/>
                  </a:ext>
                </a:extLst>
              </a:tr>
              <a:tr h="360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Teisėjai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extLst>
                  <a:ext uri="{0D108BD9-81ED-4DB2-BD59-A6C34878D82A}">
                    <a16:rowId xmlns:a16="http://schemas.microsoft.com/office/drawing/2014/main" xmlns="" val="10003"/>
                  </a:ext>
                </a:extLst>
              </a:tr>
              <a:tr h="360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Gyventojai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extLst>
                  <a:ext uri="{0D108BD9-81ED-4DB2-BD59-A6C34878D82A}">
                    <a16:rowId xmlns:a16="http://schemas.microsoft.com/office/drawing/2014/main" xmlns="" val="10004"/>
                  </a:ext>
                </a:extLst>
              </a:tr>
              <a:tr h="360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Prokurorai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extLst>
                  <a:ext uri="{0D108BD9-81ED-4DB2-BD59-A6C34878D82A}">
                    <a16:rowId xmlns:a16="http://schemas.microsoft.com/office/drawing/2014/main" xmlns="" val="10005"/>
                  </a:ext>
                </a:extLst>
              </a:tr>
              <a:tr h="360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Valstybės tarnautojai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extLst>
                  <a:ext uri="{0D108BD9-81ED-4DB2-BD59-A6C34878D82A}">
                    <a16:rowId xmlns:a16="http://schemas.microsoft.com/office/drawing/2014/main" xmlns="" val="10006"/>
                  </a:ext>
                </a:extLst>
              </a:tr>
              <a:tr h="82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Mano aplinka: šeima, artimieji, pažįstami</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extLst>
                  <a:ext uri="{0D108BD9-81ED-4DB2-BD59-A6C34878D82A}">
                    <a16:rowId xmlns:a16="http://schemas.microsoft.com/office/drawing/2014/main" xmlns="" val="10007"/>
                  </a:ext>
                </a:extLst>
              </a:tr>
              <a:tr h="6279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Aš pats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6</a:t>
                      </a:r>
                      <a:r>
                        <a:rPr kumimoji="0" lang="en-US" sz="1600"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8" marB="45728" horzOverflow="overflow"/>
                </a:tc>
                <a:extLst>
                  <a:ext uri="{0D108BD9-81ED-4DB2-BD59-A6C34878D82A}">
                    <a16:rowId xmlns:a16="http://schemas.microsoft.com/office/drawing/2014/main" xmlns="" val="10008"/>
                  </a:ext>
                </a:extLst>
              </a:tr>
            </a:tbl>
          </a:graphicData>
        </a:graphic>
      </p:graphicFrame>
      <p:sp>
        <p:nvSpPr>
          <p:cNvPr id="326723" name="Text Box 50"/>
          <p:cNvSpPr txBox="1">
            <a:spLocks noChangeArrowheads="1"/>
          </p:cNvSpPr>
          <p:nvPr/>
        </p:nvSpPr>
        <p:spPr bwMode="auto">
          <a:xfrm>
            <a:off x="1187450" y="5795963"/>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2008-2016</a:t>
            </a:r>
            <a:endParaRPr lang="en-US" altLang="lt-LT" sz="1800" i="1">
              <a:latin typeface="Times New Roman" panose="02020603050405020304" pitchFamily="18" charset="0"/>
            </a:endParaRPr>
          </a:p>
        </p:txBody>
      </p:sp>
      <p:sp>
        <p:nvSpPr>
          <p:cNvPr id="326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76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FFFB58E-10CF-404E-A30E-BC97D245324A}" type="slidenum">
              <a:rPr lang="lt-LT" altLang="lt-LT" sz="1000" b="0">
                <a:latin typeface="Arial" panose="020B0604020202020204" pitchFamily="34" charset="0"/>
              </a:rPr>
              <a:pPr eaLnBrk="1" hangingPunct="1"/>
              <a:t>279</a:t>
            </a:fld>
            <a:endParaRPr lang="lt-LT" altLang="lt-LT" sz="1000" b="0">
              <a:latin typeface="Arial" panose="020B0604020202020204" pitchFamily="34" charset="0"/>
            </a:endParaRPr>
          </a:p>
        </p:txBody>
      </p:sp>
      <p:sp>
        <p:nvSpPr>
          <p:cNvPr id="2" name="Text Box 2"/>
          <p:cNvSpPr txBox="1">
            <a:spLocks noChangeArrowheads="1"/>
          </p:cNvSpPr>
          <p:nvPr/>
        </p:nvSpPr>
        <p:spPr bwMode="auto">
          <a:xfrm>
            <a:off x="539750" y="1341438"/>
            <a:ext cx="8064500" cy="3000375"/>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Visos tikslinės grupės dėl korupcijos paplitimo pirmiausia kaltina politikus. Lyginant su 2014 m., verslininkai politikus kaltina žymiai dažniau (buvo 62%, dabar 81%).</a:t>
            </a:r>
          </a:p>
          <a:p>
            <a:pPr algn="just">
              <a:lnSpc>
                <a:spcPct val="150000"/>
              </a:lnSpc>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276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536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9C12368-D342-4F67-840B-14FA7E9815EE}" type="slidenum">
              <a:rPr lang="lt-LT" altLang="lt-LT" sz="1000" b="0">
                <a:latin typeface="Arial" panose="020B0604020202020204" pitchFamily="34" charset="0"/>
              </a:rPr>
              <a:pPr eaLnBrk="1" hangingPunct="1"/>
              <a:t>28</a:t>
            </a:fld>
            <a:endParaRPr lang="lt-LT" altLang="lt-LT" sz="1000" b="0">
              <a:latin typeface="Arial" panose="020B0604020202020204" pitchFamily="34" charset="0"/>
            </a:endParaRPr>
          </a:p>
        </p:txBody>
      </p:sp>
      <p:sp>
        <p:nvSpPr>
          <p:cNvPr id="15366"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Korupcinogeninių situacijų suvokimas</a:t>
            </a:r>
            <a:endParaRPr lang="en-US" altLang="lt-LT" smtClean="0"/>
          </a:p>
        </p:txBody>
      </p:sp>
      <p:graphicFrame>
        <p:nvGraphicFramePr>
          <p:cNvPr id="15362" name="Object 6"/>
          <p:cNvGraphicFramePr>
            <a:graphicFrameLocks noGrp="1" noChangeAspect="1"/>
          </p:cNvGraphicFramePr>
          <p:nvPr>
            <p:ph sz="half" idx="2"/>
          </p:nvPr>
        </p:nvGraphicFramePr>
        <p:xfrm>
          <a:off x="3568700" y="1701800"/>
          <a:ext cx="4889500" cy="3810000"/>
        </p:xfrm>
        <a:graphic>
          <a:graphicData uri="http://schemas.openxmlformats.org/presentationml/2006/ole">
            <mc:AlternateContent xmlns:mc="http://schemas.openxmlformats.org/markup-compatibility/2006">
              <mc:Choice xmlns:v="urn:schemas-microsoft-com:vml" Requires="v">
                <p:oleObj spid="_x0000_s15374" name="Chart" r:id="rId3" imgW="4886325" imgH="3810048" progId="Excel.Chart.8">
                  <p:embed/>
                </p:oleObj>
              </mc:Choice>
              <mc:Fallback>
                <p:oleObj name="Chart" r:id="rId3" imgW="4886325" imgH="3810048" progId="Excel.Chart.8">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700" y="1701800"/>
                        <a:ext cx="4889500" cy="3810000"/>
                      </a:xfrm>
                      <a:prstGeom prst="rect">
                        <a:avLst/>
                      </a:prstGeom>
                    </p:spPr>
                  </p:pic>
                </p:oleObj>
              </mc:Fallback>
            </mc:AlternateContent>
          </a:graphicData>
        </a:graphic>
      </p:graphicFrame>
      <p:sp>
        <p:nvSpPr>
          <p:cNvPr id="15367" name="Text Box 8"/>
          <p:cNvSpPr txBox="1">
            <a:spLocks noChangeArrowheads="1"/>
          </p:cNvSpPr>
          <p:nvPr/>
        </p:nvSpPr>
        <p:spPr bwMode="auto">
          <a:xfrm>
            <a:off x="1403350" y="1484313"/>
            <a:ext cx="868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2016 m.</a:t>
            </a:r>
            <a:endParaRPr lang="en-US" altLang="lt-LT" sz="1600">
              <a:latin typeface="Times New Roman" panose="02020603050405020304" pitchFamily="18" charset="0"/>
            </a:endParaRPr>
          </a:p>
        </p:txBody>
      </p:sp>
      <p:sp>
        <p:nvSpPr>
          <p:cNvPr id="15368" name="Text Box 9"/>
          <p:cNvSpPr txBox="1">
            <a:spLocks noChangeArrowheads="1"/>
          </p:cNvSpPr>
          <p:nvPr/>
        </p:nvSpPr>
        <p:spPr bwMode="auto">
          <a:xfrm>
            <a:off x="6443663" y="1484313"/>
            <a:ext cx="868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2014 m.</a:t>
            </a:r>
            <a:endParaRPr lang="en-US" altLang="lt-LT" sz="1600">
              <a:latin typeface="Times New Roman" panose="02020603050405020304" pitchFamily="18" charset="0"/>
            </a:endParaRPr>
          </a:p>
        </p:txBody>
      </p:sp>
      <p:sp>
        <p:nvSpPr>
          <p:cNvPr id="15369" name="Text Box 10"/>
          <p:cNvSpPr txBox="1">
            <a:spLocks noChangeArrowheads="1"/>
          </p:cNvSpPr>
          <p:nvPr/>
        </p:nvSpPr>
        <p:spPr bwMode="auto">
          <a:xfrm>
            <a:off x="4716463" y="5589588"/>
            <a:ext cx="2846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Atsakymai “tai yra korupcija”</a:t>
            </a:r>
            <a:endParaRPr lang="en-US" altLang="lt-LT" sz="1600">
              <a:latin typeface="Times New Roman" panose="02020603050405020304" pitchFamily="18" charset="0"/>
            </a:endParaRPr>
          </a:p>
        </p:txBody>
      </p:sp>
      <p:sp>
        <p:nvSpPr>
          <p:cNvPr id="15370" name="Text Box 11"/>
          <p:cNvSpPr txBox="1">
            <a:spLocks noChangeArrowheads="1"/>
          </p:cNvSpPr>
          <p:nvPr/>
        </p:nvSpPr>
        <p:spPr bwMode="auto">
          <a:xfrm>
            <a:off x="950913" y="5795963"/>
            <a:ext cx="226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sp>
        <p:nvSpPr>
          <p:cNvPr id="153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5363" name="Object 4"/>
          <p:cNvGraphicFramePr>
            <a:graphicFrameLocks noGrp="1" noChangeAspect="1"/>
          </p:cNvGraphicFramePr>
          <p:nvPr>
            <p:ph sz="half" idx="1"/>
          </p:nvPr>
        </p:nvGraphicFramePr>
        <p:xfrm>
          <a:off x="-1331913" y="1773238"/>
          <a:ext cx="4886326" cy="3881437"/>
        </p:xfrm>
        <a:graphic>
          <a:graphicData uri="http://schemas.openxmlformats.org/presentationml/2006/ole">
            <mc:AlternateContent xmlns:mc="http://schemas.openxmlformats.org/markup-compatibility/2006">
              <mc:Choice xmlns:v="urn:schemas-microsoft-com:vml" Requires="v">
                <p:oleObj spid="_x0000_s15375" name="Chart" r:id="rId5" imgW="4886325" imgH="3810048" progId="Excel.Chart.8">
                  <p:embed/>
                </p:oleObj>
              </mc:Choice>
              <mc:Fallback>
                <p:oleObj name="Chart" r:id="rId5" imgW="4886325" imgH="3810048"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1773238"/>
                        <a:ext cx="4886326" cy="3881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1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2CBAF6D-FC1C-47FA-AFE8-FC793B33C2FF}" type="slidenum">
              <a:rPr lang="lt-LT" altLang="lt-LT" sz="1000" b="0">
                <a:latin typeface="Arial" panose="020B0604020202020204" pitchFamily="34" charset="0"/>
              </a:rPr>
              <a:pPr eaLnBrk="1" hangingPunct="1"/>
              <a:t>280</a:t>
            </a:fld>
            <a:endParaRPr lang="lt-LT" altLang="lt-LT" sz="1000" b="0">
              <a:latin typeface="Arial" panose="020B0604020202020204" pitchFamily="34" charset="0"/>
            </a:endParaRPr>
          </a:p>
        </p:txBody>
      </p:sp>
      <p:sp>
        <p:nvSpPr>
          <p:cNvPr id="161797" name="Rectangle 2"/>
          <p:cNvSpPr>
            <a:spLocks noGrp="1" noChangeArrowheads="1"/>
          </p:cNvSpPr>
          <p:nvPr>
            <p:ph type="title"/>
          </p:nvPr>
        </p:nvSpPr>
        <p:spPr/>
        <p:txBody>
          <a:bodyPr/>
          <a:lstStyle/>
          <a:p>
            <a:pPr algn="ctr" eaLnBrk="1" hangingPunct="1"/>
            <a:r>
              <a:rPr lang="lt-LT" altLang="lt-LT" smtClean="0"/>
              <a:t>Kam tenka didesnė a</a:t>
            </a:r>
            <a:r>
              <a:rPr lang="en-US" altLang="lt-LT" smtClean="0"/>
              <a:t>tsakomyb</a:t>
            </a:r>
            <a:r>
              <a:rPr lang="lt-LT" altLang="lt-LT" smtClean="0"/>
              <a:t>ė už kyšio davimą</a:t>
            </a:r>
            <a:endParaRPr lang="lt-LT" altLang="lt-LT" sz="1800" i="1" smtClean="0"/>
          </a:p>
        </p:txBody>
      </p:sp>
      <p:graphicFrame>
        <p:nvGraphicFramePr>
          <p:cNvPr id="161794" name="Object 4"/>
          <p:cNvGraphicFramePr>
            <a:graphicFrameLocks noGrp="1" noChangeAspect="1"/>
          </p:cNvGraphicFramePr>
          <p:nvPr>
            <p:ph idx="1"/>
          </p:nvPr>
        </p:nvGraphicFramePr>
        <p:xfrm>
          <a:off x="1412875" y="1054100"/>
          <a:ext cx="6100763" cy="3644900"/>
        </p:xfrm>
        <a:graphic>
          <a:graphicData uri="http://schemas.openxmlformats.org/presentationml/2006/ole">
            <mc:AlternateContent xmlns:mc="http://schemas.openxmlformats.org/markup-compatibility/2006">
              <mc:Choice xmlns:v="urn:schemas-microsoft-com:vml" Requires="v">
                <p:oleObj spid="_x0000_s161802" name="Chart" r:id="rId3" imgW="6105334" imgH="3648027" progId="Excel.Chart.8">
                  <p:embed/>
                </p:oleObj>
              </mc:Choice>
              <mc:Fallback>
                <p:oleObj name="Chart" r:id="rId3" imgW="6105334" imgH="3648027"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5" y="1054100"/>
                        <a:ext cx="6100763" cy="3644900"/>
                      </a:xfrm>
                      <a:prstGeom prst="rect">
                        <a:avLst/>
                      </a:prstGeom>
                    </p:spPr>
                  </p:pic>
                </p:oleObj>
              </mc:Fallback>
            </mc:AlternateContent>
          </a:graphicData>
        </a:graphic>
      </p:graphicFrame>
      <p:sp>
        <p:nvSpPr>
          <p:cNvPr id="161798" name="Text Box 5"/>
          <p:cNvSpPr txBox="1">
            <a:spLocks noChangeArrowheads="1"/>
          </p:cNvSpPr>
          <p:nvPr/>
        </p:nvSpPr>
        <p:spPr bwMode="auto">
          <a:xfrm>
            <a:off x="982663" y="5795963"/>
            <a:ext cx="171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61799" name="Text Box 7"/>
          <p:cNvSpPr txBox="1">
            <a:spLocks noChangeArrowheads="1"/>
          </p:cNvSpPr>
          <p:nvPr/>
        </p:nvSpPr>
        <p:spPr bwMode="auto">
          <a:xfrm>
            <a:off x="684213" y="5013325"/>
            <a:ext cx="8208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eaLnBrk="1" hangingPunct="1"/>
            <a:r>
              <a:rPr lang="lt-LT" altLang="lt-LT" sz="1200" b="0" i="1"/>
              <a:t>Q36. Kaip Jūs manote, kam tenka didesnė atsakomybė kyšio davimo atveju?</a:t>
            </a:r>
          </a:p>
          <a:p>
            <a:pPr algn="just" eaLnBrk="1" hangingPunct="1"/>
            <a:endParaRPr lang="lt-LT" altLang="lt-LT" sz="1200"/>
          </a:p>
        </p:txBody>
      </p:sp>
      <p:sp>
        <p:nvSpPr>
          <p:cNvPr id="1618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87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77E5394-59C0-4409-8D1D-372496158A24}" type="slidenum">
              <a:rPr lang="lt-LT" altLang="lt-LT" sz="1000" b="0">
                <a:latin typeface="Arial" panose="020B0604020202020204" pitchFamily="34" charset="0"/>
              </a:rPr>
              <a:pPr eaLnBrk="1" hangingPunct="1"/>
              <a:t>281</a:t>
            </a:fld>
            <a:endParaRPr lang="lt-LT" altLang="lt-LT" sz="1000" b="0">
              <a:latin typeface="Arial" panose="020B0604020202020204" pitchFamily="34" charset="0"/>
            </a:endParaRPr>
          </a:p>
        </p:txBody>
      </p:sp>
      <p:sp>
        <p:nvSpPr>
          <p:cNvPr id="328708"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Kam tenka didesnė a</a:t>
            </a:r>
            <a:r>
              <a:rPr lang="en-US" altLang="lt-LT" smtClean="0"/>
              <a:t>tsakomyb</a:t>
            </a:r>
            <a:r>
              <a:rPr lang="lt-LT" altLang="lt-LT" smtClean="0"/>
              <a:t>ė už kyšio davimą</a:t>
            </a:r>
            <a:endParaRPr lang="en-US" altLang="lt-LT" smtClean="0"/>
          </a:p>
        </p:txBody>
      </p:sp>
      <p:graphicFrame>
        <p:nvGraphicFramePr>
          <p:cNvPr id="420867" name="Group 3"/>
          <p:cNvGraphicFramePr>
            <a:graphicFrameLocks noGrp="1"/>
          </p:cNvGraphicFramePr>
          <p:nvPr>
            <p:ph idx="1"/>
          </p:nvPr>
        </p:nvGraphicFramePr>
        <p:xfrm>
          <a:off x="1331913" y="1844675"/>
          <a:ext cx="6408737" cy="2260600"/>
        </p:xfrm>
        <a:graphic>
          <a:graphicData uri="http://schemas.openxmlformats.org/drawingml/2006/table">
            <a:tbl>
              <a:tblPr/>
              <a:tblGrid>
                <a:gridCol w="2261279">
                  <a:extLst>
                    <a:ext uri="{9D8B030D-6E8A-4147-A177-3AD203B41FA5}">
                      <a16:colId xmlns:a16="http://schemas.microsoft.com/office/drawing/2014/main" xmlns="" val="20000"/>
                    </a:ext>
                  </a:extLst>
                </a:gridCol>
                <a:gridCol w="860592">
                  <a:extLst>
                    <a:ext uri="{9D8B030D-6E8A-4147-A177-3AD203B41FA5}">
                      <a16:colId xmlns:a16="http://schemas.microsoft.com/office/drawing/2014/main" xmlns="" val="20001"/>
                    </a:ext>
                  </a:extLst>
                </a:gridCol>
                <a:gridCol w="861779">
                  <a:extLst>
                    <a:ext uri="{9D8B030D-6E8A-4147-A177-3AD203B41FA5}">
                      <a16:colId xmlns:a16="http://schemas.microsoft.com/office/drawing/2014/main" xmlns="" val="20002"/>
                    </a:ext>
                  </a:extLst>
                </a:gridCol>
                <a:gridCol w="808362">
                  <a:extLst>
                    <a:ext uri="{9D8B030D-6E8A-4147-A177-3AD203B41FA5}">
                      <a16:colId xmlns:a16="http://schemas.microsoft.com/office/drawing/2014/main" xmlns="" val="20003"/>
                    </a:ext>
                  </a:extLst>
                </a:gridCol>
                <a:gridCol w="808362">
                  <a:extLst>
                    <a:ext uri="{9D8B030D-6E8A-4147-A177-3AD203B41FA5}">
                      <a16:colId xmlns:a16="http://schemas.microsoft.com/office/drawing/2014/main" xmlns="" val="20004"/>
                    </a:ext>
                  </a:extLst>
                </a:gridCol>
                <a:gridCol w="808362">
                  <a:extLst>
                    <a:ext uri="{9D8B030D-6E8A-4147-A177-3AD203B41FA5}">
                      <a16:colId xmlns:a16="http://schemas.microsoft.com/office/drawing/2014/main" xmlns=""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2005</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2007</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Duodančiam kyšį</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7</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Imančiam kyšį</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37</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27</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Abiem vienodai</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59</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66</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28753" name="Text Box 35"/>
          <p:cNvSpPr txBox="1">
            <a:spLocks noChangeArrowheads="1"/>
          </p:cNvSpPr>
          <p:nvPr/>
        </p:nvSpPr>
        <p:spPr bwMode="auto">
          <a:xfrm>
            <a:off x="963613" y="5805488"/>
            <a:ext cx="2312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 </a:t>
            </a:r>
            <a:endParaRPr lang="en-US" altLang="lt-LT" sz="1800" i="1">
              <a:latin typeface="Times New Roman" panose="02020603050405020304" pitchFamily="18" charset="0"/>
            </a:endParaRPr>
          </a:p>
        </p:txBody>
      </p:sp>
      <p:sp>
        <p:nvSpPr>
          <p:cNvPr id="3287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2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CD51B88-7AE5-42BA-9C66-CD48425DCBD1}" type="slidenum">
              <a:rPr lang="lt-LT" altLang="lt-LT" sz="1000" b="0">
                <a:latin typeface="Arial" panose="020B0604020202020204" pitchFamily="34" charset="0"/>
              </a:rPr>
              <a:pPr eaLnBrk="1" hangingPunct="1"/>
              <a:t>282</a:t>
            </a:fld>
            <a:endParaRPr lang="lt-LT" altLang="lt-LT" sz="1000" b="0">
              <a:latin typeface="Arial" panose="020B0604020202020204" pitchFamily="34" charset="0"/>
            </a:endParaRPr>
          </a:p>
        </p:txBody>
      </p:sp>
      <p:graphicFrame>
        <p:nvGraphicFramePr>
          <p:cNvPr id="162818" name="Object 3"/>
          <p:cNvGraphicFramePr>
            <a:graphicFrameLocks noChangeAspect="1"/>
          </p:cNvGraphicFramePr>
          <p:nvPr/>
        </p:nvGraphicFramePr>
        <p:xfrm>
          <a:off x="1257300" y="698500"/>
          <a:ext cx="7327900" cy="4305300"/>
        </p:xfrm>
        <a:graphic>
          <a:graphicData uri="http://schemas.openxmlformats.org/presentationml/2006/ole">
            <mc:AlternateContent xmlns:mc="http://schemas.openxmlformats.org/markup-compatibility/2006">
              <mc:Choice xmlns:v="urn:schemas-microsoft-com:vml" Requires="v">
                <p:oleObj spid="_x0000_s162826" name="Chart" r:id="rId3" imgW="7324773" imgH="4305110" progId="Excel.Chart.8">
                  <p:embed/>
                </p:oleObj>
              </mc:Choice>
              <mc:Fallback>
                <p:oleObj name="Chart" r:id="rId3" imgW="7324773" imgH="4305110"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698500"/>
                        <a:ext cx="7327900" cy="430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2821" name="Rectangle 6"/>
          <p:cNvSpPr>
            <a:spLocks noGrp="1" noChangeArrowheads="1"/>
          </p:cNvSpPr>
          <p:nvPr>
            <p:ph type="title"/>
          </p:nvPr>
        </p:nvSpPr>
        <p:spPr>
          <a:xfrm>
            <a:off x="539750" y="260350"/>
            <a:ext cx="8229600" cy="1143000"/>
          </a:xfrm>
        </p:spPr>
        <p:txBody>
          <a:bodyPr/>
          <a:lstStyle/>
          <a:p>
            <a:pPr algn="ctr" eaLnBrk="1" hangingPunct="1"/>
            <a:r>
              <a:rPr lang="lt-LT" altLang="lt-LT" smtClean="0"/>
              <a:t>Kyšio davimo priežastys</a:t>
            </a:r>
            <a:endParaRPr lang="lt-LT" altLang="lt-LT" sz="1800" i="1" smtClean="0"/>
          </a:p>
        </p:txBody>
      </p:sp>
      <p:sp>
        <p:nvSpPr>
          <p:cNvPr id="162822" name="Text Box 10"/>
          <p:cNvSpPr txBox="1">
            <a:spLocks noChangeArrowheads="1"/>
          </p:cNvSpPr>
          <p:nvPr/>
        </p:nvSpPr>
        <p:spPr bwMode="auto">
          <a:xfrm>
            <a:off x="1187450" y="5795963"/>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62823" name="Text Box 7"/>
          <p:cNvSpPr txBox="1">
            <a:spLocks noChangeArrowheads="1"/>
          </p:cNvSpPr>
          <p:nvPr/>
        </p:nvSpPr>
        <p:spPr bwMode="auto">
          <a:xfrm>
            <a:off x="323850" y="4868863"/>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eaLnBrk="1" hangingPunct="1"/>
            <a:r>
              <a:rPr lang="lt-LT" altLang="lt-LT" sz="1200" b="0" i="1"/>
              <a:t>Q38. Kodėl, Jūsų nuomone, dalis žmonių duoda valstybės tarnautojams kyšius ar ieško naudingų pažinčių, norėdami sutvarkyti įvairius reikalus valstybinėse institucijose? (galimi keli atsakymai)</a:t>
            </a:r>
            <a:endParaRPr lang="lt-LT" altLang="lt-LT" sz="1200"/>
          </a:p>
        </p:txBody>
      </p:sp>
      <p:sp>
        <p:nvSpPr>
          <p:cNvPr id="1628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3844" name="Slide Number Placeholder 5"/>
          <p:cNvSpPr>
            <a:spLocks noGrp="1"/>
          </p:cNvSpPr>
          <p:nvPr>
            <p:ph type="sldNum" sz="quarter" idx="12"/>
          </p:nvPr>
        </p:nvSpPr>
        <p:spPr>
          <a:xfrm>
            <a:off x="3446463" y="62658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4FA5BD2-26D0-4CF1-9D70-29B3D6C5CE41}" type="slidenum">
              <a:rPr lang="lt-LT" altLang="lt-LT" sz="1000" b="0">
                <a:latin typeface="Arial" panose="020B0604020202020204" pitchFamily="34" charset="0"/>
              </a:rPr>
              <a:pPr eaLnBrk="1" hangingPunct="1"/>
              <a:t>283</a:t>
            </a:fld>
            <a:endParaRPr lang="lt-LT" altLang="lt-LT" sz="1000" b="0">
              <a:latin typeface="Arial" panose="020B0604020202020204" pitchFamily="34" charset="0"/>
            </a:endParaRPr>
          </a:p>
        </p:txBody>
      </p:sp>
      <p:sp>
        <p:nvSpPr>
          <p:cNvPr id="163845" name="Rectangle 2"/>
          <p:cNvSpPr>
            <a:spLocks noGrp="1" noChangeArrowheads="1"/>
          </p:cNvSpPr>
          <p:nvPr>
            <p:ph type="title"/>
          </p:nvPr>
        </p:nvSpPr>
        <p:spPr/>
        <p:txBody>
          <a:bodyPr/>
          <a:lstStyle/>
          <a:p>
            <a:pPr algn="ctr" eaLnBrk="1" hangingPunct="1"/>
            <a:r>
              <a:rPr lang="lt-LT" altLang="lt-LT" smtClean="0"/>
              <a:t>Kam tenka didesnė a</a:t>
            </a:r>
            <a:r>
              <a:rPr lang="en-US" altLang="lt-LT" smtClean="0"/>
              <a:t>tsakomyb</a:t>
            </a:r>
            <a:r>
              <a:rPr lang="lt-LT" altLang="lt-LT" smtClean="0"/>
              <a:t>ė už kyšio davimą</a:t>
            </a:r>
            <a:br>
              <a:rPr lang="lt-LT" altLang="lt-LT" smtClean="0"/>
            </a:br>
            <a:r>
              <a:rPr lang="lt-LT" altLang="lt-LT" sz="1800" i="1" smtClean="0"/>
              <a:t> (skliausteliuose </a:t>
            </a:r>
            <a:r>
              <a:rPr lang="en-US" altLang="lt-LT" sz="1800" i="1" smtClean="0"/>
              <a:t>20</a:t>
            </a:r>
            <a:r>
              <a:rPr lang="lt-LT" altLang="lt-LT" sz="1800" i="1" smtClean="0"/>
              <a:t>14</a:t>
            </a:r>
            <a:r>
              <a:rPr lang="en-US" altLang="lt-LT" sz="1800" i="1" smtClean="0"/>
              <a:t> m. tyrimo duomenys</a:t>
            </a:r>
            <a:r>
              <a:rPr lang="lt-LT" altLang="lt-LT" sz="1800" i="1" smtClean="0"/>
              <a:t>)</a:t>
            </a:r>
          </a:p>
        </p:txBody>
      </p:sp>
      <p:graphicFrame>
        <p:nvGraphicFramePr>
          <p:cNvPr id="163842" name="Object 4"/>
          <p:cNvGraphicFramePr>
            <a:graphicFrameLocks noGrp="1" noChangeAspect="1"/>
          </p:cNvGraphicFramePr>
          <p:nvPr>
            <p:ph idx="1"/>
          </p:nvPr>
        </p:nvGraphicFramePr>
        <p:xfrm>
          <a:off x="1412875" y="1054100"/>
          <a:ext cx="6100763" cy="3644900"/>
        </p:xfrm>
        <a:graphic>
          <a:graphicData uri="http://schemas.openxmlformats.org/presentationml/2006/ole">
            <mc:AlternateContent xmlns:mc="http://schemas.openxmlformats.org/markup-compatibility/2006">
              <mc:Choice xmlns:v="urn:schemas-microsoft-com:vml" Requires="v">
                <p:oleObj spid="_x0000_s163850" name="Chart" r:id="rId3" imgW="6105334" imgH="3648027" progId="Excel.Chart.8">
                  <p:embed/>
                </p:oleObj>
              </mc:Choice>
              <mc:Fallback>
                <p:oleObj name="Chart" r:id="rId3" imgW="6105334" imgH="3648027"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5" y="1054100"/>
                        <a:ext cx="6100763" cy="3644900"/>
                      </a:xfrm>
                      <a:prstGeom prst="rect">
                        <a:avLst/>
                      </a:prstGeom>
                    </p:spPr>
                  </p:pic>
                </p:oleObj>
              </mc:Fallback>
            </mc:AlternateContent>
          </a:graphicData>
        </a:graphic>
      </p:graphicFrame>
      <p:sp>
        <p:nvSpPr>
          <p:cNvPr id="163846" name="Text Box 5"/>
          <p:cNvSpPr txBox="1">
            <a:spLocks noChangeArrowheads="1"/>
          </p:cNvSpPr>
          <p:nvPr/>
        </p:nvSpPr>
        <p:spPr bwMode="auto">
          <a:xfrm>
            <a:off x="942975" y="5795963"/>
            <a:ext cx="226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163847" name="Text Box 7"/>
          <p:cNvSpPr txBox="1">
            <a:spLocks noChangeArrowheads="1"/>
          </p:cNvSpPr>
          <p:nvPr/>
        </p:nvSpPr>
        <p:spPr bwMode="auto">
          <a:xfrm>
            <a:off x="755650" y="5300663"/>
            <a:ext cx="8569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Q35. Kaip Jūs manote, kam tenka didesnė atsakomybė kyšio davimo atveju? </a:t>
            </a:r>
          </a:p>
        </p:txBody>
      </p:sp>
      <p:sp>
        <p:nvSpPr>
          <p:cNvPr id="16384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97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74A0E98-71C7-4556-9DB6-1B37838190F3}" type="slidenum">
              <a:rPr lang="lt-LT" altLang="lt-LT" sz="1000" b="0">
                <a:latin typeface="Arial" panose="020B0604020202020204" pitchFamily="34" charset="0"/>
              </a:rPr>
              <a:pPr eaLnBrk="1" hangingPunct="1"/>
              <a:t>284</a:t>
            </a:fld>
            <a:endParaRPr lang="lt-LT" altLang="lt-LT" sz="1000" b="0">
              <a:latin typeface="Arial" panose="020B0604020202020204" pitchFamily="34" charset="0"/>
            </a:endParaRPr>
          </a:p>
        </p:txBody>
      </p:sp>
      <p:sp>
        <p:nvSpPr>
          <p:cNvPr id="329732"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Kam tenka didesnė a</a:t>
            </a:r>
            <a:r>
              <a:rPr lang="en-US" altLang="lt-LT" smtClean="0"/>
              <a:t>tsakomyb</a:t>
            </a:r>
            <a:r>
              <a:rPr lang="lt-LT" altLang="lt-LT" smtClean="0"/>
              <a:t>ė už kyšio davimą</a:t>
            </a:r>
            <a:endParaRPr lang="en-US" altLang="lt-LT" smtClean="0"/>
          </a:p>
        </p:txBody>
      </p:sp>
      <p:graphicFrame>
        <p:nvGraphicFramePr>
          <p:cNvPr id="422915" name="Group 3"/>
          <p:cNvGraphicFramePr>
            <a:graphicFrameLocks noGrp="1"/>
          </p:cNvGraphicFramePr>
          <p:nvPr>
            <p:ph idx="1"/>
          </p:nvPr>
        </p:nvGraphicFramePr>
        <p:xfrm>
          <a:off x="1331913" y="1844675"/>
          <a:ext cx="6408737" cy="2260600"/>
        </p:xfrm>
        <a:graphic>
          <a:graphicData uri="http://schemas.openxmlformats.org/drawingml/2006/table">
            <a:tbl>
              <a:tblPr/>
              <a:tblGrid>
                <a:gridCol w="2261279">
                  <a:extLst>
                    <a:ext uri="{9D8B030D-6E8A-4147-A177-3AD203B41FA5}">
                      <a16:colId xmlns:a16="http://schemas.microsoft.com/office/drawing/2014/main" xmlns="" val="20000"/>
                    </a:ext>
                  </a:extLst>
                </a:gridCol>
                <a:gridCol w="860592">
                  <a:extLst>
                    <a:ext uri="{9D8B030D-6E8A-4147-A177-3AD203B41FA5}">
                      <a16:colId xmlns:a16="http://schemas.microsoft.com/office/drawing/2014/main" xmlns="" val="20001"/>
                    </a:ext>
                  </a:extLst>
                </a:gridCol>
                <a:gridCol w="861779">
                  <a:extLst>
                    <a:ext uri="{9D8B030D-6E8A-4147-A177-3AD203B41FA5}">
                      <a16:colId xmlns:a16="http://schemas.microsoft.com/office/drawing/2014/main" xmlns="" val="20002"/>
                    </a:ext>
                  </a:extLst>
                </a:gridCol>
                <a:gridCol w="808362">
                  <a:extLst>
                    <a:ext uri="{9D8B030D-6E8A-4147-A177-3AD203B41FA5}">
                      <a16:colId xmlns:a16="http://schemas.microsoft.com/office/drawing/2014/main" xmlns="" val="20003"/>
                    </a:ext>
                  </a:extLst>
                </a:gridCol>
                <a:gridCol w="808362">
                  <a:extLst>
                    <a:ext uri="{9D8B030D-6E8A-4147-A177-3AD203B41FA5}">
                      <a16:colId xmlns:a16="http://schemas.microsoft.com/office/drawing/2014/main" xmlns="" val="20004"/>
                    </a:ext>
                  </a:extLst>
                </a:gridCol>
                <a:gridCol w="808362">
                  <a:extLst>
                    <a:ext uri="{9D8B030D-6E8A-4147-A177-3AD203B41FA5}">
                      <a16:colId xmlns:a16="http://schemas.microsoft.com/office/drawing/2014/main" xmlns=""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2005</a:t>
                      </a:r>
                      <a:endParaRPr kumimoji="0" lang="en-US"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2007</a:t>
                      </a:r>
                      <a:endParaRPr kumimoji="0" lang="en-US"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Duodančiam kyšį</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Imančiam kyšį</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Abiem vienodai</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60</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29777" name="Text Box 35"/>
          <p:cNvSpPr txBox="1">
            <a:spLocks noChangeArrowheads="1"/>
          </p:cNvSpPr>
          <p:nvPr/>
        </p:nvSpPr>
        <p:spPr bwMode="auto">
          <a:xfrm>
            <a:off x="981075" y="5795963"/>
            <a:ext cx="1935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2005-2016</a:t>
            </a:r>
            <a:endParaRPr lang="en-US" altLang="lt-LT" sz="1800" i="1">
              <a:latin typeface="Times New Roman" panose="02020603050405020304" pitchFamily="18" charset="0"/>
            </a:endParaRPr>
          </a:p>
        </p:txBody>
      </p:sp>
      <p:sp>
        <p:nvSpPr>
          <p:cNvPr id="32977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4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9896C5C-CC00-4397-AED9-6266035630AC}" type="slidenum">
              <a:rPr lang="lt-LT" altLang="lt-LT" sz="1000" b="0">
                <a:latin typeface="Arial" panose="020B0604020202020204" pitchFamily="34" charset="0"/>
              </a:rPr>
              <a:pPr eaLnBrk="1" hangingPunct="1"/>
              <a:t>285</a:t>
            </a:fld>
            <a:endParaRPr lang="lt-LT" altLang="lt-LT" sz="1000" b="0">
              <a:latin typeface="Arial" panose="020B0604020202020204" pitchFamily="34" charset="0"/>
            </a:endParaRPr>
          </a:p>
        </p:txBody>
      </p:sp>
      <p:sp>
        <p:nvSpPr>
          <p:cNvPr id="164869" name="Rectangle 2"/>
          <p:cNvSpPr>
            <a:spLocks noGrp="1" noChangeArrowheads="1"/>
          </p:cNvSpPr>
          <p:nvPr>
            <p:ph type="title"/>
          </p:nvPr>
        </p:nvSpPr>
        <p:spPr/>
        <p:txBody>
          <a:bodyPr/>
          <a:lstStyle/>
          <a:p>
            <a:pPr algn="ctr" eaLnBrk="1" hangingPunct="1"/>
            <a:r>
              <a:rPr lang="lt-LT" altLang="lt-LT" smtClean="0"/>
              <a:t>Kam tenka didesnė a</a:t>
            </a:r>
            <a:r>
              <a:rPr lang="en-US" altLang="lt-LT" smtClean="0"/>
              <a:t>tsakomyb</a:t>
            </a:r>
            <a:r>
              <a:rPr lang="lt-LT" altLang="lt-LT" smtClean="0"/>
              <a:t>ė už kyšio davimą</a:t>
            </a:r>
            <a:br>
              <a:rPr lang="lt-LT" altLang="lt-LT" smtClean="0"/>
            </a:br>
            <a:r>
              <a:rPr lang="lt-LT" altLang="lt-LT" sz="1800" i="1" smtClean="0"/>
              <a:t> (skliausteliuose </a:t>
            </a:r>
            <a:r>
              <a:rPr lang="en-US" altLang="lt-LT" sz="1800" i="1" smtClean="0"/>
              <a:t>20</a:t>
            </a:r>
            <a:r>
              <a:rPr lang="lt-LT" altLang="lt-LT" sz="1800" i="1" smtClean="0"/>
              <a:t>14</a:t>
            </a:r>
            <a:r>
              <a:rPr lang="en-US" altLang="lt-LT" sz="1800" i="1" smtClean="0"/>
              <a:t> m. tyrimo duomenys</a:t>
            </a:r>
            <a:r>
              <a:rPr lang="lt-LT" altLang="lt-LT" sz="1800" i="1" smtClean="0"/>
              <a:t>)</a:t>
            </a:r>
          </a:p>
        </p:txBody>
      </p:sp>
      <p:graphicFrame>
        <p:nvGraphicFramePr>
          <p:cNvPr id="164866" name="Object 4"/>
          <p:cNvGraphicFramePr>
            <a:graphicFrameLocks noGrp="1" noChangeAspect="1"/>
          </p:cNvGraphicFramePr>
          <p:nvPr>
            <p:ph idx="1"/>
          </p:nvPr>
        </p:nvGraphicFramePr>
        <p:xfrm>
          <a:off x="1476375" y="1341438"/>
          <a:ext cx="6100763" cy="3644900"/>
        </p:xfrm>
        <a:graphic>
          <a:graphicData uri="http://schemas.openxmlformats.org/presentationml/2006/ole">
            <mc:AlternateContent xmlns:mc="http://schemas.openxmlformats.org/markup-compatibility/2006">
              <mc:Choice xmlns:v="urn:schemas-microsoft-com:vml" Requires="v">
                <p:oleObj spid="_x0000_s164874" name="Worksheet" r:id="rId3" imgW="6105334" imgH="3648027" progId="Excel.Sheet.8">
                  <p:embed/>
                </p:oleObj>
              </mc:Choice>
              <mc:Fallback>
                <p:oleObj name="Worksheet" r:id="rId3" imgW="6105334" imgH="3648027"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341438"/>
                        <a:ext cx="6100763" cy="364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870" name="Text Box 5"/>
          <p:cNvSpPr txBox="1">
            <a:spLocks noChangeArrowheads="1"/>
          </p:cNvSpPr>
          <p:nvPr/>
        </p:nvSpPr>
        <p:spPr bwMode="auto">
          <a:xfrm>
            <a:off x="900113" y="5795963"/>
            <a:ext cx="324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164871" name="Text Box 7"/>
          <p:cNvSpPr txBox="1">
            <a:spLocks noChangeArrowheads="1"/>
          </p:cNvSpPr>
          <p:nvPr/>
        </p:nvSpPr>
        <p:spPr bwMode="auto">
          <a:xfrm>
            <a:off x="539750" y="5300663"/>
            <a:ext cx="83518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Q40. Kaip Jūs manote, kam tenka didesnė atsakomybė kyšio davimo atveju? </a:t>
            </a:r>
          </a:p>
        </p:txBody>
      </p:sp>
      <p:sp>
        <p:nvSpPr>
          <p:cNvPr id="1648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5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F92CD9B-0AA2-46F9-92A7-EE52E74C1682}" type="slidenum">
              <a:rPr lang="lt-LT" altLang="lt-LT" sz="1000" b="0">
                <a:latin typeface="Arial" panose="020B0604020202020204" pitchFamily="34" charset="0"/>
              </a:rPr>
              <a:pPr eaLnBrk="1" hangingPunct="1"/>
              <a:t>286</a:t>
            </a:fld>
            <a:endParaRPr lang="lt-LT" altLang="lt-LT" sz="1000" b="0">
              <a:latin typeface="Arial" panose="020B0604020202020204" pitchFamily="34" charset="0"/>
            </a:endParaRPr>
          </a:p>
        </p:txBody>
      </p:sp>
      <p:graphicFrame>
        <p:nvGraphicFramePr>
          <p:cNvPr id="165890" name="Object 3"/>
          <p:cNvGraphicFramePr>
            <a:graphicFrameLocks noChangeAspect="1"/>
          </p:cNvGraphicFramePr>
          <p:nvPr/>
        </p:nvGraphicFramePr>
        <p:xfrm>
          <a:off x="1331913" y="765175"/>
          <a:ext cx="7416800" cy="4457700"/>
        </p:xfrm>
        <a:graphic>
          <a:graphicData uri="http://schemas.openxmlformats.org/presentationml/2006/ole">
            <mc:AlternateContent xmlns:mc="http://schemas.openxmlformats.org/markup-compatibility/2006">
              <mc:Choice xmlns:v="urn:schemas-microsoft-com:vml" Requires="v">
                <p:oleObj spid="_x0000_s165898" name="Worksheet" r:id="rId3" imgW="6705410" imgH="4029075" progId="Excel.Sheet.8">
                  <p:embed/>
                </p:oleObj>
              </mc:Choice>
              <mc:Fallback>
                <p:oleObj name="Worksheet" r:id="rId3" imgW="6705410" imgH="4029075"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765175"/>
                        <a:ext cx="7416800" cy="445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893" name="Rectangle 6"/>
          <p:cNvSpPr>
            <a:spLocks noGrp="1" noChangeArrowheads="1"/>
          </p:cNvSpPr>
          <p:nvPr>
            <p:ph type="title"/>
          </p:nvPr>
        </p:nvSpPr>
        <p:spPr>
          <a:xfrm>
            <a:off x="539750" y="260350"/>
            <a:ext cx="8229600" cy="1143000"/>
          </a:xfrm>
        </p:spPr>
        <p:txBody>
          <a:bodyPr/>
          <a:lstStyle/>
          <a:p>
            <a:pPr algn="ctr" eaLnBrk="1" hangingPunct="1"/>
            <a:r>
              <a:rPr lang="lt-LT" altLang="lt-LT" smtClean="0"/>
              <a:t>Kyšio davimo priežastys</a:t>
            </a:r>
            <a:endParaRPr lang="lt-LT" altLang="lt-LT" sz="1800" i="1" smtClean="0"/>
          </a:p>
        </p:txBody>
      </p:sp>
      <p:sp>
        <p:nvSpPr>
          <p:cNvPr id="165894" name="Text Box 5"/>
          <p:cNvSpPr txBox="1">
            <a:spLocks noChangeArrowheads="1"/>
          </p:cNvSpPr>
          <p:nvPr/>
        </p:nvSpPr>
        <p:spPr bwMode="auto">
          <a:xfrm>
            <a:off x="900113" y="5795963"/>
            <a:ext cx="274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65895" name="Text Box 7"/>
          <p:cNvSpPr txBox="1">
            <a:spLocks noChangeArrowheads="1"/>
          </p:cNvSpPr>
          <p:nvPr/>
        </p:nvSpPr>
        <p:spPr bwMode="auto">
          <a:xfrm>
            <a:off x="539750" y="5229225"/>
            <a:ext cx="820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Q38. Kodėl, Jūsų nuomone, dalis žmonių duoda valstybės tarnautojams kyšius ar ieško naudingų pažinčių, norėdami sutvarkyti įvairius reikalus valstybinėse institucijose? (galimi keli atsakymai)</a:t>
            </a:r>
          </a:p>
        </p:txBody>
      </p:sp>
      <p:sp>
        <p:nvSpPr>
          <p:cNvPr id="1658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07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4C5437A-686F-43B8-BAAD-923683C6166A}" type="slidenum">
              <a:rPr lang="lt-LT" altLang="lt-LT" sz="1000" b="0">
                <a:latin typeface="Arial" panose="020B0604020202020204" pitchFamily="34" charset="0"/>
              </a:rPr>
              <a:pPr eaLnBrk="1" hangingPunct="1"/>
              <a:t>287</a:t>
            </a:fld>
            <a:endParaRPr lang="lt-LT" altLang="lt-LT" sz="1000" b="0">
              <a:latin typeface="Arial" panose="020B0604020202020204" pitchFamily="34" charset="0"/>
            </a:endParaRPr>
          </a:p>
        </p:txBody>
      </p:sp>
      <p:sp>
        <p:nvSpPr>
          <p:cNvPr id="2" name="Text Box 2"/>
          <p:cNvSpPr txBox="1">
            <a:spLocks noChangeArrowheads="1"/>
          </p:cNvSpPr>
          <p:nvPr/>
        </p:nvSpPr>
        <p:spPr bwMode="auto">
          <a:xfrm>
            <a:off x="539750" y="1341438"/>
            <a:ext cx="8064500" cy="3000375"/>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T</a:t>
            </a:r>
            <a:r>
              <a:rPr lang="lt-LT" sz="1800" dirty="0">
                <a:latin typeface="+mj-lt"/>
              </a:rPr>
              <a:t>iek gyventojai, tiek verslininkai, tiek ir valstybės tarnautojai dėl kyšio dažniausiai kaltina abi puses. Tik imantį kyšį dažniau kaltina gyventojai (25%), verslininkai (37%), rečiau – valstybės tarnautojai (15%).</a:t>
            </a:r>
          </a:p>
          <a:p>
            <a:pPr algn="just">
              <a:lnSpc>
                <a:spcPct val="150000"/>
              </a:lnSpc>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307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6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F2001C5-890E-4D81-845D-B63DCDEFC1FB}" type="slidenum">
              <a:rPr lang="lt-LT" altLang="lt-LT" sz="1000" b="0">
                <a:latin typeface="Arial" panose="020B0604020202020204" pitchFamily="34" charset="0"/>
              </a:rPr>
              <a:pPr eaLnBrk="1" hangingPunct="1"/>
              <a:t>288</a:t>
            </a:fld>
            <a:endParaRPr lang="lt-LT" altLang="lt-LT" sz="1000" b="0">
              <a:latin typeface="Arial" panose="020B0604020202020204" pitchFamily="34" charset="0"/>
            </a:endParaRPr>
          </a:p>
        </p:txBody>
      </p:sp>
      <p:sp>
        <p:nvSpPr>
          <p:cNvPr id="166917" name="Rectangle 2"/>
          <p:cNvSpPr>
            <a:spLocks noGrp="1" noChangeArrowheads="1"/>
          </p:cNvSpPr>
          <p:nvPr>
            <p:ph type="title"/>
          </p:nvPr>
        </p:nvSpPr>
        <p:spPr/>
        <p:txBody>
          <a:bodyPr/>
          <a:lstStyle/>
          <a:p>
            <a:pPr algn="ctr" eaLnBrk="1" hangingPunct="1"/>
            <a:r>
              <a:rPr lang="lt-LT" altLang="lt-LT" sz="2200" smtClean="0"/>
              <a:t>Institucijos ir socialinės grupės, galinčios prisidėti prie realaus korupcijos sumažinimo</a:t>
            </a:r>
            <a:endParaRPr lang="lt-LT" altLang="lt-LT" sz="2200" i="1" smtClean="0"/>
          </a:p>
        </p:txBody>
      </p:sp>
      <p:graphicFrame>
        <p:nvGraphicFramePr>
          <p:cNvPr id="166914" name="Object 4"/>
          <p:cNvGraphicFramePr>
            <a:graphicFrameLocks noGrp="1" noChangeAspect="1"/>
          </p:cNvGraphicFramePr>
          <p:nvPr>
            <p:ph type="chart" idx="1"/>
          </p:nvPr>
        </p:nvGraphicFramePr>
        <p:xfrm>
          <a:off x="1331913" y="1125538"/>
          <a:ext cx="6718300" cy="4468812"/>
        </p:xfrm>
        <a:graphic>
          <a:graphicData uri="http://schemas.openxmlformats.org/presentationml/2006/ole">
            <mc:AlternateContent xmlns:mc="http://schemas.openxmlformats.org/markup-compatibility/2006">
              <mc:Choice xmlns:v="urn:schemas-microsoft-com:vml" Requires="v">
                <p:oleObj spid="_x0000_s166922" name="Chart" r:id="rId3" imgW="6715268" imgH="4467130" progId="Excel.Chart.8">
                  <p:embed/>
                </p:oleObj>
              </mc:Choice>
              <mc:Fallback>
                <p:oleObj name="Chart" r:id="rId3" imgW="6715268" imgH="446713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25538"/>
                        <a:ext cx="6718300" cy="4468812"/>
                      </a:xfrm>
                      <a:prstGeom prst="rect">
                        <a:avLst/>
                      </a:prstGeom>
                    </p:spPr>
                  </p:pic>
                </p:oleObj>
              </mc:Fallback>
            </mc:AlternateContent>
          </a:graphicData>
        </a:graphic>
      </p:graphicFrame>
      <p:sp>
        <p:nvSpPr>
          <p:cNvPr id="166918" name="Text Box 5"/>
          <p:cNvSpPr txBox="1">
            <a:spLocks noChangeArrowheads="1"/>
          </p:cNvSpPr>
          <p:nvPr/>
        </p:nvSpPr>
        <p:spPr bwMode="auto">
          <a:xfrm>
            <a:off x="900113" y="5876925"/>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66919" name="Text Box 7"/>
          <p:cNvSpPr txBox="1">
            <a:spLocks noChangeArrowheads="1"/>
          </p:cNvSpPr>
          <p:nvPr/>
        </p:nvSpPr>
        <p:spPr bwMode="auto">
          <a:xfrm>
            <a:off x="250825" y="5300663"/>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algn="just" eaLnBrk="1" hangingPunct="1"/>
            <a:r>
              <a:rPr lang="lt-LT" altLang="lt-LT" sz="1200" b="0" i="1"/>
              <a:t>Q37. Kurių iš išvardintų institucijų ir socialinių grupių veiksmai, Jūsų nuomone, labiausiai prisidėtų prie realaus korupcijos lygio sumažinimo? (galimi keli atsakymai)</a:t>
            </a:r>
          </a:p>
        </p:txBody>
      </p:sp>
      <p:sp>
        <p:nvSpPr>
          <p:cNvPr id="1669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17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50B6046-97BE-4884-9C8A-B947BF9F00ED}" type="slidenum">
              <a:rPr lang="lt-LT" altLang="lt-LT" sz="1000" b="0">
                <a:latin typeface="Arial" panose="020B0604020202020204" pitchFamily="34" charset="0"/>
              </a:rPr>
              <a:pPr eaLnBrk="1" hangingPunct="1"/>
              <a:t>289</a:t>
            </a:fld>
            <a:endParaRPr lang="lt-LT" altLang="lt-LT" sz="1000" b="0">
              <a:latin typeface="Arial" panose="020B0604020202020204" pitchFamily="34" charset="0"/>
            </a:endParaRPr>
          </a:p>
        </p:txBody>
      </p:sp>
      <p:sp>
        <p:nvSpPr>
          <p:cNvPr id="331780" name="Rectangle 2"/>
          <p:cNvSpPr>
            <a:spLocks noGrp="1" noChangeArrowheads="1"/>
          </p:cNvSpPr>
          <p:nvPr>
            <p:ph type="title"/>
          </p:nvPr>
        </p:nvSpPr>
        <p:spPr>
          <a:xfrm>
            <a:off x="457200" y="476250"/>
            <a:ext cx="8229600" cy="941388"/>
          </a:xfrm>
        </p:spPr>
        <p:txBody>
          <a:bodyPr/>
          <a:lstStyle/>
          <a:p>
            <a:pPr algn="ctr" eaLnBrk="1" hangingPunct="1"/>
            <a:r>
              <a:rPr lang="lt-LT" altLang="lt-LT" smtClean="0"/>
              <a:t>Institucijos ir socialinės grupės, galinčios prisidėti prie realaus korupcijos sumažinimo</a:t>
            </a:r>
            <a:endParaRPr lang="en-US" altLang="lt-LT" smtClean="0"/>
          </a:p>
        </p:txBody>
      </p:sp>
      <p:graphicFrame>
        <p:nvGraphicFramePr>
          <p:cNvPr id="427011" name="Group 3"/>
          <p:cNvGraphicFramePr>
            <a:graphicFrameLocks noGrp="1"/>
          </p:cNvGraphicFramePr>
          <p:nvPr>
            <p:ph idx="1"/>
          </p:nvPr>
        </p:nvGraphicFramePr>
        <p:xfrm>
          <a:off x="1476375" y="1773238"/>
          <a:ext cx="6840538" cy="2720975"/>
        </p:xfrm>
        <a:graphic>
          <a:graphicData uri="http://schemas.openxmlformats.org/drawingml/2006/table">
            <a:tbl>
              <a:tblPr/>
              <a:tblGrid>
                <a:gridCol w="3224573">
                  <a:extLst>
                    <a:ext uri="{9D8B030D-6E8A-4147-A177-3AD203B41FA5}">
                      <a16:colId xmlns:a16="http://schemas.microsoft.com/office/drawing/2014/main" xmlns="" val="20000"/>
                    </a:ext>
                  </a:extLst>
                </a:gridCol>
                <a:gridCol w="761581">
                  <a:extLst>
                    <a:ext uri="{9D8B030D-6E8A-4147-A177-3AD203B41FA5}">
                      <a16:colId xmlns:a16="http://schemas.microsoft.com/office/drawing/2014/main" xmlns="" val="20001"/>
                    </a:ext>
                  </a:extLst>
                </a:gridCol>
                <a:gridCol w="762820">
                  <a:extLst>
                    <a:ext uri="{9D8B030D-6E8A-4147-A177-3AD203B41FA5}">
                      <a16:colId xmlns:a16="http://schemas.microsoft.com/office/drawing/2014/main" xmlns="" val="20002"/>
                    </a:ext>
                  </a:extLst>
                </a:gridCol>
                <a:gridCol w="697188">
                  <a:extLst>
                    <a:ext uri="{9D8B030D-6E8A-4147-A177-3AD203B41FA5}">
                      <a16:colId xmlns:a16="http://schemas.microsoft.com/office/drawing/2014/main" xmlns="" val="20003"/>
                    </a:ext>
                  </a:extLst>
                </a:gridCol>
                <a:gridCol w="697188">
                  <a:extLst>
                    <a:ext uri="{9D8B030D-6E8A-4147-A177-3AD203B41FA5}">
                      <a16:colId xmlns:a16="http://schemas.microsoft.com/office/drawing/2014/main" xmlns="" val="20004"/>
                    </a:ext>
                  </a:extLst>
                </a:gridCol>
                <a:gridCol w="697188">
                  <a:extLst>
                    <a:ext uri="{9D8B030D-6E8A-4147-A177-3AD203B41FA5}">
                      <a16:colId xmlns:a16="http://schemas.microsoft.com/office/drawing/2014/main" xmlns="" val="20005"/>
                    </a:ext>
                  </a:extLst>
                </a:gridCol>
              </a:tblGrid>
              <a:tr h="33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2005 </a:t>
                      </a:r>
                      <a:endParaRPr kumimoji="0" lang="en-US" sz="1600" b="1" i="0" u="none" strike="noStrike" cap="none" normalizeH="0" baseline="0" smtClean="0">
                        <a:ln>
                          <a:noFill/>
                        </a:ln>
                        <a:solidFill>
                          <a:schemeClr val="tx1"/>
                        </a:solidFill>
                        <a:effectLst/>
                        <a:latin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2007 </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5298">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rPr>
                        <a:t>Specialiųjų tyrimų tarnybos</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rPr>
                        <a:t>45</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43</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Seimas</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73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Vyriausybė</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Teisėsaugos institucijos</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Gyventojai</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43</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32</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35</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lt-LT" sz="1600" dirty="0" smtClean="0"/>
                        <a:t>  37%</a:t>
                      </a:r>
                      <a:endParaRPr lang="lt-LT" sz="1600" dirty="0"/>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lt-LT" sz="1600" dirty="0" smtClean="0"/>
                        <a:t>  35%</a:t>
                      </a:r>
                      <a:endParaRPr lang="lt-LT" sz="1600" dirty="0"/>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Žiniasklaida</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54</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43</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49</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Valstybės kontrolė</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47</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331846" name="Text Box 83"/>
          <p:cNvSpPr txBox="1">
            <a:spLocks noChangeArrowheads="1"/>
          </p:cNvSpPr>
          <p:nvPr/>
        </p:nvSpPr>
        <p:spPr bwMode="auto">
          <a:xfrm>
            <a:off x="971550" y="5876925"/>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 </a:t>
            </a:r>
            <a:endParaRPr lang="en-US" altLang="lt-LT" sz="1800" i="1">
              <a:latin typeface="Times New Roman" panose="02020603050405020304" pitchFamily="18" charset="0"/>
            </a:endParaRPr>
          </a:p>
        </p:txBody>
      </p:sp>
      <p:sp>
        <p:nvSpPr>
          <p:cNvPr id="3318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170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E10BF54-C2DE-44BF-AD83-CCC64DD6161C}" type="slidenum">
              <a:rPr lang="lt-LT" altLang="lt-LT" sz="1000" b="0">
                <a:latin typeface="Arial" panose="020B0604020202020204" pitchFamily="34" charset="0"/>
              </a:rPr>
              <a:pPr eaLnBrk="1" hangingPunct="1"/>
              <a:t>29</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836613"/>
            <a:ext cx="7993063" cy="4924425"/>
          </a:xfrm>
          <a:prstGeom prst="rect">
            <a:avLst/>
          </a:prstGeom>
          <a:noFill/>
          <a:ln w="9525">
            <a:noFill/>
            <a:miter lim="800000"/>
            <a:headEnd/>
            <a:tailEnd/>
          </a:ln>
          <a:effectLst/>
        </p:spPr>
        <p:txBody>
          <a:bodyPr>
            <a:spAutoFit/>
          </a:bodyPr>
          <a:lstStyle/>
          <a:p>
            <a:pPr algn="just">
              <a:defRPr/>
            </a:pPr>
            <a:r>
              <a:rPr lang="lt-LT" sz="1800" dirty="0">
                <a:latin typeface="Times New Roman" pitchFamily="18" charset="0"/>
              </a:rPr>
              <a:t>	</a:t>
            </a:r>
            <a:r>
              <a:rPr lang="lt-LT" sz="1800" dirty="0">
                <a:solidFill>
                  <a:srgbClr val="C00000"/>
                </a:solidFill>
                <a:latin typeface="+mj-lt"/>
              </a:rPr>
              <a:t> </a:t>
            </a:r>
            <a:r>
              <a:rPr lang="lt-LT" sz="1800" dirty="0">
                <a:latin typeface="+mj-lt"/>
              </a:rPr>
              <a:t>Gyventojai dažniausiai prie korupcinių priskyrė tokias situacijas:</a:t>
            </a:r>
          </a:p>
          <a:p>
            <a:pPr algn="just">
              <a:defRPr/>
            </a:pPr>
            <a:endParaRPr lang="lt-LT" sz="800" dirty="0">
              <a:latin typeface="+mj-lt"/>
            </a:endParaRPr>
          </a:p>
          <a:p>
            <a:pPr algn="just">
              <a:defRPr/>
            </a:pPr>
            <a:r>
              <a:rPr lang="lt-LT" sz="1800" dirty="0">
                <a:latin typeface="+mj-lt"/>
              </a:rPr>
              <a:t>	- valstybės tarnautojas paima piniginį atlygį už paslaugos atlikimą ar atlikimo pagreitinimą (87%);</a:t>
            </a:r>
          </a:p>
          <a:p>
            <a:pPr algn="just">
              <a:defRPr/>
            </a:pPr>
            <a:endParaRPr lang="lt-LT" sz="1800" dirty="0">
              <a:latin typeface="+mj-lt"/>
            </a:endParaRPr>
          </a:p>
          <a:p>
            <a:pPr algn="just">
              <a:defRPr/>
            </a:pPr>
            <a:r>
              <a:rPr lang="lt-LT" sz="1800" dirty="0">
                <a:latin typeface="+mj-lt"/>
              </a:rPr>
              <a:t>	- asmuo duoda piniginį atlygį, dovaną valstybės tarnautojui norėdamas, kad jam reikalinga paslauga būtų suteikta geriau ir greičiau (87%);</a:t>
            </a:r>
          </a:p>
          <a:p>
            <a:pPr algn="just">
              <a:defRPr/>
            </a:pPr>
            <a:endParaRPr lang="lt-LT" sz="1800" dirty="0">
              <a:latin typeface="+mj-lt"/>
            </a:endParaRPr>
          </a:p>
          <a:p>
            <a:pPr algn="just">
              <a:defRPr/>
            </a:pPr>
            <a:r>
              <a:rPr lang="lt-LT" sz="1800" dirty="0">
                <a:latin typeface="+mn-lt"/>
              </a:rPr>
              <a:t>	-  </a:t>
            </a:r>
            <a:r>
              <a:rPr lang="lt-LT" sz="1800" dirty="0">
                <a:latin typeface="+mn-lt"/>
                <a:cs typeface="Times New Roman" pitchFamily="18" charset="0"/>
              </a:rPr>
              <a:t>politinė</a:t>
            </a:r>
            <a:r>
              <a:rPr lang="lt-LT" sz="1800" dirty="0">
                <a:latin typeface="Times New Roman" pitchFamily="18" charset="0"/>
                <a:cs typeface="Times New Roman" pitchFamily="18" charset="0"/>
              </a:rPr>
              <a:t> partija žada priimti verslininkui naudingą sprendimą, jei jis suteiks finansinę paramą partijai (86%).</a:t>
            </a:r>
          </a:p>
          <a:p>
            <a:pPr algn="just">
              <a:defRPr/>
            </a:pPr>
            <a:r>
              <a:rPr lang="lt-LT" sz="1800" dirty="0">
                <a:latin typeface="+mj-lt"/>
              </a:rPr>
              <a:t> </a:t>
            </a:r>
          </a:p>
          <a:p>
            <a:pPr algn="just">
              <a:defRPr/>
            </a:pPr>
            <a:r>
              <a:rPr lang="lt-LT" sz="1800" dirty="0">
                <a:latin typeface="+mj-lt"/>
              </a:rPr>
              <a:t>	Šios situacijos buvo dažniausiai minimos ir 2014 m. (atitinkamai 86%, 84%, 87%). </a:t>
            </a:r>
          </a:p>
          <a:p>
            <a:pPr algn="just">
              <a:defRPr/>
            </a:pPr>
            <a:r>
              <a:rPr lang="lt-LT" sz="1800" dirty="0"/>
              <a:t> </a:t>
            </a:r>
          </a:p>
          <a:p>
            <a:pPr algn="just">
              <a:defRPr/>
            </a:pPr>
            <a:r>
              <a:rPr lang="lt-LT" sz="1800" dirty="0">
                <a:latin typeface="+mj-lt"/>
              </a:rPr>
              <a:t>	</a:t>
            </a:r>
          </a:p>
          <a:p>
            <a:pPr algn="just">
              <a:defRPr/>
            </a:pPr>
            <a:endParaRPr lang="lt-LT" sz="1800" dirty="0">
              <a:latin typeface="+mj-lt"/>
            </a:endParaRPr>
          </a:p>
          <a:p>
            <a:pPr algn="just">
              <a:defRPr/>
            </a:pPr>
            <a:endParaRPr lang="lt-LT" sz="1800" dirty="0"/>
          </a:p>
          <a:p>
            <a:pPr>
              <a:defRPr/>
            </a:pPr>
            <a:r>
              <a:rPr lang="lt-LT" sz="1800" dirty="0"/>
              <a:t> </a:t>
            </a:r>
          </a:p>
        </p:txBody>
      </p:sp>
      <p:sp>
        <p:nvSpPr>
          <p:cNvPr id="21709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28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6CA1DD0-D6A1-487B-AF87-CA3216A4F954}" type="slidenum">
              <a:rPr lang="lt-LT" altLang="lt-LT" sz="1000" b="0">
                <a:latin typeface="Arial" panose="020B0604020202020204" pitchFamily="34" charset="0"/>
              </a:rPr>
              <a:pPr eaLnBrk="1" hangingPunct="1"/>
              <a:t>290</a:t>
            </a:fld>
            <a:endParaRPr lang="lt-LT" altLang="lt-LT" sz="1000" b="0">
              <a:latin typeface="Arial" panose="020B0604020202020204" pitchFamily="34" charset="0"/>
            </a:endParaRPr>
          </a:p>
        </p:txBody>
      </p:sp>
      <p:sp>
        <p:nvSpPr>
          <p:cNvPr id="332804"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Institucijos ir socialinės grupės, galinčios prisidėti prie realaus korupcijos sumažinimo</a:t>
            </a:r>
            <a:endParaRPr lang="en-US" altLang="lt-LT" smtClean="0"/>
          </a:p>
        </p:txBody>
      </p:sp>
      <p:graphicFrame>
        <p:nvGraphicFramePr>
          <p:cNvPr id="427011" name="Group 3"/>
          <p:cNvGraphicFramePr>
            <a:graphicFrameLocks noGrp="1"/>
          </p:cNvGraphicFramePr>
          <p:nvPr>
            <p:ph idx="1"/>
          </p:nvPr>
        </p:nvGraphicFramePr>
        <p:xfrm>
          <a:off x="1331913" y="1916113"/>
          <a:ext cx="6840537" cy="3260725"/>
        </p:xfrm>
        <a:graphic>
          <a:graphicData uri="http://schemas.openxmlformats.org/drawingml/2006/table">
            <a:tbl>
              <a:tblPr/>
              <a:tblGrid>
                <a:gridCol w="3224572">
                  <a:extLst>
                    <a:ext uri="{9D8B030D-6E8A-4147-A177-3AD203B41FA5}">
                      <a16:colId xmlns:a16="http://schemas.microsoft.com/office/drawing/2014/main" xmlns="" val="20000"/>
                    </a:ext>
                  </a:extLst>
                </a:gridCol>
                <a:gridCol w="761581">
                  <a:extLst>
                    <a:ext uri="{9D8B030D-6E8A-4147-A177-3AD203B41FA5}">
                      <a16:colId xmlns:a16="http://schemas.microsoft.com/office/drawing/2014/main" xmlns="" val="20001"/>
                    </a:ext>
                  </a:extLst>
                </a:gridCol>
                <a:gridCol w="762820">
                  <a:extLst>
                    <a:ext uri="{9D8B030D-6E8A-4147-A177-3AD203B41FA5}">
                      <a16:colId xmlns:a16="http://schemas.microsoft.com/office/drawing/2014/main" xmlns="" val="20002"/>
                    </a:ext>
                  </a:extLst>
                </a:gridCol>
                <a:gridCol w="697188">
                  <a:extLst>
                    <a:ext uri="{9D8B030D-6E8A-4147-A177-3AD203B41FA5}">
                      <a16:colId xmlns:a16="http://schemas.microsoft.com/office/drawing/2014/main" xmlns="" val="20003"/>
                    </a:ext>
                  </a:extLst>
                </a:gridCol>
                <a:gridCol w="697188">
                  <a:extLst>
                    <a:ext uri="{9D8B030D-6E8A-4147-A177-3AD203B41FA5}">
                      <a16:colId xmlns:a16="http://schemas.microsoft.com/office/drawing/2014/main" xmlns="" val="20004"/>
                    </a:ext>
                  </a:extLst>
                </a:gridCol>
                <a:gridCol w="697188">
                  <a:extLst>
                    <a:ext uri="{9D8B030D-6E8A-4147-A177-3AD203B41FA5}">
                      <a16:colId xmlns:a16="http://schemas.microsoft.com/office/drawing/2014/main" xmlns="" val="20005"/>
                    </a:ext>
                  </a:extLst>
                </a:gridCol>
              </a:tblGrid>
              <a:tr h="335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2005 </a:t>
                      </a:r>
                      <a:endParaRPr kumimoji="0" lang="en-US" sz="1600" b="1" i="0" u="none" strike="noStrike" cap="none" normalizeH="0" baseline="0" smtClean="0">
                        <a:ln>
                          <a:noFill/>
                        </a:ln>
                        <a:solidFill>
                          <a:schemeClr val="tx1"/>
                        </a:solidFill>
                        <a:effectLst/>
                        <a:latin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2007 </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5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Švietimo institucijos</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15</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5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Verslo įmonės</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5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Savivaldybės</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79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Vyriausioji tarnybinės etikos komisija</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5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Šeima</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13</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5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Socialiniai tinklai</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5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Nevyriausybinės organizacijos</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10</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35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Bažnyčia</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17</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10</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332877" name="Text Box 83"/>
          <p:cNvSpPr txBox="1">
            <a:spLocks noChangeArrowheads="1"/>
          </p:cNvSpPr>
          <p:nvPr/>
        </p:nvSpPr>
        <p:spPr bwMode="auto">
          <a:xfrm>
            <a:off x="971550" y="5949950"/>
            <a:ext cx="3313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 </a:t>
            </a:r>
            <a:endParaRPr lang="en-US" altLang="lt-LT" sz="1800" i="1">
              <a:latin typeface="Times New Roman" panose="02020603050405020304" pitchFamily="18" charset="0"/>
            </a:endParaRPr>
          </a:p>
        </p:txBody>
      </p:sp>
      <p:sp>
        <p:nvSpPr>
          <p:cNvPr id="3328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7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9F53245-6BBC-48E5-B6DF-2FB6ABC9E34A}" type="slidenum">
              <a:rPr lang="lt-LT" altLang="lt-LT" sz="1000" b="0">
                <a:latin typeface="Arial" panose="020B0604020202020204" pitchFamily="34" charset="0"/>
              </a:rPr>
              <a:pPr eaLnBrk="1" hangingPunct="1"/>
              <a:t>291</a:t>
            </a:fld>
            <a:endParaRPr lang="lt-LT" altLang="lt-LT" sz="1000" b="0">
              <a:latin typeface="Arial" panose="020B0604020202020204" pitchFamily="34" charset="0"/>
            </a:endParaRPr>
          </a:p>
        </p:txBody>
      </p:sp>
      <p:sp>
        <p:nvSpPr>
          <p:cNvPr id="167941" name="Rectangle 2"/>
          <p:cNvSpPr>
            <a:spLocks noGrp="1" noChangeArrowheads="1"/>
          </p:cNvSpPr>
          <p:nvPr>
            <p:ph type="title"/>
          </p:nvPr>
        </p:nvSpPr>
        <p:spPr>
          <a:xfrm>
            <a:off x="457200" y="620713"/>
            <a:ext cx="8435975" cy="504825"/>
          </a:xfrm>
        </p:spPr>
        <p:txBody>
          <a:bodyPr/>
          <a:lstStyle/>
          <a:p>
            <a:pPr algn="ctr" eaLnBrk="1" hangingPunct="1"/>
            <a:r>
              <a:rPr lang="lt-LT" altLang="lt-LT" smtClean="0"/>
              <a:t>Institucijos ir socialinės grupės, galinčios prisidėti prie realaus korupcijos sumažinimo </a:t>
            </a: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 </a:t>
            </a:r>
          </a:p>
        </p:txBody>
      </p:sp>
      <p:sp>
        <p:nvSpPr>
          <p:cNvPr id="167942" name="Text Box 5"/>
          <p:cNvSpPr txBox="1">
            <a:spLocks noChangeArrowheads="1"/>
          </p:cNvSpPr>
          <p:nvPr/>
        </p:nvSpPr>
        <p:spPr bwMode="auto">
          <a:xfrm>
            <a:off x="900113" y="5876925"/>
            <a:ext cx="1947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167943" name="Text Box 7"/>
          <p:cNvSpPr txBox="1">
            <a:spLocks noChangeArrowheads="1"/>
          </p:cNvSpPr>
          <p:nvPr/>
        </p:nvSpPr>
        <p:spPr bwMode="auto">
          <a:xfrm>
            <a:off x="574675" y="551656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Q33. Kurių iš išvardintų institucijų ir socialinių grupių veiksmai, Jūsų nuomone, labiausiai prisidėtų prie realaus korupcijos lygio sumažinimo?  (galimi keli atsakymai)</a:t>
            </a:r>
          </a:p>
        </p:txBody>
      </p:sp>
      <p:graphicFrame>
        <p:nvGraphicFramePr>
          <p:cNvPr id="167938" name="Object 4"/>
          <p:cNvGraphicFramePr>
            <a:graphicFrameLocks noGrp="1" noChangeAspect="1"/>
          </p:cNvGraphicFramePr>
          <p:nvPr/>
        </p:nvGraphicFramePr>
        <p:xfrm>
          <a:off x="1187450" y="1196975"/>
          <a:ext cx="6718300" cy="4381500"/>
        </p:xfrm>
        <a:graphic>
          <a:graphicData uri="http://schemas.openxmlformats.org/presentationml/2006/ole">
            <mc:AlternateContent xmlns:mc="http://schemas.openxmlformats.org/markup-compatibility/2006">
              <mc:Choice xmlns:v="urn:schemas-microsoft-com:vml" Requires="v">
                <p:oleObj spid="_x0000_s167946" name="Chart" r:id="rId3" imgW="6715268" imgH="4467130" progId="Excel.Chart.8">
                  <p:embed/>
                </p:oleObj>
              </mc:Choice>
              <mc:Fallback>
                <p:oleObj name="Chart" r:id="rId3" imgW="6715268" imgH="446713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196975"/>
                        <a:ext cx="6718300" cy="438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944"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3827" name="Slide Number Placeholder 5"/>
          <p:cNvSpPr>
            <a:spLocks noGrp="1"/>
          </p:cNvSpPr>
          <p:nvPr>
            <p:ph type="sldNum" sz="quarter" idx="12"/>
          </p:nvPr>
        </p:nvSpPr>
        <p:spPr>
          <a:xfrm>
            <a:off x="3492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CAB3277-ACD2-47A4-B9B1-280DC7116AB2}" type="slidenum">
              <a:rPr lang="lt-LT" altLang="lt-LT" sz="1000" b="0">
                <a:latin typeface="Arial" panose="020B0604020202020204" pitchFamily="34" charset="0"/>
              </a:rPr>
              <a:pPr eaLnBrk="1" hangingPunct="1"/>
              <a:t>292</a:t>
            </a:fld>
            <a:endParaRPr lang="lt-LT" altLang="lt-LT" sz="1000" b="0">
              <a:latin typeface="Arial" panose="020B0604020202020204" pitchFamily="34" charset="0"/>
            </a:endParaRPr>
          </a:p>
        </p:txBody>
      </p:sp>
      <p:sp>
        <p:nvSpPr>
          <p:cNvPr id="333828" name="Rectangle 2"/>
          <p:cNvSpPr>
            <a:spLocks noGrp="1" noChangeArrowheads="1"/>
          </p:cNvSpPr>
          <p:nvPr>
            <p:ph type="title"/>
          </p:nvPr>
        </p:nvSpPr>
        <p:spPr/>
        <p:txBody>
          <a:bodyPr/>
          <a:lstStyle/>
          <a:p>
            <a:pPr algn="ctr" eaLnBrk="1" hangingPunct="1"/>
            <a:r>
              <a:rPr lang="lt-LT" altLang="lt-LT" smtClean="0"/>
              <a:t>Institucijos ir socialinės grupės, galinčios prisidėti prie realaus korupcijos sumažinimo</a:t>
            </a:r>
            <a:endParaRPr lang="en-US" altLang="lt-LT" smtClean="0"/>
          </a:p>
        </p:txBody>
      </p:sp>
      <p:graphicFrame>
        <p:nvGraphicFramePr>
          <p:cNvPr id="429059" name="Group 3"/>
          <p:cNvGraphicFramePr>
            <a:graphicFrameLocks noGrp="1"/>
          </p:cNvGraphicFramePr>
          <p:nvPr>
            <p:ph idx="1"/>
          </p:nvPr>
        </p:nvGraphicFramePr>
        <p:xfrm>
          <a:off x="971550" y="1196975"/>
          <a:ext cx="7199313" cy="4778375"/>
        </p:xfrm>
        <a:graphic>
          <a:graphicData uri="http://schemas.openxmlformats.org/drawingml/2006/table">
            <a:tbl>
              <a:tblPr/>
              <a:tblGrid>
                <a:gridCol w="3181733">
                  <a:extLst>
                    <a:ext uri="{9D8B030D-6E8A-4147-A177-3AD203B41FA5}">
                      <a16:colId xmlns:a16="http://schemas.microsoft.com/office/drawing/2014/main" xmlns="" val="20000"/>
                    </a:ext>
                  </a:extLst>
                </a:gridCol>
                <a:gridCol w="848463">
                  <a:extLst>
                    <a:ext uri="{9D8B030D-6E8A-4147-A177-3AD203B41FA5}">
                      <a16:colId xmlns:a16="http://schemas.microsoft.com/office/drawing/2014/main" xmlns="" val="20001"/>
                    </a:ext>
                  </a:extLst>
                </a:gridCol>
                <a:gridCol w="707052">
                  <a:extLst>
                    <a:ext uri="{9D8B030D-6E8A-4147-A177-3AD203B41FA5}">
                      <a16:colId xmlns:a16="http://schemas.microsoft.com/office/drawing/2014/main" xmlns="" val="20002"/>
                    </a:ext>
                  </a:extLst>
                </a:gridCol>
                <a:gridCol w="788912">
                  <a:extLst>
                    <a:ext uri="{9D8B030D-6E8A-4147-A177-3AD203B41FA5}">
                      <a16:colId xmlns:a16="http://schemas.microsoft.com/office/drawing/2014/main" xmlns="" val="20003"/>
                    </a:ext>
                  </a:extLst>
                </a:gridCol>
                <a:gridCol w="836576">
                  <a:extLst>
                    <a:ext uri="{9D8B030D-6E8A-4147-A177-3AD203B41FA5}">
                      <a16:colId xmlns:a16="http://schemas.microsoft.com/office/drawing/2014/main" xmlns="" val="20004"/>
                    </a:ext>
                  </a:extLst>
                </a:gridCol>
                <a:gridCol w="836576">
                  <a:extLst>
                    <a:ext uri="{9D8B030D-6E8A-4147-A177-3AD203B41FA5}">
                      <a16:colId xmlns:a16="http://schemas.microsoft.com/office/drawing/2014/main" xmlns="" val="20005"/>
                    </a:ext>
                  </a:extLst>
                </a:gridCol>
              </a:tblGrid>
              <a:tr h="3200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b="1" i="0" u="none" strike="noStrike" cap="none" normalizeH="0" baseline="0" dirty="0" smtClean="0">
                          <a:ln>
                            <a:noFill/>
                          </a:ln>
                          <a:solidFill>
                            <a:schemeClr val="tx1"/>
                          </a:solidFill>
                          <a:effectLst/>
                          <a:latin typeface="Times New Roman" pitchFamily="18" charset="0"/>
                        </a:rPr>
                        <a:t>2005 </a:t>
                      </a:r>
                      <a:endParaRPr kumimoji="0" lang="en-US" sz="1500" b="1"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b="1" i="0" u="none" strike="noStrike" cap="none" normalizeH="0" baseline="0" dirty="0" smtClean="0">
                          <a:ln>
                            <a:noFill/>
                          </a:ln>
                          <a:solidFill>
                            <a:schemeClr val="tx1"/>
                          </a:solidFill>
                          <a:effectLst/>
                          <a:latin typeface="Times New Roman" pitchFamily="18" charset="0"/>
                        </a:rPr>
                        <a:t>2007 </a:t>
                      </a:r>
                      <a:endParaRPr kumimoji="0" lang="en-US" sz="1500" b="1"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b="1" i="0" u="none" strike="noStrike" cap="none" normalizeH="0" baseline="0" dirty="0" smtClean="0">
                          <a:ln>
                            <a:noFill/>
                          </a:ln>
                          <a:solidFill>
                            <a:schemeClr val="tx1"/>
                          </a:solidFill>
                          <a:effectLst/>
                          <a:latin typeface="Times New Roman" pitchFamily="18" charset="0"/>
                        </a:rPr>
                        <a:t>2011</a:t>
                      </a:r>
                      <a:endParaRPr kumimoji="0" lang="en-US" sz="1500" b="1"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b="1" i="0" u="none" strike="noStrike" cap="none" normalizeH="0" baseline="0" dirty="0" smtClean="0">
                          <a:ln>
                            <a:noFill/>
                          </a:ln>
                          <a:solidFill>
                            <a:schemeClr val="tx1"/>
                          </a:solidFill>
                          <a:effectLst/>
                          <a:latin typeface="Times New Roman" pitchFamily="18" charset="0"/>
                        </a:rPr>
                        <a:t>2014</a:t>
                      </a:r>
                      <a:endParaRPr kumimoji="0" lang="en-US" sz="1500" b="1"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b="1" i="0" u="none" strike="noStrike" cap="none" normalizeH="0" baseline="0" dirty="0" smtClean="0">
                          <a:ln>
                            <a:noFill/>
                          </a:ln>
                          <a:solidFill>
                            <a:schemeClr val="tx1"/>
                          </a:solidFill>
                          <a:effectLst/>
                          <a:latin typeface="Times New Roman" pitchFamily="18" charset="0"/>
                        </a:rPr>
                        <a:t>2016</a:t>
                      </a:r>
                      <a:endParaRPr kumimoji="0" lang="en-US" sz="1500" b="1"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Seimas</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Specialiųjų tyrimų tarnybos</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Vyriausybė</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55%</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Gyventojai</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43</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35</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45</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44%</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Teisėsaugos institucijos</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44%</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44%</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Žiniasklaida</a:t>
                      </a:r>
                      <a:endParaRPr kumimoji="0" lang="en-US" sz="1400" b="0" i="0" u="none" strike="noStrike" cap="none" normalizeH="0" baseline="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61</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45</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53</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41%</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Valstybės kontrolė</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48</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43</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51</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Švietimo institucijos</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21</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19</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32</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26%</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Verslo įmonės</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19</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16</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21</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Savivaldybės</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Šeima</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16</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5</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smtClean="0">
                          <a:ln>
                            <a:noFill/>
                          </a:ln>
                          <a:solidFill>
                            <a:schemeClr val="tx1"/>
                          </a:solidFill>
                          <a:effectLst/>
                          <a:latin typeface="Times New Roman" pitchFamily="18" charset="0"/>
                        </a:rPr>
                        <a:t>27</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Socialiniai tinklai</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19</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12</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Vyriausioji tarnybinės etikos komisija</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Nevyriausybinės organizacijos</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16</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9</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21</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29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Bažnyčia</a:t>
                      </a:r>
                      <a:endParaRPr kumimoji="0" lang="en-US" sz="1400" b="0" i="0" u="none" strike="noStrike" cap="none" normalizeH="0" baseline="0" dirty="0" smtClean="0">
                        <a:ln>
                          <a:noFill/>
                        </a:ln>
                        <a:solidFill>
                          <a:schemeClr val="tx1"/>
                        </a:solidFill>
                        <a:effectLst/>
                        <a:latin typeface="Times New Roman" pitchFamily="18" charset="0"/>
                      </a:endParaRP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19</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11</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rPr>
                        <a:t>17</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bl>
          </a:graphicData>
        </a:graphic>
      </p:graphicFrame>
      <p:sp>
        <p:nvSpPr>
          <p:cNvPr id="333950" name="Text Box 83"/>
          <p:cNvSpPr txBox="1">
            <a:spLocks noChangeArrowheads="1"/>
          </p:cNvSpPr>
          <p:nvPr/>
        </p:nvSpPr>
        <p:spPr bwMode="auto">
          <a:xfrm>
            <a:off x="1116013" y="5949950"/>
            <a:ext cx="1947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2005-2016</a:t>
            </a:r>
            <a:endParaRPr lang="en-US" altLang="lt-LT" sz="1800" i="1">
              <a:latin typeface="Times New Roman" panose="02020603050405020304" pitchFamily="18" charset="0"/>
            </a:endParaRPr>
          </a:p>
        </p:txBody>
      </p:sp>
      <p:sp>
        <p:nvSpPr>
          <p:cNvPr id="333951"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8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59ECB22-3497-4DC9-99CD-CF7609EA074B}" type="slidenum">
              <a:rPr lang="lt-LT" altLang="lt-LT" sz="1000" b="0">
                <a:latin typeface="Arial" panose="020B0604020202020204" pitchFamily="34" charset="0"/>
              </a:rPr>
              <a:pPr eaLnBrk="1" hangingPunct="1"/>
              <a:t>293</a:t>
            </a:fld>
            <a:endParaRPr lang="lt-LT" altLang="lt-LT" sz="1000" b="0">
              <a:latin typeface="Arial" panose="020B0604020202020204" pitchFamily="34" charset="0"/>
            </a:endParaRPr>
          </a:p>
        </p:txBody>
      </p:sp>
      <p:sp>
        <p:nvSpPr>
          <p:cNvPr id="168965" name="Rectangle 2"/>
          <p:cNvSpPr>
            <a:spLocks noGrp="1" noChangeArrowheads="1"/>
          </p:cNvSpPr>
          <p:nvPr>
            <p:ph type="title"/>
          </p:nvPr>
        </p:nvSpPr>
        <p:spPr>
          <a:xfrm>
            <a:off x="0" y="476250"/>
            <a:ext cx="9659938" cy="720725"/>
          </a:xfrm>
        </p:spPr>
        <p:txBody>
          <a:bodyPr/>
          <a:lstStyle/>
          <a:p>
            <a:pPr algn="ctr" eaLnBrk="1" hangingPunct="1"/>
            <a:r>
              <a:rPr lang="lt-LT" altLang="lt-LT" smtClean="0"/>
              <a:t>Institucijos ir socialinės grupės, galinčios prisidėti prie realaus korupcijos sumažinimo </a:t>
            </a: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 </a:t>
            </a:r>
          </a:p>
        </p:txBody>
      </p:sp>
      <p:sp>
        <p:nvSpPr>
          <p:cNvPr id="168966" name="Text Box 5"/>
          <p:cNvSpPr txBox="1">
            <a:spLocks noChangeArrowheads="1"/>
          </p:cNvSpPr>
          <p:nvPr/>
        </p:nvSpPr>
        <p:spPr bwMode="auto">
          <a:xfrm>
            <a:off x="755650" y="594995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168967" name="Text Box 7"/>
          <p:cNvSpPr txBox="1">
            <a:spLocks noChangeArrowheads="1"/>
          </p:cNvSpPr>
          <p:nvPr/>
        </p:nvSpPr>
        <p:spPr bwMode="auto">
          <a:xfrm>
            <a:off x="611188" y="5589588"/>
            <a:ext cx="806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Q41. Kurių iš išvardintų institucijų ir socialinių grupių, veiksmai, Jūsų nuomone, labiausiai prisidėtų prie realaus korupcijos lygio sumažinimo? (galimi keli atsakymai)</a:t>
            </a:r>
          </a:p>
        </p:txBody>
      </p:sp>
      <p:sp>
        <p:nvSpPr>
          <p:cNvPr id="1689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68962" name="Object 4"/>
          <p:cNvGraphicFramePr>
            <a:graphicFrameLocks noGrp="1" noChangeAspect="1"/>
          </p:cNvGraphicFramePr>
          <p:nvPr/>
        </p:nvGraphicFramePr>
        <p:xfrm>
          <a:off x="1331913" y="1196975"/>
          <a:ext cx="6718300" cy="4468813"/>
        </p:xfrm>
        <a:graphic>
          <a:graphicData uri="http://schemas.openxmlformats.org/presentationml/2006/ole">
            <mc:AlternateContent xmlns:mc="http://schemas.openxmlformats.org/markup-compatibility/2006">
              <mc:Choice xmlns:v="urn:schemas-microsoft-com:vml" Requires="v">
                <p:oleObj spid="_x0000_s168970" name="Chart" r:id="rId3" imgW="6715268" imgH="4467130" progId="Excel.Chart.8">
                  <p:embed/>
                </p:oleObj>
              </mc:Choice>
              <mc:Fallback>
                <p:oleObj name="Chart" r:id="rId3" imgW="6715268" imgH="446713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96975"/>
                        <a:ext cx="6718300" cy="446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4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0A40DAD-AF3E-4BC2-8630-0D182F3F6C5B}" type="slidenum">
              <a:rPr lang="lt-LT" altLang="lt-LT" sz="1000" b="0">
                <a:latin typeface="Arial" panose="020B0604020202020204" pitchFamily="34" charset="0"/>
              </a:rPr>
              <a:pPr eaLnBrk="1" hangingPunct="1"/>
              <a:t>294</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700213"/>
            <a:ext cx="8064500" cy="3970337"/>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n-lt"/>
              </a:rPr>
              <a:t>Į klausimą, kokios institucijos ir socialinės grupės labiausiai gali prisidėti prie korupcijos mažinimo, gyventojai dažniausiai atsakė, kad tai </a:t>
            </a:r>
            <a:r>
              <a:rPr lang="lt-LT" sz="1800" dirty="0">
                <a:latin typeface="Times New Roman" pitchFamily="18" charset="0"/>
                <a:cs typeface="Times New Roman" pitchFamily="18" charset="0"/>
              </a:rPr>
              <a:t>STT </a:t>
            </a:r>
            <a:r>
              <a:rPr lang="lt-LT" sz="1800" dirty="0">
                <a:latin typeface="+mn-lt"/>
              </a:rPr>
              <a:t>– 57% (buvo 43%), Seimas – 53% (buvo 54%) ir Vyriausybė - 50% (buvo 53%). Įmonių vadovai nurodė kad tai Seimas – 57% (buvo 45%), STT – 57% (buvo 37%), Vyriausybė - 49% (buvo 55%). Valstybės tarnautojai nurodė Seimą – 56% (buvo 49%), </a:t>
            </a:r>
            <a:r>
              <a:rPr lang="lt-LT" sz="1800" dirty="0">
                <a:latin typeface="Times New Roman" pitchFamily="18" charset="0"/>
                <a:cs typeface="Times New Roman" pitchFamily="18" charset="0"/>
              </a:rPr>
              <a:t>STT </a:t>
            </a:r>
            <a:r>
              <a:rPr lang="lt-LT" sz="1800" dirty="0">
                <a:latin typeface="+mn-lt"/>
              </a:rPr>
              <a:t>– 54% (buvo 42%), teisėsaugos institucijas 53% (buvo 48%). </a:t>
            </a:r>
          </a:p>
          <a:p>
            <a:pPr algn="just">
              <a:defRPr/>
            </a:pPr>
            <a:r>
              <a:rPr lang="lt-LT" sz="1800" dirty="0">
                <a:latin typeface="+mn-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348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9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6DD733D-C9AC-4E02-97AB-66D15022D79B}" type="slidenum">
              <a:rPr lang="lt-LT" altLang="lt-LT" sz="1000" b="0">
                <a:latin typeface="Arial" panose="020B0604020202020204" pitchFamily="34" charset="0"/>
              </a:rPr>
              <a:pPr eaLnBrk="1" hangingPunct="1"/>
              <a:t>295</a:t>
            </a:fld>
            <a:endParaRPr lang="lt-LT" altLang="lt-LT" sz="1000" b="0">
              <a:latin typeface="Arial" panose="020B0604020202020204" pitchFamily="34" charset="0"/>
            </a:endParaRPr>
          </a:p>
        </p:txBody>
      </p:sp>
      <p:sp>
        <p:nvSpPr>
          <p:cNvPr id="169990" name="Rectangle 2"/>
          <p:cNvSpPr>
            <a:spLocks noGrp="1" noChangeArrowheads="1"/>
          </p:cNvSpPr>
          <p:nvPr>
            <p:ph type="title"/>
          </p:nvPr>
        </p:nvSpPr>
        <p:spPr>
          <a:xfrm>
            <a:off x="457200" y="274638"/>
            <a:ext cx="8229600" cy="850900"/>
          </a:xfrm>
        </p:spPr>
        <p:txBody>
          <a:bodyPr/>
          <a:lstStyle/>
          <a:p>
            <a:pPr algn="ctr"/>
            <a:r>
              <a:rPr lang="lt-LT" altLang="lt-LT" smtClean="0"/>
              <a:t>Kyšio ėmimą pateisinančios priežastys</a:t>
            </a:r>
            <a:endParaRPr lang="lt-LT" altLang="lt-LT" sz="1800" i="1" smtClean="0"/>
          </a:p>
        </p:txBody>
      </p:sp>
      <p:graphicFrame>
        <p:nvGraphicFramePr>
          <p:cNvPr id="169986" name="Object 2"/>
          <p:cNvGraphicFramePr>
            <a:graphicFrameLocks noGrp="1" noChangeAspect="1"/>
          </p:cNvGraphicFramePr>
          <p:nvPr>
            <p:ph idx="1"/>
          </p:nvPr>
        </p:nvGraphicFramePr>
        <p:xfrm>
          <a:off x="549275" y="1231900"/>
          <a:ext cx="5491163" cy="4140200"/>
        </p:xfrm>
        <a:graphic>
          <a:graphicData uri="http://schemas.openxmlformats.org/presentationml/2006/ole">
            <mc:AlternateContent xmlns:mc="http://schemas.openxmlformats.org/markup-compatibility/2006">
              <mc:Choice xmlns:v="urn:schemas-microsoft-com:vml" Requires="v">
                <p:oleObj spid="_x0000_s169997" name="Chart" r:id="rId3" imgW="5495830" imgH="4143518" progId="Excel.Chart.8">
                  <p:embed/>
                </p:oleObj>
              </mc:Choice>
              <mc:Fallback>
                <p:oleObj name="Chart" r:id="rId3" imgW="5495830" imgH="4143518"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231900"/>
                        <a:ext cx="5491163" cy="4140200"/>
                      </a:xfrm>
                      <a:prstGeom prst="rect">
                        <a:avLst/>
                      </a:prstGeom>
                    </p:spPr>
                  </p:pic>
                </p:oleObj>
              </mc:Fallback>
            </mc:AlternateContent>
          </a:graphicData>
        </a:graphic>
      </p:graphicFrame>
      <p:sp>
        <p:nvSpPr>
          <p:cNvPr id="169991" name="Text Box 5"/>
          <p:cNvSpPr txBox="1">
            <a:spLocks noChangeArrowheads="1"/>
          </p:cNvSpPr>
          <p:nvPr/>
        </p:nvSpPr>
        <p:spPr bwMode="auto">
          <a:xfrm>
            <a:off x="971550" y="5795963"/>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169987" name="Object 3"/>
          <p:cNvGraphicFramePr>
            <a:graphicFrameLocks noChangeAspect="1"/>
          </p:cNvGraphicFramePr>
          <p:nvPr/>
        </p:nvGraphicFramePr>
        <p:xfrm>
          <a:off x="6227763" y="1412875"/>
          <a:ext cx="3060700" cy="3522663"/>
        </p:xfrm>
        <a:graphic>
          <a:graphicData uri="http://schemas.openxmlformats.org/presentationml/2006/ole">
            <mc:AlternateContent xmlns:mc="http://schemas.openxmlformats.org/markup-compatibility/2006">
              <mc:Choice xmlns:v="urn:schemas-microsoft-com:vml" Requires="v">
                <p:oleObj spid="_x0000_s169998" name="Chart" r:id="rId5" imgW="3038523" imgH="3552873" progId="Excel.Chart.8">
                  <p:embed/>
                </p:oleObj>
              </mc:Choice>
              <mc:Fallback>
                <p:oleObj name="Chart" r:id="rId5" imgW="3038523" imgH="3552873"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1412875"/>
                        <a:ext cx="3060700" cy="352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9992" name="Text Box 10"/>
          <p:cNvSpPr txBox="1">
            <a:spLocks noChangeArrowheads="1"/>
          </p:cNvSpPr>
          <p:nvPr/>
        </p:nvSpPr>
        <p:spPr bwMode="auto">
          <a:xfrm>
            <a:off x="6743700" y="1187450"/>
            <a:ext cx="99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a:latin typeface="Times New Roman" panose="02020603050405020304" pitchFamily="18" charset="0"/>
              </a:rPr>
              <a:t>vidurkis</a:t>
            </a:r>
            <a:endParaRPr lang="en-US" altLang="lt-LT" sz="1800">
              <a:latin typeface="Times New Roman" panose="02020603050405020304" pitchFamily="18" charset="0"/>
            </a:endParaRPr>
          </a:p>
        </p:txBody>
      </p:sp>
      <p:sp>
        <p:nvSpPr>
          <p:cNvPr id="169993" name="Text Box 7"/>
          <p:cNvSpPr txBox="1">
            <a:spLocks noChangeArrowheads="1"/>
          </p:cNvSpPr>
          <p:nvPr/>
        </p:nvSpPr>
        <p:spPr bwMode="auto">
          <a:xfrm>
            <a:off x="250825" y="5157788"/>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algn="just" eaLnBrk="1" hangingPunct="1"/>
            <a:r>
              <a:rPr lang="lt-LT" altLang="lt-LT" sz="1200" b="0" i="1"/>
              <a:t>Q39. Remiantis Jums žinomais korupcijos atvejais, kiek, Jūsų manymu, yra svarbi kiekviena iš pateiktų priežasčių tam, kad galima būtų </a:t>
            </a:r>
            <a:r>
              <a:rPr lang="lt-LT" altLang="lt-LT" sz="1200" b="0" i="1" u="sng"/>
              <a:t>pateisinti kyšio</a:t>
            </a:r>
            <a:r>
              <a:rPr lang="lt-LT" altLang="lt-LT" sz="1200" b="0" i="1"/>
              <a:t> (piniginio ar daiktinio, paslaugos) </a:t>
            </a:r>
            <a:r>
              <a:rPr lang="lt-LT" altLang="lt-LT" sz="1200" b="0" i="1" u="sng"/>
              <a:t>ėmimą</a:t>
            </a:r>
            <a:r>
              <a:rPr lang="lt-LT" altLang="lt-LT" sz="1200" b="0" i="1"/>
              <a:t>?</a:t>
            </a:r>
          </a:p>
        </p:txBody>
      </p:sp>
      <p:sp>
        <p:nvSpPr>
          <p:cNvPr id="1699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58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8FA7B29-E168-4905-BC6C-66CDBEC20EE2}" type="slidenum">
              <a:rPr lang="lt-LT" altLang="lt-LT" sz="1000" b="0">
                <a:latin typeface="Arial" panose="020B0604020202020204" pitchFamily="34" charset="0"/>
              </a:rPr>
              <a:pPr eaLnBrk="1" hangingPunct="1"/>
              <a:t>296</a:t>
            </a:fld>
            <a:endParaRPr lang="lt-LT" altLang="lt-LT" sz="1000" b="0">
              <a:latin typeface="Arial" panose="020B0604020202020204" pitchFamily="34" charset="0"/>
            </a:endParaRPr>
          </a:p>
        </p:txBody>
      </p:sp>
      <p:sp>
        <p:nvSpPr>
          <p:cNvPr id="335876" name="Rectangle 2"/>
          <p:cNvSpPr>
            <a:spLocks noGrp="1" noChangeArrowheads="1"/>
          </p:cNvSpPr>
          <p:nvPr>
            <p:ph type="title"/>
          </p:nvPr>
        </p:nvSpPr>
        <p:spPr/>
        <p:txBody>
          <a:bodyPr/>
          <a:lstStyle/>
          <a:p>
            <a:pPr algn="ctr" eaLnBrk="1" hangingPunct="1"/>
            <a:r>
              <a:rPr lang="lt-LT" altLang="lt-LT" smtClean="0"/>
              <a:t>Kyšio ėmimą pateisinančios priežastys (vertinimo vidurkiai)</a:t>
            </a:r>
            <a:endParaRPr lang="en-US" altLang="lt-LT" smtClean="0"/>
          </a:p>
        </p:txBody>
      </p:sp>
      <p:graphicFrame>
        <p:nvGraphicFramePr>
          <p:cNvPr id="435259" name="Group 59"/>
          <p:cNvGraphicFramePr>
            <a:graphicFrameLocks noGrp="1"/>
          </p:cNvGraphicFramePr>
          <p:nvPr>
            <p:ph idx="1"/>
          </p:nvPr>
        </p:nvGraphicFramePr>
        <p:xfrm>
          <a:off x="1042988" y="1412875"/>
          <a:ext cx="6913562" cy="3251200"/>
        </p:xfrm>
        <a:graphic>
          <a:graphicData uri="http://schemas.openxmlformats.org/drawingml/2006/table">
            <a:tbl>
              <a:tblPr/>
              <a:tblGrid>
                <a:gridCol w="2593032">
                  <a:extLst>
                    <a:ext uri="{9D8B030D-6E8A-4147-A177-3AD203B41FA5}">
                      <a16:colId xmlns:a16="http://schemas.microsoft.com/office/drawing/2014/main" xmlns="" val="20000"/>
                    </a:ext>
                  </a:extLst>
                </a:gridCol>
                <a:gridCol w="863153">
                  <a:extLst>
                    <a:ext uri="{9D8B030D-6E8A-4147-A177-3AD203B41FA5}">
                      <a16:colId xmlns:a16="http://schemas.microsoft.com/office/drawing/2014/main" xmlns="" val="20001"/>
                    </a:ext>
                  </a:extLst>
                </a:gridCol>
                <a:gridCol w="864344">
                  <a:extLst>
                    <a:ext uri="{9D8B030D-6E8A-4147-A177-3AD203B41FA5}">
                      <a16:colId xmlns:a16="http://schemas.microsoft.com/office/drawing/2014/main" xmlns="" val="20002"/>
                    </a:ext>
                  </a:extLst>
                </a:gridCol>
                <a:gridCol w="864344">
                  <a:extLst>
                    <a:ext uri="{9D8B030D-6E8A-4147-A177-3AD203B41FA5}">
                      <a16:colId xmlns:a16="http://schemas.microsoft.com/office/drawing/2014/main" xmlns="" val="20003"/>
                    </a:ext>
                  </a:extLst>
                </a:gridCol>
                <a:gridCol w="864344">
                  <a:extLst>
                    <a:ext uri="{9D8B030D-6E8A-4147-A177-3AD203B41FA5}">
                      <a16:colId xmlns:a16="http://schemas.microsoft.com/office/drawing/2014/main" xmlns="" val="20004"/>
                    </a:ext>
                  </a:extLst>
                </a:gridCol>
                <a:gridCol w="864344">
                  <a:extLst>
                    <a:ext uri="{9D8B030D-6E8A-4147-A177-3AD203B41FA5}">
                      <a16:colId xmlns:a16="http://schemas.microsoft.com/office/drawing/2014/main" xmlns="" val="20005"/>
                    </a:ext>
                  </a:extLst>
                </a:gridCol>
              </a:tblGrid>
              <a:tr h="503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2005</a:t>
                      </a:r>
                      <a:endParaRPr kumimoji="0" lang="en-US" sz="1600" b="1"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2007</a:t>
                      </a:r>
                      <a:endParaRPr kumimoji="0" lang="en-US" sz="1600" b="1"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Retai baudžiama už kyšininkavimą</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3,0</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3,0</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3,2</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3,07</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3,01</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Per maži tarnautojų atlyginimai</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2,16</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2,12</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Visi ima kyšius/ naudojasi paslaugomis</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1,9</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1,9</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2,0</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2,15</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2,01</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1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Labai primygtinai siūloma</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1,8</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1,7</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1,69</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1,64</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Nemandagu/ nepatogu atsisakyti</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1,5</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1,5</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1,53</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1,54</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35928" name="Text Box 60"/>
          <p:cNvSpPr txBox="1">
            <a:spLocks noChangeArrowheads="1"/>
          </p:cNvSpPr>
          <p:nvPr/>
        </p:nvSpPr>
        <p:spPr bwMode="auto">
          <a:xfrm>
            <a:off x="827088" y="4941888"/>
            <a:ext cx="7292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Vertinimo skalė: 4 – labai svarbi priežastis, 3 – pakankamai svarbi priežastis, 2 – neypatingai svarbi priežastis, 1 – visiškai nesvarbi priežastis.</a:t>
            </a:r>
            <a:endParaRPr lang="en-US" altLang="lt-LT" sz="1600">
              <a:latin typeface="Times New Roman" panose="02020603050405020304" pitchFamily="18" charset="0"/>
            </a:endParaRPr>
          </a:p>
        </p:txBody>
      </p:sp>
      <p:sp>
        <p:nvSpPr>
          <p:cNvPr id="335929" name="Text Box 5"/>
          <p:cNvSpPr txBox="1">
            <a:spLocks noChangeArrowheads="1"/>
          </p:cNvSpPr>
          <p:nvPr/>
        </p:nvSpPr>
        <p:spPr bwMode="auto">
          <a:xfrm>
            <a:off x="900113" y="5867400"/>
            <a:ext cx="2325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a:t>
            </a:r>
            <a:endParaRPr lang="en-US" altLang="lt-LT" sz="1800" i="1">
              <a:latin typeface="Times New Roman" panose="02020603050405020304" pitchFamily="18" charset="0"/>
            </a:endParaRPr>
          </a:p>
        </p:txBody>
      </p:sp>
      <p:sp>
        <p:nvSpPr>
          <p:cNvPr id="3359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710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CCAC4E7-C060-4125-A9A4-C77878871EF2}" type="slidenum">
              <a:rPr lang="lt-LT" altLang="lt-LT" sz="1000" b="0">
                <a:latin typeface="Arial" panose="020B0604020202020204" pitchFamily="34" charset="0"/>
              </a:rPr>
              <a:pPr eaLnBrk="1" hangingPunct="1"/>
              <a:t>297</a:t>
            </a:fld>
            <a:endParaRPr lang="lt-LT" altLang="lt-LT" sz="1000" b="0">
              <a:latin typeface="Arial" panose="020B0604020202020204" pitchFamily="34" charset="0"/>
            </a:endParaRPr>
          </a:p>
        </p:txBody>
      </p:sp>
      <p:sp>
        <p:nvSpPr>
          <p:cNvPr id="171014" name="Rectangle 2"/>
          <p:cNvSpPr>
            <a:spLocks noGrp="1" noChangeArrowheads="1"/>
          </p:cNvSpPr>
          <p:nvPr>
            <p:ph type="title"/>
          </p:nvPr>
        </p:nvSpPr>
        <p:spPr/>
        <p:txBody>
          <a:bodyPr/>
          <a:lstStyle/>
          <a:p>
            <a:pPr algn="ctr"/>
            <a:r>
              <a:rPr lang="lt-LT" altLang="lt-LT" smtClean="0"/>
              <a:t>Kyšio ėmimą pateisinančios priežastys</a:t>
            </a:r>
            <a:endParaRPr lang="lt-LT" altLang="lt-LT" sz="1800" i="1" smtClean="0"/>
          </a:p>
        </p:txBody>
      </p:sp>
      <p:graphicFrame>
        <p:nvGraphicFramePr>
          <p:cNvPr id="171010" name="Object 2"/>
          <p:cNvGraphicFramePr>
            <a:graphicFrameLocks noGrp="1" noChangeAspect="1"/>
          </p:cNvGraphicFramePr>
          <p:nvPr>
            <p:ph idx="1"/>
          </p:nvPr>
        </p:nvGraphicFramePr>
        <p:xfrm>
          <a:off x="688975" y="1054100"/>
          <a:ext cx="4883150" cy="4140200"/>
        </p:xfrm>
        <a:graphic>
          <a:graphicData uri="http://schemas.openxmlformats.org/presentationml/2006/ole">
            <mc:AlternateContent xmlns:mc="http://schemas.openxmlformats.org/markup-compatibility/2006">
              <mc:Choice xmlns:v="urn:schemas-microsoft-com:vml" Requires="v">
                <p:oleObj spid="_x0000_s171021" name="Chart" r:id="rId3" imgW="4886325" imgH="4143518" progId="Excel.Chart.8">
                  <p:embed/>
                </p:oleObj>
              </mc:Choice>
              <mc:Fallback>
                <p:oleObj name="Chart" r:id="rId3" imgW="4886325" imgH="4143518"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1054100"/>
                        <a:ext cx="4883150" cy="4140200"/>
                      </a:xfrm>
                      <a:prstGeom prst="rect">
                        <a:avLst/>
                      </a:prstGeom>
                    </p:spPr>
                  </p:pic>
                </p:oleObj>
              </mc:Fallback>
            </mc:AlternateContent>
          </a:graphicData>
        </a:graphic>
      </p:graphicFrame>
      <p:sp>
        <p:nvSpPr>
          <p:cNvPr id="171015" name="Text Box 5"/>
          <p:cNvSpPr txBox="1">
            <a:spLocks noChangeArrowheads="1"/>
          </p:cNvSpPr>
          <p:nvPr/>
        </p:nvSpPr>
        <p:spPr bwMode="auto">
          <a:xfrm>
            <a:off x="971550" y="5732463"/>
            <a:ext cx="140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171011" name="Object 3"/>
          <p:cNvGraphicFramePr>
            <a:graphicFrameLocks noChangeAspect="1"/>
          </p:cNvGraphicFramePr>
          <p:nvPr/>
        </p:nvGraphicFramePr>
        <p:xfrm>
          <a:off x="5724525" y="1196975"/>
          <a:ext cx="3670300" cy="3479800"/>
        </p:xfrm>
        <a:graphic>
          <a:graphicData uri="http://schemas.openxmlformats.org/presentationml/2006/ole">
            <mc:AlternateContent xmlns:mc="http://schemas.openxmlformats.org/markup-compatibility/2006">
              <mc:Choice xmlns:v="urn:schemas-microsoft-com:vml" Requires="v">
                <p:oleObj spid="_x0000_s171022" name="Chart" r:id="rId5" imgW="3667316" imgH="3476577" progId="Excel.Chart.8">
                  <p:embed/>
                </p:oleObj>
              </mc:Choice>
              <mc:Fallback>
                <p:oleObj name="Chart" r:id="rId5" imgW="3667316" imgH="3476577"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1196975"/>
                        <a:ext cx="3670300" cy="347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016" name="Text Box 10"/>
          <p:cNvSpPr txBox="1">
            <a:spLocks noChangeArrowheads="1"/>
          </p:cNvSpPr>
          <p:nvPr/>
        </p:nvSpPr>
        <p:spPr bwMode="auto">
          <a:xfrm>
            <a:off x="6443663" y="1052513"/>
            <a:ext cx="1081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a:latin typeface="Times New Roman" panose="02020603050405020304" pitchFamily="18" charset="0"/>
              </a:rPr>
              <a:t>vidurkis</a:t>
            </a:r>
            <a:endParaRPr lang="en-US" altLang="lt-LT" sz="1800">
              <a:latin typeface="Times New Roman" panose="02020603050405020304" pitchFamily="18" charset="0"/>
            </a:endParaRPr>
          </a:p>
        </p:txBody>
      </p:sp>
      <p:sp>
        <p:nvSpPr>
          <p:cNvPr id="171017" name="Text Box 7"/>
          <p:cNvSpPr txBox="1">
            <a:spLocks noChangeArrowheads="1"/>
          </p:cNvSpPr>
          <p:nvPr/>
        </p:nvSpPr>
        <p:spPr bwMode="auto">
          <a:xfrm>
            <a:off x="574675" y="5229225"/>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Q34. Remiantis Jums žinomais korupcijos atvejais, kiek, Jūsų manymu, yra svarbi kiekviena iš pateiktų priežasčių tam, kad galima būtų </a:t>
            </a:r>
            <a:r>
              <a:rPr lang="lt-LT" altLang="lt-LT" sz="1200" b="0" i="1" u="sng"/>
              <a:t>pateisinti kyšio</a:t>
            </a:r>
            <a:r>
              <a:rPr lang="lt-LT" altLang="lt-LT" sz="1200" b="0" i="1"/>
              <a:t> pa</a:t>
            </a:r>
            <a:r>
              <a:rPr lang="lt-LT" altLang="lt-LT" sz="1200" b="0" i="1" u="sng"/>
              <a:t>ėmimą</a:t>
            </a:r>
            <a:r>
              <a:rPr lang="lt-LT" altLang="lt-LT" sz="1200" b="0" i="1"/>
              <a:t>? </a:t>
            </a:r>
          </a:p>
        </p:txBody>
      </p:sp>
      <p:sp>
        <p:nvSpPr>
          <p:cNvPr id="17101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68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2813D36-80E8-459F-9910-FE238DD49D12}" type="slidenum">
              <a:rPr lang="lt-LT" altLang="lt-LT" sz="1000" b="0">
                <a:latin typeface="Arial" panose="020B0604020202020204" pitchFamily="34" charset="0"/>
              </a:rPr>
              <a:pPr eaLnBrk="1" hangingPunct="1"/>
              <a:t>298</a:t>
            </a:fld>
            <a:endParaRPr lang="lt-LT" altLang="lt-LT" sz="1000" b="0">
              <a:latin typeface="Arial" panose="020B0604020202020204" pitchFamily="34" charset="0"/>
            </a:endParaRPr>
          </a:p>
        </p:txBody>
      </p:sp>
      <p:sp>
        <p:nvSpPr>
          <p:cNvPr id="336900" name="Rectangle 2"/>
          <p:cNvSpPr>
            <a:spLocks noGrp="1" noChangeArrowheads="1"/>
          </p:cNvSpPr>
          <p:nvPr>
            <p:ph type="title"/>
          </p:nvPr>
        </p:nvSpPr>
        <p:spPr/>
        <p:txBody>
          <a:bodyPr/>
          <a:lstStyle/>
          <a:p>
            <a:pPr algn="ctr" eaLnBrk="1" hangingPunct="1"/>
            <a:r>
              <a:rPr lang="lt-LT" altLang="lt-LT" smtClean="0"/>
              <a:t>Kyšio ėmimą pateisinančios priežastys (vertinimo vidurkiai)</a:t>
            </a:r>
            <a:endParaRPr lang="en-US" altLang="lt-LT" smtClean="0"/>
          </a:p>
        </p:txBody>
      </p:sp>
      <p:graphicFrame>
        <p:nvGraphicFramePr>
          <p:cNvPr id="442371" name="Group 3"/>
          <p:cNvGraphicFramePr>
            <a:graphicFrameLocks noGrp="1"/>
          </p:cNvGraphicFramePr>
          <p:nvPr>
            <p:ph idx="1"/>
          </p:nvPr>
        </p:nvGraphicFramePr>
        <p:xfrm>
          <a:off x="1042988" y="1412875"/>
          <a:ext cx="6913562" cy="3251200"/>
        </p:xfrm>
        <a:graphic>
          <a:graphicData uri="http://schemas.openxmlformats.org/drawingml/2006/table">
            <a:tbl>
              <a:tblPr/>
              <a:tblGrid>
                <a:gridCol w="2593032">
                  <a:extLst>
                    <a:ext uri="{9D8B030D-6E8A-4147-A177-3AD203B41FA5}">
                      <a16:colId xmlns:a16="http://schemas.microsoft.com/office/drawing/2014/main" xmlns="" val="20000"/>
                    </a:ext>
                  </a:extLst>
                </a:gridCol>
                <a:gridCol w="863153">
                  <a:extLst>
                    <a:ext uri="{9D8B030D-6E8A-4147-A177-3AD203B41FA5}">
                      <a16:colId xmlns:a16="http://schemas.microsoft.com/office/drawing/2014/main" xmlns="" val="20001"/>
                    </a:ext>
                  </a:extLst>
                </a:gridCol>
                <a:gridCol w="864344">
                  <a:extLst>
                    <a:ext uri="{9D8B030D-6E8A-4147-A177-3AD203B41FA5}">
                      <a16:colId xmlns:a16="http://schemas.microsoft.com/office/drawing/2014/main" xmlns="" val="20002"/>
                    </a:ext>
                  </a:extLst>
                </a:gridCol>
                <a:gridCol w="864344">
                  <a:extLst>
                    <a:ext uri="{9D8B030D-6E8A-4147-A177-3AD203B41FA5}">
                      <a16:colId xmlns:a16="http://schemas.microsoft.com/office/drawing/2014/main" xmlns="" val="20003"/>
                    </a:ext>
                  </a:extLst>
                </a:gridCol>
                <a:gridCol w="864344">
                  <a:extLst>
                    <a:ext uri="{9D8B030D-6E8A-4147-A177-3AD203B41FA5}">
                      <a16:colId xmlns:a16="http://schemas.microsoft.com/office/drawing/2014/main" xmlns="" val="20004"/>
                    </a:ext>
                  </a:extLst>
                </a:gridCol>
                <a:gridCol w="864344">
                  <a:extLst>
                    <a:ext uri="{9D8B030D-6E8A-4147-A177-3AD203B41FA5}">
                      <a16:colId xmlns:a16="http://schemas.microsoft.com/office/drawing/2014/main" xmlns="" val="20005"/>
                    </a:ext>
                  </a:extLst>
                </a:gridCol>
              </a:tblGrid>
              <a:tr h="503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2005</a:t>
                      </a:r>
                      <a:endParaRPr kumimoji="0" lang="en-US" sz="1600" b="1"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2007</a:t>
                      </a:r>
                      <a:endParaRPr kumimoji="0" lang="en-US" sz="1600" b="1"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Retai baudžiama už kyšininkavimą</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3,1</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3,0</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3,2</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2,55</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2,67</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Per maži tarnautojų atlyginimai</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2,1</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1,9</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1,7</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1,75</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1,74</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Visi ima kyšius/ naudojasi paslaugomis</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1,8</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1,7</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1,63</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1,45</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1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Labai primygtinai siūloma</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1,7</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1,5</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1,5</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1,53</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1,24</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Nemandagu/ nepatogu atsisakyti</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1,5</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1,3</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1,3</a:t>
                      </a:r>
                      <a:endParaRPr kumimoji="0" lang="en-US" sz="16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1,46</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1,19</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36952" name="Text Box 40"/>
          <p:cNvSpPr txBox="1">
            <a:spLocks noChangeArrowheads="1"/>
          </p:cNvSpPr>
          <p:nvPr/>
        </p:nvSpPr>
        <p:spPr bwMode="auto">
          <a:xfrm>
            <a:off x="827088" y="5013325"/>
            <a:ext cx="7292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Vertinimo skalė: 4 – labai svarbi priežastis, 3 – pakankamai svarbi priežastis, 2 – neypatingai svarbi priežastis, 1 – visiškai nesvarbi priežastis.</a:t>
            </a:r>
            <a:endParaRPr lang="en-US" altLang="lt-LT" sz="1600">
              <a:latin typeface="Times New Roman" panose="02020603050405020304" pitchFamily="18" charset="0"/>
            </a:endParaRPr>
          </a:p>
        </p:txBody>
      </p:sp>
      <p:sp>
        <p:nvSpPr>
          <p:cNvPr id="336953" name="Text Box 41"/>
          <p:cNvSpPr txBox="1">
            <a:spLocks noChangeArrowheads="1"/>
          </p:cNvSpPr>
          <p:nvPr/>
        </p:nvSpPr>
        <p:spPr bwMode="auto">
          <a:xfrm>
            <a:off x="827088" y="5795963"/>
            <a:ext cx="216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2005-2016</a:t>
            </a:r>
            <a:endParaRPr lang="en-US" altLang="lt-LT" sz="1800" i="1">
              <a:latin typeface="Times New Roman" panose="02020603050405020304" pitchFamily="18" charset="0"/>
            </a:endParaRPr>
          </a:p>
        </p:txBody>
      </p:sp>
      <p:sp>
        <p:nvSpPr>
          <p:cNvPr id="336954"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7203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691046E-C394-412F-810F-6B48AED9A565}" type="slidenum">
              <a:rPr lang="lt-LT" altLang="lt-LT" sz="1000" b="0">
                <a:latin typeface="Arial" panose="020B0604020202020204" pitchFamily="34" charset="0"/>
              </a:rPr>
              <a:pPr eaLnBrk="1" hangingPunct="1"/>
              <a:t>299</a:t>
            </a:fld>
            <a:endParaRPr lang="lt-LT" altLang="lt-LT" sz="1000" b="0">
              <a:latin typeface="Arial" panose="020B0604020202020204" pitchFamily="34" charset="0"/>
            </a:endParaRPr>
          </a:p>
        </p:txBody>
      </p:sp>
      <p:sp>
        <p:nvSpPr>
          <p:cNvPr id="172038" name="Rectangle 2"/>
          <p:cNvSpPr>
            <a:spLocks noGrp="1" noChangeArrowheads="1"/>
          </p:cNvSpPr>
          <p:nvPr>
            <p:ph type="title"/>
          </p:nvPr>
        </p:nvSpPr>
        <p:spPr>
          <a:xfrm>
            <a:off x="457200" y="274638"/>
            <a:ext cx="8229600" cy="922337"/>
          </a:xfrm>
        </p:spPr>
        <p:txBody>
          <a:bodyPr/>
          <a:lstStyle/>
          <a:p>
            <a:pPr algn="ctr"/>
            <a:r>
              <a:rPr lang="lt-LT" altLang="lt-LT" smtClean="0"/>
              <a:t>Kyšio ėmimą pateisinančios priežastys</a:t>
            </a:r>
            <a:endParaRPr lang="lt-LT" altLang="lt-LT" sz="1800" i="1" smtClean="0"/>
          </a:p>
        </p:txBody>
      </p:sp>
      <p:graphicFrame>
        <p:nvGraphicFramePr>
          <p:cNvPr id="172034" name="Object 2"/>
          <p:cNvGraphicFramePr>
            <a:graphicFrameLocks noGrp="1" noChangeAspect="1"/>
          </p:cNvGraphicFramePr>
          <p:nvPr>
            <p:ph sz="half" idx="1"/>
          </p:nvPr>
        </p:nvGraphicFramePr>
        <p:xfrm>
          <a:off x="323850" y="1268413"/>
          <a:ext cx="5084763" cy="3494087"/>
        </p:xfrm>
        <a:graphic>
          <a:graphicData uri="http://schemas.openxmlformats.org/presentationml/2006/ole">
            <mc:AlternateContent xmlns:mc="http://schemas.openxmlformats.org/markup-compatibility/2006">
              <mc:Choice xmlns:v="urn:schemas-microsoft-com:vml" Requires="v">
                <p:oleObj spid="_x0000_s172045" name="Chart" r:id="rId3" imgW="5933884" imgH="4076652" progId="MSGraph.Chart.8">
                  <p:embed followColorScheme="full"/>
                </p:oleObj>
              </mc:Choice>
              <mc:Fallback>
                <p:oleObj name="Chart" r:id="rId3" imgW="5933884" imgH="4076652"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68413"/>
                        <a:ext cx="5084763" cy="3494087"/>
                      </a:xfrm>
                      <a:prstGeom prst="rect">
                        <a:avLst/>
                      </a:prstGeom>
                    </p:spPr>
                  </p:pic>
                </p:oleObj>
              </mc:Fallback>
            </mc:AlternateContent>
          </a:graphicData>
        </a:graphic>
      </p:graphicFrame>
      <p:sp>
        <p:nvSpPr>
          <p:cNvPr id="172039" name="Text Box 5"/>
          <p:cNvSpPr txBox="1">
            <a:spLocks noChangeArrowheads="1"/>
          </p:cNvSpPr>
          <p:nvPr/>
        </p:nvSpPr>
        <p:spPr bwMode="auto">
          <a:xfrm>
            <a:off x="900113" y="57340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graphicFrame>
        <p:nvGraphicFramePr>
          <p:cNvPr id="172035" name="Object 3"/>
          <p:cNvGraphicFramePr>
            <a:graphicFrameLocks noGrp="1" noChangeAspect="1"/>
          </p:cNvGraphicFramePr>
          <p:nvPr>
            <p:ph sz="half" idx="2"/>
          </p:nvPr>
        </p:nvGraphicFramePr>
        <p:xfrm>
          <a:off x="5219700" y="1341438"/>
          <a:ext cx="5221288" cy="3024187"/>
        </p:xfrm>
        <a:graphic>
          <a:graphicData uri="http://schemas.openxmlformats.org/presentationml/2006/ole">
            <mc:AlternateContent xmlns:mc="http://schemas.openxmlformats.org/markup-compatibility/2006">
              <mc:Choice xmlns:v="urn:schemas-microsoft-com:vml" Requires="v">
                <p:oleObj spid="_x0000_s172046" name="Chart" r:id="rId5" imgW="3724323" imgH="2314575" progId="MSGraph.Chart.8">
                  <p:embed followColorScheme="full"/>
                </p:oleObj>
              </mc:Choice>
              <mc:Fallback>
                <p:oleObj name="Chart" r:id="rId5" imgW="3724323" imgH="2314575"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1341438"/>
                        <a:ext cx="5221288" cy="3024187"/>
                      </a:xfrm>
                      <a:prstGeom prst="rect">
                        <a:avLst/>
                      </a:prstGeom>
                    </p:spPr>
                  </p:pic>
                </p:oleObj>
              </mc:Fallback>
            </mc:AlternateContent>
          </a:graphicData>
        </a:graphic>
      </p:graphicFrame>
      <p:sp>
        <p:nvSpPr>
          <p:cNvPr id="172040" name="Text Box 10"/>
          <p:cNvSpPr txBox="1">
            <a:spLocks noChangeArrowheads="1"/>
          </p:cNvSpPr>
          <p:nvPr/>
        </p:nvSpPr>
        <p:spPr bwMode="auto">
          <a:xfrm>
            <a:off x="6300788" y="1125538"/>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a:latin typeface="Times New Roman" panose="02020603050405020304" pitchFamily="18" charset="0"/>
              </a:rPr>
              <a:t>vidurkis</a:t>
            </a:r>
            <a:endParaRPr lang="en-US" altLang="lt-LT" sz="1800">
              <a:latin typeface="Times New Roman" panose="02020603050405020304" pitchFamily="18" charset="0"/>
            </a:endParaRPr>
          </a:p>
        </p:txBody>
      </p:sp>
      <p:sp>
        <p:nvSpPr>
          <p:cNvPr id="172041" name="Text Box 7"/>
          <p:cNvSpPr txBox="1">
            <a:spLocks noChangeArrowheads="1"/>
          </p:cNvSpPr>
          <p:nvPr/>
        </p:nvSpPr>
        <p:spPr bwMode="auto">
          <a:xfrm>
            <a:off x="468313" y="5157788"/>
            <a:ext cx="820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Q42. Remiantis Jums žinomais korupcijos atvejais, kiek, Jūsų manymu, yra svarbi kiekviena iš pateiktų priežasčių tam, kad galima būtų </a:t>
            </a:r>
            <a:r>
              <a:rPr lang="lt-LT" altLang="lt-LT" sz="1200" b="0" i="1" u="sng"/>
              <a:t>pateisinti kyšio</a:t>
            </a:r>
            <a:r>
              <a:rPr lang="lt-LT" altLang="lt-LT" sz="1200" b="0" i="1"/>
              <a:t> (piniginio ar daiktinio, paslaugos) </a:t>
            </a:r>
            <a:r>
              <a:rPr lang="lt-LT" altLang="lt-LT" sz="1200" b="0" i="1" u="sng"/>
              <a:t>ėmimą</a:t>
            </a:r>
            <a:r>
              <a:rPr lang="lt-LT" altLang="lt-LT" sz="1200" b="0" i="1"/>
              <a:t>? </a:t>
            </a:r>
          </a:p>
          <a:p>
            <a:pPr algn="just" eaLnBrk="1" hangingPunct="1"/>
            <a:r>
              <a:rPr lang="lt-LT" altLang="lt-LT" sz="1200"/>
              <a:t> </a:t>
            </a:r>
          </a:p>
        </p:txBody>
      </p:sp>
      <p:sp>
        <p:nvSpPr>
          <p:cNvPr id="1720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058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7ED53E8-3D54-4EAF-8CF1-AE7209921C01}" type="slidenum">
              <a:rPr lang="lt-LT" altLang="lt-LT" sz="1000" b="0">
                <a:latin typeface="Arial" panose="020B0604020202020204" pitchFamily="34" charset="0"/>
              </a:rPr>
              <a:pPr eaLnBrk="1" hangingPunct="1"/>
              <a:t>3</a:t>
            </a:fld>
            <a:endParaRPr lang="lt-LT" altLang="lt-LT" sz="1000" b="0">
              <a:latin typeface="Arial" panose="020B0604020202020204" pitchFamily="34" charset="0"/>
            </a:endParaRPr>
          </a:p>
        </p:txBody>
      </p:sp>
      <p:sp>
        <p:nvSpPr>
          <p:cNvPr id="205828" name="Rectangle 2"/>
          <p:cNvSpPr>
            <a:spLocks noGrp="1" noChangeArrowheads="1"/>
          </p:cNvSpPr>
          <p:nvPr>
            <p:ph type="title"/>
          </p:nvPr>
        </p:nvSpPr>
        <p:spPr>
          <a:xfrm>
            <a:off x="457200" y="44450"/>
            <a:ext cx="8229600" cy="1143000"/>
          </a:xfrm>
        </p:spPr>
        <p:txBody>
          <a:bodyPr/>
          <a:lstStyle/>
          <a:p>
            <a:pPr eaLnBrk="1" hangingPunct="1"/>
            <a:r>
              <a:rPr lang="lt-LT" altLang="lt-LT" smtClean="0"/>
              <a:t>T</a:t>
            </a:r>
            <a:r>
              <a:rPr lang="en-US" altLang="lt-LT" smtClean="0"/>
              <a:t>urinys</a:t>
            </a:r>
            <a:endParaRPr lang="lt-LT" altLang="lt-LT" smtClean="0"/>
          </a:p>
        </p:txBody>
      </p:sp>
      <p:graphicFrame>
        <p:nvGraphicFramePr>
          <p:cNvPr id="7" name="Table 6"/>
          <p:cNvGraphicFramePr>
            <a:graphicFrameLocks noGrp="1"/>
          </p:cNvGraphicFramePr>
          <p:nvPr/>
        </p:nvGraphicFramePr>
        <p:xfrm>
          <a:off x="1187450" y="1700213"/>
          <a:ext cx="6264275" cy="2617787"/>
        </p:xfrm>
        <a:graphic>
          <a:graphicData uri="http://schemas.openxmlformats.org/drawingml/2006/table">
            <a:tbl>
              <a:tblPr/>
              <a:tblGrid>
                <a:gridCol w="4536785">
                  <a:extLst>
                    <a:ext uri="{9D8B030D-6E8A-4147-A177-3AD203B41FA5}">
                      <a16:colId xmlns:a16="http://schemas.microsoft.com/office/drawing/2014/main" xmlns="" val="20000"/>
                    </a:ext>
                  </a:extLst>
                </a:gridCol>
                <a:gridCol w="1727490">
                  <a:extLst>
                    <a:ext uri="{9D8B030D-6E8A-4147-A177-3AD203B41FA5}">
                      <a16:colId xmlns:a16="http://schemas.microsoft.com/office/drawing/2014/main" xmlns="" val="20001"/>
                    </a:ext>
                  </a:extLst>
                </a:gridCol>
              </a:tblGrid>
              <a:tr h="304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Kyšininkavimo indeksai: gyventojai</a:t>
                      </a: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230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4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Kyšininkavimo indeksai: įmonės</a:t>
                      </a: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250 psl.</a:t>
                      </a: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4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Kyšininkavimo indeksai: valstybės tarnautojai</a:t>
                      </a: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261 psl.</a:t>
                      </a: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4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Kova</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su</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korupcija</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272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04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Informacijos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apie</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korupciją</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šaltini</a:t>
                      </a: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ai</a:t>
                      </a: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322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743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Antikorupcinis</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potencialas</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330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4874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Įgyvendinamos korupcijos prevencijos ir mažinimo priemonės Lietuvoje</a:t>
                      </a: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349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psl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t-LT"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437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Išvados</a:t>
                      </a: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t-LT" sz="1800" b="0" i="0" u="none" strike="noStrike" cap="none" normalizeH="0" baseline="0" dirty="0" smtClean="0">
                          <a:ln>
                            <a:noFill/>
                          </a:ln>
                          <a:solidFill>
                            <a:schemeClr val="tx1"/>
                          </a:solidFill>
                          <a:effectLst/>
                          <a:latin typeface="Times New Roman" pitchFamily="18" charset="0"/>
                          <a:cs typeface="Times New Roman" pitchFamily="18" charset="0"/>
                        </a:rPr>
                        <a:t>359 psl.</a:t>
                      </a:r>
                    </a:p>
                  </a:txBody>
                  <a:tcPr marL="66812" marR="66812"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058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57F1380-2C1D-4143-B165-415CE86E2A1B}" type="slidenum">
              <a:rPr lang="lt-LT" altLang="lt-LT" sz="1000" b="0">
                <a:latin typeface="Arial" panose="020B0604020202020204" pitchFamily="34" charset="0"/>
              </a:rPr>
              <a:pPr eaLnBrk="1" hangingPunct="1"/>
              <a:t>30</a:t>
            </a:fld>
            <a:endParaRPr lang="lt-LT" altLang="lt-LT" sz="1000" b="0">
              <a:latin typeface="Arial" panose="020B0604020202020204" pitchFamily="34" charset="0"/>
            </a:endParaRPr>
          </a:p>
        </p:txBody>
      </p:sp>
      <p:sp>
        <p:nvSpPr>
          <p:cNvPr id="16389" name="Rectangle 2"/>
          <p:cNvSpPr>
            <a:spLocks noGrp="1" noChangeArrowheads="1"/>
          </p:cNvSpPr>
          <p:nvPr>
            <p:ph type="title"/>
          </p:nvPr>
        </p:nvSpPr>
        <p:spPr/>
        <p:txBody>
          <a:bodyPr/>
          <a:lstStyle/>
          <a:p>
            <a:r>
              <a:rPr lang="lt-LT" altLang="lt-LT" smtClean="0"/>
              <a:t>Korupcinogeninių situacijų suvokimas</a:t>
            </a:r>
            <a:endParaRPr lang="lt-LT" altLang="lt-LT" sz="1800" i="1" smtClean="0"/>
          </a:p>
        </p:txBody>
      </p:sp>
      <p:graphicFrame>
        <p:nvGraphicFramePr>
          <p:cNvPr id="16386" name="Object 2"/>
          <p:cNvGraphicFramePr>
            <a:graphicFrameLocks noChangeAspect="1"/>
          </p:cNvGraphicFramePr>
          <p:nvPr/>
        </p:nvGraphicFramePr>
        <p:xfrm>
          <a:off x="755650" y="836613"/>
          <a:ext cx="7459663" cy="4708525"/>
        </p:xfrm>
        <a:graphic>
          <a:graphicData uri="http://schemas.openxmlformats.org/presentationml/2006/ole">
            <mc:AlternateContent xmlns:mc="http://schemas.openxmlformats.org/markup-compatibility/2006">
              <mc:Choice xmlns:v="urn:schemas-microsoft-com:vml" Requires="v">
                <p:oleObj spid="_x0000_s16394" name="Chart" r:id="rId3" imgW="7010590" imgH="4333827" progId="MSGraph.Chart.8">
                  <p:embed followColorScheme="full"/>
                </p:oleObj>
              </mc:Choice>
              <mc:Fallback>
                <p:oleObj name="Chart" r:id="rId3" imgW="7010590" imgH="4333827"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836613"/>
                        <a:ext cx="7459663"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Text Box 3"/>
          <p:cNvSpPr txBox="1">
            <a:spLocks noChangeArrowheads="1"/>
          </p:cNvSpPr>
          <p:nvPr/>
        </p:nvSpPr>
        <p:spPr bwMode="auto">
          <a:xfrm>
            <a:off x="682625" y="5867400"/>
            <a:ext cx="856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800" i="1">
                <a:latin typeface="Times New Roman" panose="02020603050405020304" pitchFamily="18" charset="0"/>
              </a:rPr>
              <a:t>Valstybės tarnautojai 2016</a:t>
            </a:r>
          </a:p>
        </p:txBody>
      </p:sp>
      <p:sp>
        <p:nvSpPr>
          <p:cNvPr id="16391" name="Text Box 7"/>
          <p:cNvSpPr txBox="1">
            <a:spLocks noChangeArrowheads="1"/>
          </p:cNvSpPr>
          <p:nvPr/>
        </p:nvSpPr>
        <p:spPr bwMode="auto">
          <a:xfrm>
            <a:off x="611188" y="5661025"/>
            <a:ext cx="83518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Q2. Aš Jums perskaitysiu keletą situacijų, o Jūs pasakykite, ar jos yra korupcinės, ar ne.</a:t>
            </a:r>
          </a:p>
        </p:txBody>
      </p:sp>
      <p:sp>
        <p:nvSpPr>
          <p:cNvPr id="163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79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3A41E89-73E9-4A4E-A44C-8A6FDE9A28BF}" type="slidenum">
              <a:rPr lang="lt-LT" altLang="lt-LT" sz="1000" b="0">
                <a:latin typeface="Arial" panose="020B0604020202020204" pitchFamily="34" charset="0"/>
              </a:rPr>
              <a:pPr eaLnBrk="1" hangingPunct="1"/>
              <a:t>300</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700213"/>
            <a:ext cx="8064500" cy="2862262"/>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n-lt"/>
              </a:rPr>
              <a:t>Dažniausiai visos tikslinės grupės nurodė, kad kyšininkavimo reiškinį stimuliuoja per mažos bausmės: gyventojai – 65%, įmonių vadovai – 53%, valstybės tarnautojai – 47%.</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3792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89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1C89E42-1136-4A30-941C-B64360DD8436}" type="slidenum">
              <a:rPr lang="lt-LT" altLang="lt-LT" sz="1000" b="0">
                <a:latin typeface="Arial" panose="020B0604020202020204" pitchFamily="34" charset="0"/>
              </a:rPr>
              <a:pPr eaLnBrk="1" hangingPunct="1"/>
              <a:t>301</a:t>
            </a:fld>
            <a:endParaRPr lang="lt-LT" altLang="lt-LT" sz="1000" b="0">
              <a:latin typeface="Arial" panose="020B0604020202020204" pitchFamily="34" charset="0"/>
            </a:endParaRPr>
          </a:p>
        </p:txBody>
      </p:sp>
      <p:sp>
        <p:nvSpPr>
          <p:cNvPr id="338948" name="Rectangle 2"/>
          <p:cNvSpPr>
            <a:spLocks noGrp="1" noChangeArrowheads="1"/>
          </p:cNvSpPr>
          <p:nvPr>
            <p:ph type="title"/>
          </p:nvPr>
        </p:nvSpPr>
        <p:spPr>
          <a:xfrm>
            <a:off x="468313" y="188913"/>
            <a:ext cx="8229600" cy="1143000"/>
          </a:xfrm>
        </p:spPr>
        <p:txBody>
          <a:bodyPr/>
          <a:lstStyle/>
          <a:p>
            <a:pPr algn="ctr" eaLnBrk="1" hangingPunct="1"/>
            <a:r>
              <a:rPr lang="lt-LT" altLang="lt-LT" smtClean="0"/>
              <a:t>Efektyviausios korupcijos mažinimo priemonės </a:t>
            </a:r>
            <a:br>
              <a:rPr lang="lt-LT" altLang="lt-LT" smtClean="0"/>
            </a:br>
            <a:r>
              <a:rPr lang="lt-LT" altLang="lt-LT" sz="1800" i="1" smtClean="0"/>
              <a:t>(skliausteliuose </a:t>
            </a:r>
            <a:r>
              <a:rPr lang="en-US" altLang="lt-LT" sz="1800" i="1" smtClean="0"/>
              <a:t>20</a:t>
            </a:r>
            <a:r>
              <a:rPr lang="lt-LT" altLang="lt-LT" sz="1800" i="1" smtClean="0"/>
              <a:t>14 </a:t>
            </a:r>
            <a:r>
              <a:rPr lang="en-US" altLang="lt-LT" sz="1800" i="1" smtClean="0"/>
              <a:t>m. tyrimo duomenys</a:t>
            </a:r>
            <a:r>
              <a:rPr lang="lt-LT" altLang="lt-LT" sz="1800" i="1" smtClean="0"/>
              <a:t>)</a:t>
            </a:r>
          </a:p>
        </p:txBody>
      </p:sp>
      <p:graphicFrame>
        <p:nvGraphicFramePr>
          <p:cNvPr id="446468" name="Group 4"/>
          <p:cNvGraphicFramePr>
            <a:graphicFrameLocks noGrp="1"/>
          </p:cNvGraphicFramePr>
          <p:nvPr>
            <p:ph idx="1"/>
          </p:nvPr>
        </p:nvGraphicFramePr>
        <p:xfrm>
          <a:off x="684213" y="1412875"/>
          <a:ext cx="7993062" cy="3902075"/>
        </p:xfrm>
        <a:graphic>
          <a:graphicData uri="http://schemas.openxmlformats.org/drawingml/2006/table">
            <a:tbl>
              <a:tblPr>
                <a:tableStyleId>{616DA210-FB5B-4158-B5E0-FEB733F419BA}</a:tableStyleId>
              </a:tblPr>
              <a:tblGrid>
                <a:gridCol w="6119812">
                  <a:extLst>
                    <a:ext uri="{9D8B030D-6E8A-4147-A177-3AD203B41FA5}">
                      <a16:colId xmlns:a16="http://schemas.microsoft.com/office/drawing/2014/main" xmlns="" val="20000"/>
                    </a:ext>
                  </a:extLst>
                </a:gridCol>
                <a:gridCol w="1873250">
                  <a:extLst>
                    <a:ext uri="{9D8B030D-6E8A-4147-A177-3AD203B41FA5}">
                      <a16:colId xmlns:a16="http://schemas.microsoft.com/office/drawing/2014/main" xmlns="" val="20001"/>
                    </a:ext>
                  </a:extLst>
                </a:gridCol>
              </a:tblGrid>
              <a:tr h="335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Bausmių už kyšio paėmimą sugriežtinimas</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43% (46%)</a:t>
                      </a:r>
                      <a:endParaRPr kumimoji="0" lang="en-US" sz="1600" b="0" i="0" u="none" strike="noStrike" cap="none" normalizeH="0" baseline="0" dirty="0" smtClean="0">
                        <a:ln>
                          <a:noFill/>
                        </a:ln>
                        <a:solidFill>
                          <a:srgbClr val="3366CC"/>
                        </a:solidFill>
                        <a:effectLst/>
                        <a:latin typeface="Times New Roman" pitchFamily="18" charset="0"/>
                      </a:endParaRPr>
                    </a:p>
                  </a:txBody>
                  <a:tcPr marT="45727" marB="45727" horzOverflow="overflow"/>
                </a:tc>
                <a:extLst>
                  <a:ext uri="{0D108BD9-81ED-4DB2-BD59-A6C34878D82A}">
                    <a16:rowId xmlns:a16="http://schemas.microsoft.com/office/drawing/2014/main" xmlns="" val="10000"/>
                  </a:ext>
                </a:extLst>
              </a:tr>
              <a:tr h="579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Prasižengusiems valstybės tarnyboje dirbantiems asmenims uždrausti dirbti valstybinėse įstaigose</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32% (36%)</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extLst>
                  <a:ext uri="{0D108BD9-81ED-4DB2-BD59-A6C34878D82A}">
                    <a16:rowId xmlns:a16="http://schemas.microsoft.com/office/drawing/2014/main" xmlns="" val="10001"/>
                  </a:ext>
                </a:extLst>
              </a:tr>
              <a:tr h="579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Tikrinti valstybės tarnyboje dirbančių asmenų ir jų šeimos turto skaidrumą, esant būtinybei taikyti turto konfiskavimą</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31% (29%)</a:t>
                      </a:r>
                      <a:endParaRPr kumimoji="0" lang="en-US" sz="1600" b="0" i="0" u="none" strike="noStrike" cap="none" normalizeH="0" baseline="0" dirty="0" smtClean="0">
                        <a:ln>
                          <a:noFill/>
                        </a:ln>
                        <a:solidFill>
                          <a:srgbClr val="3366CC"/>
                        </a:solidFill>
                        <a:effectLst/>
                        <a:latin typeface="Times New Roman" pitchFamily="18" charset="0"/>
                      </a:endParaRPr>
                    </a:p>
                  </a:txBody>
                  <a:tcPr marT="45727" marB="45727" horzOverflow="overflow"/>
                </a:tc>
                <a:extLst>
                  <a:ext uri="{0D108BD9-81ED-4DB2-BD59-A6C34878D82A}">
                    <a16:rowId xmlns:a16="http://schemas.microsoft.com/office/drawing/2014/main" xmlns="" val="10002"/>
                  </a:ext>
                </a:extLst>
              </a:tr>
              <a:tr h="335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Bausmės už kyšio davimą sugriežtinimas</a:t>
                      </a:r>
                      <a:endParaRPr kumimoji="0" lang="en-US" sz="1400" b="0" i="0" u="none" strike="noStrike" cap="none" normalizeH="0" baseline="0" dirty="0" smtClean="0">
                        <a:ln>
                          <a:noFill/>
                        </a:ln>
                        <a:solidFill>
                          <a:schemeClr val="tx1"/>
                        </a:solidFill>
                        <a:effectLst/>
                        <a:latin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600" u="none" strike="noStrike" cap="none" normalizeH="0" baseline="0" dirty="0" smtClean="0">
                          <a:ln>
                            <a:noFill/>
                          </a:ln>
                          <a:effectLst/>
                        </a:rPr>
                        <a:t>25%  (25%)</a:t>
                      </a:r>
                      <a:endParaRPr kumimoji="0" lang="en-US" sz="1600" b="0" i="0" u="none" strike="noStrike" cap="none" normalizeH="0" baseline="0" dirty="0" smtClean="0">
                        <a:ln>
                          <a:noFill/>
                        </a:ln>
                        <a:solidFill>
                          <a:srgbClr val="3366CC"/>
                        </a:solidFill>
                        <a:effectLst/>
                        <a:latin typeface="Arial" charset="0"/>
                      </a:endParaRPr>
                    </a:p>
                  </a:txBody>
                  <a:tcPr marT="45727" marB="45727" horzOverflow="overflow"/>
                </a:tc>
                <a:extLst>
                  <a:ext uri="{0D108BD9-81ED-4DB2-BD59-A6C34878D82A}">
                    <a16:rowId xmlns:a16="http://schemas.microsoft.com/office/drawing/2014/main" xmlns="" val="10003"/>
                  </a:ext>
                </a:extLst>
              </a:tr>
              <a:tr h="579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Žalos išieškojimas iš korumpuotų valstybės tarnyboje dirbančių asmenų arba asmeninės  jų atsakomybės stiprinimas</a:t>
                      </a:r>
                      <a:endParaRPr kumimoji="0" lang="en-US" sz="1600" b="0" i="0" u="none" strike="noStrike" cap="none" normalizeH="0" baseline="0" dirty="0" smtClean="0">
                        <a:ln>
                          <a:noFill/>
                        </a:ln>
                        <a:solidFill>
                          <a:schemeClr val="tx1"/>
                        </a:solidFill>
                        <a:effectLst/>
                        <a:latin typeface="Arial" charset="0"/>
                      </a:endParaRPr>
                    </a:p>
                  </a:txBody>
                  <a:tcPr marT="45727" marB="45727"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lt-LT" sz="1600" u="none" strike="noStrike" cap="none" normalizeH="0" baseline="0" dirty="0" smtClean="0">
                          <a:ln>
                            <a:noFill/>
                          </a:ln>
                          <a:effectLst/>
                        </a:rPr>
                        <a:t>22%  (13%)</a:t>
                      </a:r>
                      <a:endParaRPr kumimoji="0" lang="en-US" sz="1600" b="0" i="0" u="none" strike="noStrike" cap="none" normalizeH="0" baseline="0" dirty="0" smtClean="0">
                        <a:ln>
                          <a:noFill/>
                        </a:ln>
                        <a:solidFill>
                          <a:srgbClr val="3366CC"/>
                        </a:solidFill>
                        <a:effectLst/>
                        <a:latin typeface="Arial" charset="0"/>
                      </a:endParaRPr>
                    </a:p>
                  </a:txBody>
                  <a:tcPr marT="45727" marB="45727" horzOverflow="overflow"/>
                </a:tc>
                <a:extLst>
                  <a:ext uri="{0D108BD9-81ED-4DB2-BD59-A6C34878D82A}">
                    <a16:rowId xmlns:a16="http://schemas.microsoft.com/office/drawing/2014/main" xmlns="" val="10004"/>
                  </a:ext>
                </a:extLst>
              </a:tr>
              <a:tr h="579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Pakelti valstybės tarnyboje dirbančių asmenų atlyginimus, kad jie labai saugotų savo darbo vietą</a:t>
                      </a:r>
                      <a:endParaRPr kumimoji="0" lang="en-US" sz="1600" b="0" i="0" u="none" strike="noStrike" cap="none" normalizeH="0" baseline="0" dirty="0" smtClean="0">
                        <a:ln>
                          <a:noFill/>
                        </a:ln>
                        <a:solidFill>
                          <a:schemeClr val="tx1"/>
                        </a:solidFill>
                        <a:effectLst/>
                        <a:latin typeface="Arial" charset="0"/>
                      </a:endParaRPr>
                    </a:p>
                  </a:txBody>
                  <a:tcPr marT="45727" marB="45727"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t-LT" sz="1600" u="none" strike="noStrike" cap="none" normalizeH="0" baseline="0" dirty="0" smtClean="0">
                          <a:ln>
                            <a:noFill/>
                          </a:ln>
                          <a:effectLst/>
                        </a:rPr>
                        <a:t>15% (11%)</a:t>
                      </a:r>
                      <a:endParaRPr kumimoji="0" lang="en-US" sz="1600" b="0" i="0" u="none" strike="noStrike" cap="none" normalizeH="0" baseline="0" dirty="0" smtClean="0">
                        <a:ln>
                          <a:noFill/>
                        </a:ln>
                        <a:solidFill>
                          <a:srgbClr val="3366CC"/>
                        </a:solidFill>
                        <a:effectLst/>
                        <a:latin typeface="Arial" charset="0"/>
                      </a:endParaRPr>
                    </a:p>
                  </a:txBody>
                  <a:tcPr marT="45727" marB="45727" horzOverflow="overflow"/>
                </a:tc>
                <a:extLst>
                  <a:ext uri="{0D108BD9-81ED-4DB2-BD59-A6C34878D82A}">
                    <a16:rowId xmlns:a16="http://schemas.microsoft.com/office/drawing/2014/main" xmlns="" val="10005"/>
                  </a:ext>
                </a:extLst>
              </a:tr>
              <a:tr h="579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Kelti  visuomenės moralę įgyvendinant švietimo ir viešumo (antikorupcinio sąmoningumo didinimo) priemones</a:t>
                      </a:r>
                      <a:endParaRPr kumimoji="0" lang="en-US" sz="1600" b="0" i="0" u="none" strike="noStrike" cap="none" normalizeH="0" baseline="0" dirty="0" smtClean="0">
                        <a:ln>
                          <a:noFill/>
                        </a:ln>
                        <a:solidFill>
                          <a:schemeClr val="tx1"/>
                        </a:solidFill>
                        <a:effectLst/>
                        <a:latin typeface="Arial" charset="0"/>
                      </a:endParaRPr>
                    </a:p>
                  </a:txBody>
                  <a:tcPr marT="45727" marB="45727"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t-LT" sz="1600" u="none" strike="noStrike" cap="none" normalizeH="0" baseline="0" dirty="0" smtClean="0">
                          <a:ln>
                            <a:noFill/>
                          </a:ln>
                          <a:effectLst/>
                        </a:rPr>
                        <a:t>14% (11%)</a:t>
                      </a:r>
                      <a:endParaRPr kumimoji="0" lang="en-US" sz="1600" b="0" i="0" u="none" strike="noStrike" cap="none" normalizeH="0" baseline="0" dirty="0" smtClean="0">
                        <a:ln>
                          <a:noFill/>
                        </a:ln>
                        <a:solidFill>
                          <a:srgbClr val="3366CC"/>
                        </a:solidFill>
                        <a:effectLst/>
                        <a:latin typeface="Arial" charset="0"/>
                      </a:endParaRPr>
                    </a:p>
                  </a:txBody>
                  <a:tcPr marT="45727" marB="45727" horzOverflow="overflow"/>
                </a:tc>
                <a:extLst>
                  <a:ext uri="{0D108BD9-81ED-4DB2-BD59-A6C34878D82A}">
                    <a16:rowId xmlns:a16="http://schemas.microsoft.com/office/drawing/2014/main" xmlns="" val="10006"/>
                  </a:ext>
                </a:extLst>
              </a:tr>
              <a:tr h="335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Aktyvesnė visuomenės parama – kad žmonės praneštų apie kyšius</a:t>
                      </a:r>
                      <a:endParaRPr kumimoji="0" lang="en-US" sz="1600" b="0" i="0" u="none" strike="noStrike" cap="none" normalizeH="0" baseline="0" dirty="0" smtClean="0">
                        <a:ln>
                          <a:noFill/>
                        </a:ln>
                        <a:solidFill>
                          <a:schemeClr val="tx1"/>
                        </a:solidFill>
                        <a:effectLst/>
                        <a:latin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13</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 (11%)</a:t>
                      </a:r>
                      <a:endParaRPr kumimoji="0" lang="en-US" sz="1600" b="0" i="0" u="none" strike="noStrike" cap="none" normalizeH="0" baseline="0" dirty="0" smtClean="0">
                        <a:ln>
                          <a:noFill/>
                        </a:ln>
                        <a:solidFill>
                          <a:srgbClr val="3366CC"/>
                        </a:solidFill>
                        <a:effectLst/>
                        <a:latin typeface="Arial" charset="0"/>
                      </a:endParaRPr>
                    </a:p>
                  </a:txBody>
                  <a:tcPr marT="45727" marB="45727" horzOverflow="overflow"/>
                </a:tc>
                <a:extLst>
                  <a:ext uri="{0D108BD9-81ED-4DB2-BD59-A6C34878D82A}">
                    <a16:rowId xmlns:a16="http://schemas.microsoft.com/office/drawing/2014/main" xmlns="" val="10007"/>
                  </a:ext>
                </a:extLst>
              </a:tr>
            </a:tbl>
          </a:graphicData>
        </a:graphic>
      </p:graphicFrame>
      <p:sp>
        <p:nvSpPr>
          <p:cNvPr id="338978" name="Text Box 45"/>
          <p:cNvSpPr txBox="1">
            <a:spLocks noChangeArrowheads="1"/>
          </p:cNvSpPr>
          <p:nvPr/>
        </p:nvSpPr>
        <p:spPr bwMode="auto">
          <a:xfrm>
            <a:off x="971550" y="5949950"/>
            <a:ext cx="226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sp>
        <p:nvSpPr>
          <p:cNvPr id="338979" name="Text Box 7"/>
          <p:cNvSpPr txBox="1">
            <a:spLocks noChangeArrowheads="1"/>
          </p:cNvSpPr>
          <p:nvPr/>
        </p:nvSpPr>
        <p:spPr bwMode="auto">
          <a:xfrm>
            <a:off x="539750" y="5516563"/>
            <a:ext cx="835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eaLnBrk="1" hangingPunct="1"/>
            <a:r>
              <a:rPr lang="lt-LT" altLang="lt-LT" sz="1200" b="0" i="1"/>
              <a:t>Q40.1. Kurios iš šių priemonių būtų efektyviausios, mažinant korupcijos mastą Lietuvoje? </a:t>
            </a:r>
          </a:p>
        </p:txBody>
      </p:sp>
      <p:sp>
        <p:nvSpPr>
          <p:cNvPr id="3389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99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5A4656C-98E2-4F83-82D1-C6024A0436C2}" type="slidenum">
              <a:rPr lang="lt-LT" altLang="lt-LT" sz="1000" b="0">
                <a:latin typeface="Arial" panose="020B0604020202020204" pitchFamily="34" charset="0"/>
              </a:rPr>
              <a:pPr eaLnBrk="1" hangingPunct="1"/>
              <a:t>302</a:t>
            </a:fld>
            <a:endParaRPr lang="lt-LT" altLang="lt-LT" sz="1000" b="0">
              <a:latin typeface="Arial" panose="020B0604020202020204" pitchFamily="34" charset="0"/>
            </a:endParaRPr>
          </a:p>
        </p:txBody>
      </p:sp>
      <p:sp>
        <p:nvSpPr>
          <p:cNvPr id="339972" name="Rectangle 2"/>
          <p:cNvSpPr>
            <a:spLocks noGrp="1" noChangeArrowheads="1"/>
          </p:cNvSpPr>
          <p:nvPr>
            <p:ph type="title"/>
          </p:nvPr>
        </p:nvSpPr>
        <p:spPr>
          <a:xfrm>
            <a:off x="468313" y="188913"/>
            <a:ext cx="8229600" cy="1143000"/>
          </a:xfrm>
        </p:spPr>
        <p:txBody>
          <a:bodyPr/>
          <a:lstStyle/>
          <a:p>
            <a:pPr algn="ctr" eaLnBrk="1" hangingPunct="1"/>
            <a:r>
              <a:rPr lang="lt-LT" altLang="lt-LT" smtClean="0"/>
              <a:t>Efektyviausios korupcijos mažinimo priemonės </a:t>
            </a:r>
            <a:br>
              <a:rPr lang="lt-LT" altLang="lt-LT" smtClean="0"/>
            </a:br>
            <a:r>
              <a:rPr lang="lt-LT" altLang="lt-LT" sz="1800" i="1" smtClean="0"/>
              <a:t>(skliausteliuose </a:t>
            </a:r>
            <a:r>
              <a:rPr lang="en-US" altLang="lt-LT" sz="1800" i="1" smtClean="0"/>
              <a:t>20</a:t>
            </a:r>
            <a:r>
              <a:rPr lang="lt-LT" altLang="lt-LT" sz="1800" i="1" smtClean="0"/>
              <a:t>11</a:t>
            </a:r>
            <a:r>
              <a:rPr lang="en-US" altLang="lt-LT" sz="1800" i="1" smtClean="0"/>
              <a:t> m. tyrimo duomenys</a:t>
            </a:r>
            <a:r>
              <a:rPr lang="lt-LT" altLang="lt-LT" sz="1800" i="1" smtClean="0"/>
              <a:t>) tęsinys</a:t>
            </a:r>
          </a:p>
        </p:txBody>
      </p:sp>
      <p:graphicFrame>
        <p:nvGraphicFramePr>
          <p:cNvPr id="446468" name="Group 4"/>
          <p:cNvGraphicFramePr>
            <a:graphicFrameLocks noGrp="1"/>
          </p:cNvGraphicFramePr>
          <p:nvPr>
            <p:ph idx="1"/>
          </p:nvPr>
        </p:nvGraphicFramePr>
        <p:xfrm>
          <a:off x="684213" y="1125538"/>
          <a:ext cx="7993062" cy="4664075"/>
        </p:xfrm>
        <a:graphic>
          <a:graphicData uri="http://schemas.openxmlformats.org/drawingml/2006/table">
            <a:tbl>
              <a:tblPr>
                <a:tableStyleId>{616DA210-FB5B-4158-B5E0-FEB733F419BA}</a:tableStyleId>
              </a:tblPr>
              <a:tblGrid>
                <a:gridCol w="6119812">
                  <a:extLst>
                    <a:ext uri="{9D8B030D-6E8A-4147-A177-3AD203B41FA5}">
                      <a16:colId xmlns:a16="http://schemas.microsoft.com/office/drawing/2014/main" xmlns="" val="20000"/>
                    </a:ext>
                  </a:extLst>
                </a:gridCol>
                <a:gridCol w="1873250">
                  <a:extLst>
                    <a:ext uri="{9D8B030D-6E8A-4147-A177-3AD203B41FA5}">
                      <a16:colId xmlns:a16="http://schemas.microsoft.com/office/drawing/2014/main" xmlns="" val="20001"/>
                    </a:ext>
                  </a:extLst>
                </a:gridCol>
              </a:tblGrid>
              <a:tr h="335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b="0" i="0" u="none" strike="noStrike" cap="none" normalizeH="0" baseline="0" dirty="0" smtClean="0">
                          <a:ln>
                            <a:noFill/>
                          </a:ln>
                          <a:solidFill>
                            <a:schemeClr val="tx1"/>
                          </a:solidFill>
                          <a:effectLst/>
                          <a:latin typeface="+mj-lt"/>
                        </a:rPr>
                        <a:t>Problema pati išsispręs, kai pagerės bendras gyvenimo lygis šalyje</a:t>
                      </a:r>
                      <a:endParaRPr kumimoji="0" lang="en-US" sz="1600" b="0" i="0" u="none" strike="noStrike" cap="none" normalizeH="0" baseline="0" dirty="0" smtClean="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b="0" i="0" u="none" strike="noStrike" cap="none" normalizeH="0" baseline="0" dirty="0" smtClean="0">
                          <a:ln>
                            <a:noFill/>
                          </a:ln>
                          <a:solidFill>
                            <a:schemeClr val="tx1"/>
                          </a:solidFill>
                          <a:effectLst/>
                          <a:latin typeface="+mj-lt"/>
                        </a:rPr>
                        <a:t>12% (10%)</a:t>
                      </a:r>
                      <a:endParaRPr kumimoji="0" lang="en-US" sz="1600" b="0" i="0" u="none" strike="noStrike" cap="none" normalizeH="0" baseline="0" dirty="0" smtClean="0">
                        <a:ln>
                          <a:noFill/>
                        </a:ln>
                        <a:solidFill>
                          <a:schemeClr val="tx1"/>
                        </a:solidFill>
                        <a:effectLst/>
                        <a:latin typeface="+mj-lt"/>
                      </a:endParaRPr>
                    </a:p>
                  </a:txBody>
                  <a:tcPr marT="45726" marB="45726" horzOverflow="overflow"/>
                </a:tc>
                <a:extLst>
                  <a:ext uri="{0D108BD9-81ED-4DB2-BD59-A6C34878D82A}">
                    <a16:rowId xmlns:a16="http://schemas.microsoft.com/office/drawing/2014/main" xmlns="" val="10000"/>
                  </a:ext>
                </a:extLst>
              </a:tr>
              <a:tr h="3353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Aktyvi žiniasklaidos pozicija nušviečiant korupcijos atvejus</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12% (9%)</a:t>
                      </a:r>
                      <a:endParaRPr kumimoji="0" lang="en-US" sz="1600" b="0" i="0" u="none" strike="noStrike" cap="none" normalizeH="0" baseline="0" dirty="0" smtClean="0">
                        <a:ln>
                          <a:noFill/>
                        </a:ln>
                        <a:solidFill>
                          <a:srgbClr val="3366CC"/>
                        </a:solidFill>
                        <a:effectLst/>
                        <a:latin typeface="Times New Roman" pitchFamily="18" charset="0"/>
                      </a:endParaRPr>
                    </a:p>
                  </a:txBody>
                  <a:tcPr marT="45726" marB="45726" horzOverflow="overflow"/>
                </a:tc>
                <a:extLst>
                  <a:ext uri="{0D108BD9-81ED-4DB2-BD59-A6C34878D82A}">
                    <a16:rowId xmlns:a16="http://schemas.microsoft.com/office/drawing/2014/main" xmlns="" val="10001"/>
                  </a:ext>
                </a:extLst>
              </a:tr>
              <a:tr h="579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Tikrinti </a:t>
                      </a:r>
                      <a:r>
                        <a:rPr kumimoji="0" lang="lt-LT" sz="1600" u="none" strike="noStrike" cap="none" normalizeH="0" baseline="0" dirty="0" smtClean="0">
                          <a:ln>
                            <a:noFill/>
                          </a:ln>
                          <a:effectLst/>
                        </a:rPr>
                        <a:t>valstybės tarnyboje dirbančių asmenų </a:t>
                      </a:r>
                      <a:r>
                        <a:rPr kumimoji="0" lang="lt-LT" sz="1600" b="0" i="0" u="none" strike="noStrike" cap="none" normalizeH="0" baseline="0" dirty="0" smtClean="0">
                          <a:ln>
                            <a:noFill/>
                          </a:ln>
                          <a:solidFill>
                            <a:schemeClr val="tx1"/>
                          </a:solidFill>
                          <a:effectLst/>
                          <a:latin typeface="Times New Roman" pitchFamily="18" charset="0"/>
                        </a:rPr>
                        <a:t>praeitį, patikimumą ir lojalumą valstybei</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rPr>
                        <a:t>12% </a:t>
                      </a:r>
                      <a:r>
                        <a:rPr kumimoji="0" lang="lt-LT" sz="1600" u="none" strike="noStrike" cap="none" normalizeH="0" baseline="0" dirty="0" smtClean="0">
                          <a:ln>
                            <a:noFill/>
                          </a:ln>
                          <a:effectLst/>
                        </a:rPr>
                        <a:t>(9%)</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extLst>
                  <a:ext uri="{0D108BD9-81ED-4DB2-BD59-A6C34878D82A}">
                    <a16:rowId xmlns:a16="http://schemas.microsoft.com/office/drawing/2014/main" xmlns="" val="10002"/>
                  </a:ext>
                </a:extLst>
              </a:tr>
              <a:tr h="3353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Korupciją tiriančių subjektų darbo efektyvumo didinimas</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7% (6%)</a:t>
                      </a:r>
                      <a:endParaRPr kumimoji="0" lang="en-US" sz="1600" b="0" i="0" u="none" strike="noStrike" cap="none" normalizeH="0" baseline="0" dirty="0" smtClean="0">
                        <a:ln>
                          <a:noFill/>
                        </a:ln>
                        <a:solidFill>
                          <a:srgbClr val="3366CC"/>
                        </a:solidFill>
                        <a:effectLst/>
                        <a:latin typeface="Times New Roman" pitchFamily="18" charset="0"/>
                      </a:endParaRPr>
                    </a:p>
                  </a:txBody>
                  <a:tcPr marT="45726" marB="45726" horzOverflow="overflow"/>
                </a:tc>
                <a:extLst>
                  <a:ext uri="{0D108BD9-81ED-4DB2-BD59-A6C34878D82A}">
                    <a16:rowId xmlns:a16="http://schemas.microsoft.com/office/drawing/2014/main" xmlns="" val="10003"/>
                  </a:ext>
                </a:extLst>
              </a:tr>
              <a:tr h="57919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lt-LT" sz="1600" kern="1200" dirty="0" smtClean="0">
                          <a:solidFill>
                            <a:schemeClr val="tx1"/>
                          </a:solidFill>
                          <a:latin typeface="+mn-lt"/>
                          <a:ea typeface="+mn-ea"/>
                          <a:cs typeface="+mn-cs"/>
                        </a:rPr>
                        <a:t>Valstybės tarnyboje dirbančių asmenų atsparumo korupcijai tikrinimo modelio įdiegimas ir taikymas</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7%</a:t>
                      </a:r>
                      <a:endParaRPr kumimoji="0" lang="en-US" sz="1600" b="0" i="0" u="none" strike="noStrike" cap="none" normalizeH="0" baseline="0" dirty="0" smtClean="0">
                        <a:ln>
                          <a:noFill/>
                        </a:ln>
                        <a:solidFill>
                          <a:srgbClr val="3366CC"/>
                        </a:solidFill>
                        <a:effectLst/>
                        <a:latin typeface="Times New Roman" pitchFamily="18" charset="0"/>
                      </a:endParaRPr>
                    </a:p>
                  </a:txBody>
                  <a:tcPr marT="45726" marB="45726" horzOverflow="overflow"/>
                </a:tc>
                <a:extLst>
                  <a:ext uri="{0D108BD9-81ED-4DB2-BD59-A6C34878D82A}">
                    <a16:rowId xmlns:a16="http://schemas.microsoft.com/office/drawing/2014/main" xmlns="" val="10004"/>
                  </a:ext>
                </a:extLst>
              </a:tr>
              <a:tr h="3353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Kovos su korupcija programų kūrimas</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600" u="none" strike="noStrike" cap="none" normalizeH="0" baseline="0" dirty="0" smtClean="0">
                          <a:ln>
                            <a:noFill/>
                          </a:ln>
                          <a:effectLst/>
                        </a:rPr>
                        <a:t>5% (6%)</a:t>
                      </a:r>
                      <a:endParaRPr kumimoji="0" lang="en-US" sz="1600" b="0" i="0" u="none" strike="noStrike" cap="none" normalizeH="0" baseline="0" dirty="0" smtClean="0">
                        <a:ln>
                          <a:noFill/>
                        </a:ln>
                        <a:solidFill>
                          <a:srgbClr val="3366CC"/>
                        </a:solidFill>
                        <a:effectLst/>
                        <a:latin typeface="Arial" charset="0"/>
                      </a:endParaRPr>
                    </a:p>
                  </a:txBody>
                  <a:tcPr marT="45726" marB="45726" horzOverflow="overflow"/>
                </a:tc>
                <a:extLst>
                  <a:ext uri="{0D108BD9-81ED-4DB2-BD59-A6C34878D82A}">
                    <a16:rowId xmlns:a16="http://schemas.microsoft.com/office/drawing/2014/main" xmlns="" val="10005"/>
                  </a:ext>
                </a:extLst>
              </a:tr>
              <a:tr h="33532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lt-LT" sz="1600" kern="1200" dirty="0" smtClean="0">
                          <a:solidFill>
                            <a:schemeClr val="tx1"/>
                          </a:solidFill>
                          <a:latin typeface="+mn-lt"/>
                          <a:ea typeface="+mn-ea"/>
                          <a:cs typeface="+mn-cs"/>
                        </a:rPr>
                        <a:t>Skatinti elektroninių paslaugų diegimą</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600" u="none" strike="noStrike" cap="none" normalizeH="0" baseline="0" dirty="0" smtClean="0">
                          <a:ln>
                            <a:noFill/>
                          </a:ln>
                          <a:effectLst/>
                        </a:rPr>
                        <a:t>5%</a:t>
                      </a:r>
                      <a:endParaRPr kumimoji="0" lang="en-US" sz="1600" b="0" i="0" u="none" strike="noStrike" cap="none" normalizeH="0" baseline="0" dirty="0" smtClean="0">
                        <a:ln>
                          <a:noFill/>
                        </a:ln>
                        <a:solidFill>
                          <a:srgbClr val="3366CC"/>
                        </a:solidFill>
                        <a:effectLst/>
                        <a:latin typeface="Arial" charset="0"/>
                      </a:endParaRPr>
                    </a:p>
                  </a:txBody>
                  <a:tcPr marT="45726" marB="45726" horzOverflow="overflow"/>
                </a:tc>
                <a:extLst>
                  <a:ext uri="{0D108BD9-81ED-4DB2-BD59-A6C34878D82A}">
                    <a16:rowId xmlns:a16="http://schemas.microsoft.com/office/drawing/2014/main" xmlns="" val="10006"/>
                  </a:ext>
                </a:extLst>
              </a:tr>
              <a:tr h="579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Pareiškėjų, pranešusių apie korupcinio pobūdžio nusikalstamas veikas, apsaugos sistemos tobulinimas</a:t>
                      </a:r>
                      <a:endParaRPr kumimoji="0" lang="en-US" sz="16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lt-LT" sz="1600" u="none" strike="noStrike" cap="none" normalizeH="0" baseline="0" dirty="0" smtClean="0">
                          <a:ln>
                            <a:noFill/>
                          </a:ln>
                          <a:effectLst/>
                        </a:rPr>
                        <a:t>5%  (4%)</a:t>
                      </a:r>
                      <a:endParaRPr kumimoji="0" lang="en-US" sz="1600" b="0" i="0" u="none" strike="noStrike" cap="none" normalizeH="0" baseline="0" dirty="0" smtClean="0">
                        <a:ln>
                          <a:noFill/>
                        </a:ln>
                        <a:solidFill>
                          <a:srgbClr val="3366CC"/>
                        </a:solidFill>
                        <a:effectLst/>
                        <a:latin typeface="Arial" charset="0"/>
                      </a:endParaRPr>
                    </a:p>
                  </a:txBody>
                  <a:tcPr marT="45726" marB="45726" horzOverflow="overflow"/>
                </a:tc>
                <a:extLst>
                  <a:ext uri="{0D108BD9-81ED-4DB2-BD59-A6C34878D82A}">
                    <a16:rowId xmlns:a16="http://schemas.microsoft.com/office/drawing/2014/main" xmlns="" val="10007"/>
                  </a:ext>
                </a:extLst>
              </a:tr>
              <a:tr h="579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Atlikti daugiau korupcijos rizikos analizių valstybės ir savivaldybių įstaigų veiklos srityse</a:t>
                      </a:r>
                      <a:endParaRPr kumimoji="0" lang="en-US" sz="16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lt-LT" sz="1600" u="none" strike="noStrike" cap="none" normalizeH="0" baseline="0" dirty="0" smtClean="0">
                          <a:ln>
                            <a:noFill/>
                          </a:ln>
                          <a:effectLst/>
                        </a:rPr>
                        <a:t>3%  (3%)</a:t>
                      </a:r>
                      <a:endParaRPr kumimoji="0" lang="en-US" sz="1600" b="0" i="0" u="none" strike="noStrike" cap="none" normalizeH="0" baseline="0" dirty="0" smtClean="0">
                        <a:ln>
                          <a:noFill/>
                        </a:ln>
                        <a:solidFill>
                          <a:srgbClr val="3366CC"/>
                        </a:solidFill>
                        <a:effectLst/>
                        <a:latin typeface="Arial" charset="0"/>
                      </a:endParaRPr>
                    </a:p>
                  </a:txBody>
                  <a:tcPr marT="45726" marB="45726" horzOverflow="overflow"/>
                </a:tc>
                <a:extLst>
                  <a:ext uri="{0D108BD9-81ED-4DB2-BD59-A6C34878D82A}">
                    <a16:rowId xmlns:a16="http://schemas.microsoft.com/office/drawing/2014/main" xmlns="" val="10008"/>
                  </a:ext>
                </a:extLst>
              </a:tr>
              <a:tr h="335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Etikos kodekso valstybinėse ir privačiose įstaigose įvedimas</a:t>
                      </a:r>
                      <a:endParaRPr kumimoji="0" lang="en-US" sz="14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600" u="none" strike="noStrike" cap="none" normalizeH="0" baseline="0" dirty="0" smtClean="0">
                          <a:ln>
                            <a:noFill/>
                          </a:ln>
                          <a:effectLst/>
                        </a:rPr>
                        <a:t>2%  (5%)</a:t>
                      </a:r>
                      <a:endParaRPr kumimoji="0" lang="en-US" sz="1600" b="0" i="0" u="none" strike="noStrike" cap="none" normalizeH="0" baseline="0" dirty="0" smtClean="0">
                        <a:ln>
                          <a:noFill/>
                        </a:ln>
                        <a:solidFill>
                          <a:srgbClr val="3366CC"/>
                        </a:solidFill>
                        <a:effectLst/>
                        <a:latin typeface="Arial" charset="0"/>
                      </a:endParaRPr>
                    </a:p>
                  </a:txBody>
                  <a:tcPr marT="45726" marB="45726" horzOverflow="overflow"/>
                </a:tc>
                <a:extLst>
                  <a:ext uri="{0D108BD9-81ED-4DB2-BD59-A6C34878D82A}">
                    <a16:rowId xmlns:a16="http://schemas.microsoft.com/office/drawing/2014/main" xmlns="" val="10009"/>
                  </a:ext>
                </a:extLst>
              </a:tr>
              <a:tr h="335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Atlikti daugiau teisės aktų ar jų projektų antikorupcinių vertinimų</a:t>
                      </a:r>
                      <a:endParaRPr kumimoji="0" lang="en-US" sz="1600" b="0" i="0" u="none" strike="noStrike" cap="none" normalizeH="0" baseline="0" dirty="0" smtClean="0">
                        <a:ln>
                          <a:noFill/>
                        </a:ln>
                        <a:solidFill>
                          <a:schemeClr val="tx1"/>
                        </a:solidFill>
                        <a:effectLst/>
                        <a:latin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2</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 </a:t>
                      </a:r>
                      <a:endParaRPr kumimoji="0" lang="en-US" sz="1600" b="0" i="0" u="none" strike="noStrike" cap="none" normalizeH="0" baseline="0" dirty="0" smtClean="0">
                        <a:ln>
                          <a:noFill/>
                        </a:ln>
                        <a:solidFill>
                          <a:srgbClr val="3366CC"/>
                        </a:solidFill>
                        <a:effectLst/>
                        <a:latin typeface="Arial" charset="0"/>
                      </a:endParaRPr>
                    </a:p>
                  </a:txBody>
                  <a:tcPr marT="45726" marB="45726" horzOverflow="overflow"/>
                </a:tc>
                <a:extLst>
                  <a:ext uri="{0D108BD9-81ED-4DB2-BD59-A6C34878D82A}">
                    <a16:rowId xmlns:a16="http://schemas.microsoft.com/office/drawing/2014/main" xmlns="" val="10010"/>
                  </a:ext>
                </a:extLst>
              </a:tr>
            </a:tbl>
          </a:graphicData>
        </a:graphic>
      </p:graphicFrame>
      <p:sp>
        <p:nvSpPr>
          <p:cNvPr id="340011" name="Text Box 45"/>
          <p:cNvSpPr txBox="1">
            <a:spLocks noChangeArrowheads="1"/>
          </p:cNvSpPr>
          <p:nvPr/>
        </p:nvSpPr>
        <p:spPr bwMode="auto">
          <a:xfrm>
            <a:off x="971550" y="5949950"/>
            <a:ext cx="226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sp>
        <p:nvSpPr>
          <p:cNvPr id="3400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340013" name="Text Box 7"/>
          <p:cNvSpPr txBox="1">
            <a:spLocks noChangeArrowheads="1"/>
          </p:cNvSpPr>
          <p:nvPr/>
        </p:nvSpPr>
        <p:spPr bwMode="auto">
          <a:xfrm>
            <a:off x="539750" y="5589588"/>
            <a:ext cx="835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eaLnBrk="1" hangingPunct="1"/>
            <a:r>
              <a:rPr lang="lt-LT" altLang="lt-LT" sz="1200" b="0" i="1"/>
              <a:t>Q40.1. Kurios iš šių priemonių būtų efektyviausios, mažinant korupcijos mastą Lietuvoje? </a:t>
            </a: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409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01BF474-34EE-44FA-BE2A-0700855D717F}" type="slidenum">
              <a:rPr lang="lt-LT" altLang="lt-LT" sz="1000" b="0">
                <a:latin typeface="Arial" panose="020B0604020202020204" pitchFamily="34" charset="0"/>
              </a:rPr>
              <a:pPr eaLnBrk="1" hangingPunct="1"/>
              <a:t>303</a:t>
            </a:fld>
            <a:endParaRPr lang="lt-LT" altLang="lt-LT" sz="1000" b="0">
              <a:latin typeface="Arial" panose="020B0604020202020204" pitchFamily="34" charset="0"/>
            </a:endParaRPr>
          </a:p>
        </p:txBody>
      </p:sp>
      <p:sp>
        <p:nvSpPr>
          <p:cNvPr id="340996" name="Rectangle 2"/>
          <p:cNvSpPr>
            <a:spLocks noGrp="1" noChangeArrowheads="1"/>
          </p:cNvSpPr>
          <p:nvPr>
            <p:ph type="title"/>
          </p:nvPr>
        </p:nvSpPr>
        <p:spPr>
          <a:xfrm>
            <a:off x="468313" y="188913"/>
            <a:ext cx="8229600" cy="1143000"/>
          </a:xfrm>
        </p:spPr>
        <p:txBody>
          <a:bodyPr/>
          <a:lstStyle/>
          <a:p>
            <a:pPr algn="ctr" eaLnBrk="1" hangingPunct="1"/>
            <a:r>
              <a:rPr lang="lt-LT" altLang="lt-LT" smtClean="0"/>
              <a:t>Efektyviausios korupcijos mažinimo priemonės </a:t>
            </a:r>
            <a:br>
              <a:rPr lang="lt-LT" altLang="lt-LT" smtClean="0"/>
            </a:b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a:t>
            </a:r>
          </a:p>
        </p:txBody>
      </p:sp>
      <p:sp>
        <p:nvSpPr>
          <p:cNvPr id="340997" name="Text Box 45"/>
          <p:cNvSpPr txBox="1">
            <a:spLocks noChangeArrowheads="1"/>
          </p:cNvSpPr>
          <p:nvPr/>
        </p:nvSpPr>
        <p:spPr bwMode="auto">
          <a:xfrm>
            <a:off x="971550" y="5949950"/>
            <a:ext cx="1947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340998" name="Text Box 7"/>
          <p:cNvSpPr txBox="1">
            <a:spLocks noChangeArrowheads="1"/>
          </p:cNvSpPr>
          <p:nvPr/>
        </p:nvSpPr>
        <p:spPr bwMode="auto">
          <a:xfrm>
            <a:off x="574675" y="5732463"/>
            <a:ext cx="856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Q36.1. Kurios iš šių priemonių būtų efektyviausios, mažinant korupcijos mastą Lietuvoje? </a:t>
            </a:r>
          </a:p>
        </p:txBody>
      </p:sp>
      <p:sp>
        <p:nvSpPr>
          <p:cNvPr id="340999"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graphicFrame>
        <p:nvGraphicFramePr>
          <p:cNvPr id="11" name="Group 4"/>
          <p:cNvGraphicFramePr>
            <a:graphicFrameLocks/>
          </p:cNvGraphicFramePr>
          <p:nvPr/>
        </p:nvGraphicFramePr>
        <p:xfrm>
          <a:off x="684213" y="1125538"/>
          <a:ext cx="7993062" cy="4141787"/>
        </p:xfrm>
        <a:graphic>
          <a:graphicData uri="http://schemas.openxmlformats.org/drawingml/2006/table">
            <a:tbl>
              <a:tblPr>
                <a:tableStyleId>{616DA210-FB5B-4158-B5E0-FEB733F419BA}</a:tableStyleId>
              </a:tblPr>
              <a:tblGrid>
                <a:gridCol w="6119812">
                  <a:extLst>
                    <a:ext uri="{9D8B030D-6E8A-4147-A177-3AD203B41FA5}">
                      <a16:colId xmlns:a16="http://schemas.microsoft.com/office/drawing/2014/main" xmlns="" val="20000"/>
                    </a:ext>
                  </a:extLst>
                </a:gridCol>
                <a:gridCol w="1873250">
                  <a:extLst>
                    <a:ext uri="{9D8B030D-6E8A-4147-A177-3AD203B41FA5}">
                      <a16:colId xmlns:a16="http://schemas.microsoft.com/office/drawing/2014/main" xmlns="" val="20001"/>
                    </a:ext>
                  </a:extLst>
                </a:gridCol>
              </a:tblGrid>
              <a:tr h="576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Prasižengusiems valstybės tarnyboje dirbantiems asmenims uždrausti dirbti valstybinėse įstaigose</a:t>
                      </a:r>
                      <a:endParaRPr kumimoji="0" lang="en-US" sz="1500" b="0" i="0" u="none" strike="noStrike" cap="none" normalizeH="0" baseline="0" dirty="0" smtClean="0">
                        <a:ln>
                          <a:noFill/>
                        </a:ln>
                        <a:solidFill>
                          <a:schemeClr val="tx1"/>
                        </a:solidFill>
                        <a:effectLst/>
                        <a:latin typeface="Times New Roman" pitchFamily="18" charset="0"/>
                      </a:endParaRPr>
                    </a:p>
                  </a:txBody>
                  <a:tcPr marT="45715" marB="45715"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b="0" i="0" u="none" strike="noStrike" cap="none" normalizeH="0" baseline="0" dirty="0" smtClean="0">
                          <a:ln>
                            <a:noFill/>
                          </a:ln>
                          <a:solidFill>
                            <a:schemeClr val="tx1"/>
                          </a:solidFill>
                          <a:effectLst/>
                          <a:latin typeface="Times New Roman" pitchFamily="18" charset="0"/>
                        </a:rPr>
                        <a:t>37% (26%)</a:t>
                      </a:r>
                      <a:endParaRPr kumimoji="0" lang="en-US" sz="1500" b="0" i="0" u="none" strike="noStrike" cap="none" normalizeH="0" baseline="0" dirty="0" smtClean="0">
                        <a:ln>
                          <a:noFill/>
                        </a:ln>
                        <a:solidFill>
                          <a:schemeClr val="tx1"/>
                        </a:solidFill>
                        <a:effectLst/>
                        <a:latin typeface="Times New Roman" pitchFamily="18" charset="0"/>
                      </a:endParaRPr>
                    </a:p>
                  </a:txBody>
                  <a:tcPr marT="45715" marB="45715" horzOverflow="overflow"/>
                </a:tc>
                <a:extLst>
                  <a:ext uri="{0D108BD9-81ED-4DB2-BD59-A6C34878D82A}">
                    <a16:rowId xmlns:a16="http://schemas.microsoft.com/office/drawing/2014/main" xmlns="" val="10000"/>
                  </a:ext>
                </a:extLst>
              </a:tr>
              <a:tr h="5638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Žalos išieškojimas iš korumpuotų valstybės tarnyboje dirbančių asmenų arba asmeninės  jų atsakomybės stiprinimas</a:t>
                      </a:r>
                      <a:endParaRPr kumimoji="0" lang="en-US" sz="1500" b="0" i="0" u="none" strike="noStrike" cap="none" normalizeH="0" baseline="0" dirty="0" smtClean="0">
                        <a:ln>
                          <a:noFill/>
                        </a:ln>
                        <a:solidFill>
                          <a:schemeClr val="tx1"/>
                        </a:solidFill>
                        <a:effectLst/>
                        <a:latin typeface="Arial" charset="0"/>
                      </a:endParaRPr>
                    </a:p>
                  </a:txBody>
                  <a:tcPr marT="45715" marB="45715"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lt-LT" sz="1500" u="none" strike="noStrike" cap="none" normalizeH="0" baseline="0" dirty="0" smtClean="0">
                          <a:ln>
                            <a:noFill/>
                          </a:ln>
                          <a:effectLst/>
                        </a:rPr>
                        <a:t>35% (19%)</a:t>
                      </a:r>
                      <a:endParaRPr kumimoji="0" lang="en-US" sz="1500" b="0" i="0" u="none" strike="noStrike" cap="none" normalizeH="0" baseline="0" dirty="0" smtClean="0">
                        <a:ln>
                          <a:noFill/>
                        </a:ln>
                        <a:solidFill>
                          <a:srgbClr val="3366CC"/>
                        </a:solidFill>
                        <a:effectLst/>
                        <a:latin typeface="Arial" charset="0"/>
                      </a:endParaRPr>
                    </a:p>
                  </a:txBody>
                  <a:tcPr marT="45715" marB="45715" horzOverflow="overflow"/>
                </a:tc>
                <a:extLst>
                  <a:ext uri="{0D108BD9-81ED-4DB2-BD59-A6C34878D82A}">
                    <a16:rowId xmlns:a16="http://schemas.microsoft.com/office/drawing/2014/main" xmlns="" val="10001"/>
                  </a:ext>
                </a:extLst>
              </a:tr>
              <a:tr h="327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Bausmių už kyšio paėmimą sugriežtinimas</a:t>
                      </a:r>
                      <a:endParaRPr kumimoji="0" lang="en-US" sz="1500" b="0" i="0" u="none" strike="noStrike" cap="none" normalizeH="0" baseline="0" dirty="0" smtClean="0">
                        <a:ln>
                          <a:noFill/>
                        </a:ln>
                        <a:solidFill>
                          <a:schemeClr val="tx1"/>
                        </a:solidFill>
                        <a:effectLst/>
                        <a:latin typeface="Times New Roman" pitchFamily="18"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34% (38%)</a:t>
                      </a:r>
                      <a:endParaRPr kumimoji="0" lang="en-US" sz="1500" b="0" i="0" u="none" strike="noStrike" cap="none" normalizeH="0" baseline="0" dirty="0" smtClean="0">
                        <a:ln>
                          <a:noFill/>
                        </a:ln>
                        <a:solidFill>
                          <a:srgbClr val="3366CC"/>
                        </a:solidFill>
                        <a:effectLst/>
                        <a:latin typeface="Times New Roman" pitchFamily="18" charset="0"/>
                      </a:endParaRPr>
                    </a:p>
                  </a:txBody>
                  <a:tcPr marT="45715" marB="45715" horzOverflow="overflow"/>
                </a:tc>
                <a:extLst>
                  <a:ext uri="{0D108BD9-81ED-4DB2-BD59-A6C34878D82A}">
                    <a16:rowId xmlns:a16="http://schemas.microsoft.com/office/drawing/2014/main" xmlns="" val="10002"/>
                  </a:ext>
                </a:extLst>
              </a:tr>
              <a:tr h="563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Tikrinti valstybės tarnyboje dirbančių asmenų ir jų šeimos turto skaidrumą, esant būtinybei taikyti turto konfiskavimą</a:t>
                      </a:r>
                      <a:endParaRPr kumimoji="0" lang="en-US" sz="1500" b="0" i="0" u="none" strike="noStrike" cap="none" normalizeH="0" baseline="0" dirty="0" smtClean="0">
                        <a:ln>
                          <a:noFill/>
                        </a:ln>
                        <a:solidFill>
                          <a:schemeClr val="tx1"/>
                        </a:solidFill>
                        <a:effectLst/>
                        <a:latin typeface="Times New Roman" pitchFamily="18" charset="0"/>
                      </a:endParaRPr>
                    </a:p>
                  </a:txBody>
                  <a:tcPr marT="45715" marB="45715"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27% (17%)</a:t>
                      </a:r>
                      <a:endParaRPr kumimoji="0" lang="en-US" sz="1500" b="0" i="0" u="none" strike="noStrike" cap="none" normalizeH="0" baseline="0" dirty="0" smtClean="0">
                        <a:ln>
                          <a:noFill/>
                        </a:ln>
                        <a:solidFill>
                          <a:srgbClr val="3366CC"/>
                        </a:solidFill>
                        <a:effectLst/>
                        <a:latin typeface="Times New Roman" pitchFamily="18" charset="0"/>
                      </a:endParaRPr>
                    </a:p>
                  </a:txBody>
                  <a:tcPr marT="45715" marB="45715" horzOverflow="overflow"/>
                </a:tc>
                <a:extLst>
                  <a:ext uri="{0D108BD9-81ED-4DB2-BD59-A6C34878D82A}">
                    <a16:rowId xmlns:a16="http://schemas.microsoft.com/office/drawing/2014/main" xmlns="" val="10003"/>
                  </a:ext>
                </a:extLst>
              </a:tr>
              <a:tr h="5638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Kelti  visuomenės moralę įgyvendinant švietimo ir viešumo (antikorupcinio sąmoningumo didinimo) priemones</a:t>
                      </a:r>
                      <a:endParaRPr kumimoji="0" lang="en-US" sz="1500" b="0" i="0" u="none" strike="noStrike" cap="none" normalizeH="0" baseline="0" dirty="0" smtClean="0">
                        <a:ln>
                          <a:noFill/>
                        </a:ln>
                        <a:solidFill>
                          <a:schemeClr val="tx1"/>
                        </a:solidFill>
                        <a:effectLst/>
                        <a:latin typeface="Arial" charset="0"/>
                      </a:endParaRPr>
                    </a:p>
                  </a:txBody>
                  <a:tcPr marT="45715" marB="45715"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t-LT" sz="1500" u="none" strike="noStrike" cap="none" normalizeH="0" baseline="0" dirty="0" smtClean="0">
                          <a:ln>
                            <a:noFill/>
                          </a:ln>
                          <a:effectLst/>
                        </a:rPr>
                        <a:t>23% (38%)</a:t>
                      </a:r>
                      <a:endParaRPr kumimoji="0" lang="en-US" sz="1500" b="0" i="0" u="none" strike="noStrike" cap="none" normalizeH="0" baseline="0" dirty="0" smtClean="0">
                        <a:ln>
                          <a:noFill/>
                        </a:ln>
                        <a:solidFill>
                          <a:srgbClr val="3366CC"/>
                        </a:solidFill>
                        <a:effectLst/>
                        <a:latin typeface="Arial" charset="0"/>
                      </a:endParaRPr>
                    </a:p>
                  </a:txBody>
                  <a:tcPr marT="45715" marB="45715" horzOverflow="overflow"/>
                </a:tc>
                <a:extLst>
                  <a:ext uri="{0D108BD9-81ED-4DB2-BD59-A6C34878D82A}">
                    <a16:rowId xmlns:a16="http://schemas.microsoft.com/office/drawing/2014/main" xmlns="" val="10004"/>
                  </a:ext>
                </a:extLst>
              </a:tr>
              <a:tr h="327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Aktyvi žiniasklaidos pozicija nušviečiant korupcijos atvejus</a:t>
                      </a:r>
                      <a:endParaRPr kumimoji="0" lang="en-US" sz="1500" b="0" i="0" u="none" strike="noStrike" cap="none" normalizeH="0" baseline="0" dirty="0" smtClean="0">
                        <a:ln>
                          <a:noFill/>
                        </a:ln>
                        <a:solidFill>
                          <a:schemeClr val="tx1"/>
                        </a:solidFill>
                        <a:effectLst/>
                        <a:latin typeface="Times New Roman" pitchFamily="18"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17% (18%)</a:t>
                      </a:r>
                      <a:endParaRPr kumimoji="0" lang="en-US" sz="1500" b="0" i="0" u="none" strike="noStrike" cap="none" normalizeH="0" baseline="0" dirty="0" smtClean="0">
                        <a:ln>
                          <a:noFill/>
                        </a:ln>
                        <a:solidFill>
                          <a:srgbClr val="3366CC"/>
                        </a:solidFill>
                        <a:effectLst/>
                        <a:latin typeface="Times New Roman" pitchFamily="18" charset="0"/>
                      </a:endParaRPr>
                    </a:p>
                  </a:txBody>
                  <a:tcPr marT="45715" marB="45715" horzOverflow="overflow"/>
                </a:tc>
                <a:extLst>
                  <a:ext uri="{0D108BD9-81ED-4DB2-BD59-A6C34878D82A}">
                    <a16:rowId xmlns:a16="http://schemas.microsoft.com/office/drawing/2014/main" xmlns="" val="10005"/>
                  </a:ext>
                </a:extLst>
              </a:tr>
              <a:tr h="327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Bausmės už kyšio davimą sugriežtinimas</a:t>
                      </a:r>
                      <a:endParaRPr kumimoji="0" lang="en-US" sz="1500" b="0" i="0" u="none" strike="noStrike" cap="none" normalizeH="0" baseline="0" dirty="0" smtClean="0">
                        <a:ln>
                          <a:noFill/>
                        </a:ln>
                        <a:solidFill>
                          <a:schemeClr val="tx1"/>
                        </a:solidFill>
                        <a:effectLst/>
                        <a:latin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smtClean="0">
                          <a:ln>
                            <a:noFill/>
                          </a:ln>
                          <a:effectLst/>
                        </a:rPr>
                        <a:t>12% (22%)</a:t>
                      </a:r>
                      <a:endParaRPr kumimoji="0" lang="en-US" sz="1500" b="0" i="0" u="none" strike="noStrike" cap="none" normalizeH="0" baseline="0" dirty="0" smtClean="0">
                        <a:ln>
                          <a:noFill/>
                        </a:ln>
                        <a:solidFill>
                          <a:srgbClr val="3366CC"/>
                        </a:solidFill>
                        <a:effectLst/>
                        <a:latin typeface="Arial" charset="0"/>
                      </a:endParaRPr>
                    </a:p>
                  </a:txBody>
                  <a:tcPr marT="45715" marB="45715" horzOverflow="overflow"/>
                </a:tc>
                <a:extLst>
                  <a:ext uri="{0D108BD9-81ED-4DB2-BD59-A6C34878D82A}">
                    <a16:rowId xmlns:a16="http://schemas.microsoft.com/office/drawing/2014/main" xmlns="" val="10006"/>
                  </a:ext>
                </a:extLst>
              </a:tr>
              <a:tr h="5638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Pakelti valstybės tarnyboje dirbančių asmenų atlyginimus, kad jie labai saugotų savo darbo vietą</a:t>
                      </a:r>
                      <a:endParaRPr kumimoji="0" lang="en-US" sz="1500" b="0" i="0" u="none" strike="noStrike" cap="none" normalizeH="0" baseline="0" dirty="0" smtClean="0">
                        <a:ln>
                          <a:noFill/>
                        </a:ln>
                        <a:solidFill>
                          <a:schemeClr val="tx1"/>
                        </a:solidFill>
                        <a:effectLst/>
                        <a:latin typeface="Arial" charset="0"/>
                      </a:endParaRPr>
                    </a:p>
                  </a:txBody>
                  <a:tcPr marT="45715" marB="45715"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t-LT" sz="1500" u="none" strike="noStrike" cap="none" normalizeH="0" baseline="0" dirty="0" smtClean="0">
                          <a:ln>
                            <a:noFill/>
                          </a:ln>
                          <a:effectLst/>
                        </a:rPr>
                        <a:t>11% (10%)</a:t>
                      </a:r>
                      <a:endParaRPr kumimoji="0" lang="en-US" sz="1500" b="0" i="0" u="none" strike="noStrike" cap="none" normalizeH="0" baseline="0" dirty="0" smtClean="0">
                        <a:ln>
                          <a:noFill/>
                        </a:ln>
                        <a:solidFill>
                          <a:srgbClr val="3366CC"/>
                        </a:solidFill>
                        <a:effectLst/>
                        <a:latin typeface="Arial" charset="0"/>
                      </a:endParaRPr>
                    </a:p>
                  </a:txBody>
                  <a:tcPr marT="45715" marB="45715" horzOverflow="overflow"/>
                </a:tc>
                <a:extLst>
                  <a:ext uri="{0D108BD9-81ED-4DB2-BD59-A6C34878D82A}">
                    <a16:rowId xmlns:a16="http://schemas.microsoft.com/office/drawing/2014/main" xmlns="" val="10007"/>
                  </a:ext>
                </a:extLst>
              </a:tr>
              <a:tr h="3276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lt-LT" sz="1500" kern="1200" dirty="0" smtClean="0">
                          <a:solidFill>
                            <a:schemeClr val="tx1"/>
                          </a:solidFill>
                          <a:latin typeface="+mn-lt"/>
                          <a:ea typeface="+mn-ea"/>
                          <a:cs typeface="+mn-cs"/>
                        </a:rPr>
                        <a:t>Skatinti elektroninių paslaugų diegimą</a:t>
                      </a:r>
                      <a:endParaRPr kumimoji="0" lang="en-US" sz="1500" b="0" i="0" u="none" strike="noStrike" cap="none" normalizeH="0" baseline="0" dirty="0" smtClean="0">
                        <a:ln>
                          <a:noFill/>
                        </a:ln>
                        <a:solidFill>
                          <a:schemeClr val="tx1"/>
                        </a:solidFill>
                        <a:effectLst/>
                        <a:latin typeface="Times New Roman" pitchFamily="18" charset="0"/>
                      </a:endParaRPr>
                    </a:p>
                  </a:txBody>
                  <a:tcPr marT="45715" marB="4571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smtClean="0">
                          <a:ln>
                            <a:noFill/>
                          </a:ln>
                          <a:effectLst/>
                        </a:rPr>
                        <a:t>10% </a:t>
                      </a:r>
                      <a:endParaRPr kumimoji="0" lang="en-US" sz="1500" b="0" i="0" u="none" strike="noStrike" cap="none" normalizeH="0" baseline="0" dirty="0" smtClean="0">
                        <a:ln>
                          <a:noFill/>
                        </a:ln>
                        <a:solidFill>
                          <a:srgbClr val="3366CC"/>
                        </a:solidFill>
                        <a:effectLst/>
                        <a:latin typeface="Arial" charset="0"/>
                      </a:endParaRPr>
                    </a:p>
                  </a:txBody>
                  <a:tcPr marT="45715" marB="45715" horzOverflow="overflow"/>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420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8C3C773-524A-4355-8C1E-1493957DA9AE}" type="slidenum">
              <a:rPr lang="lt-LT" altLang="lt-LT" sz="1000" b="0">
                <a:latin typeface="Arial" panose="020B0604020202020204" pitchFamily="34" charset="0"/>
              </a:rPr>
              <a:pPr eaLnBrk="1" hangingPunct="1"/>
              <a:t>304</a:t>
            </a:fld>
            <a:endParaRPr lang="lt-LT" altLang="lt-LT" sz="1000" b="0">
              <a:latin typeface="Arial" panose="020B0604020202020204" pitchFamily="34" charset="0"/>
            </a:endParaRPr>
          </a:p>
        </p:txBody>
      </p:sp>
      <p:sp>
        <p:nvSpPr>
          <p:cNvPr id="342020" name="Rectangle 2"/>
          <p:cNvSpPr>
            <a:spLocks noGrp="1" noChangeArrowheads="1"/>
          </p:cNvSpPr>
          <p:nvPr>
            <p:ph type="title"/>
          </p:nvPr>
        </p:nvSpPr>
        <p:spPr>
          <a:xfrm>
            <a:off x="468313" y="188913"/>
            <a:ext cx="8229600" cy="1143000"/>
          </a:xfrm>
        </p:spPr>
        <p:txBody>
          <a:bodyPr/>
          <a:lstStyle/>
          <a:p>
            <a:pPr algn="ctr" eaLnBrk="1" hangingPunct="1"/>
            <a:r>
              <a:rPr lang="lt-LT" altLang="lt-LT" smtClean="0"/>
              <a:t>Efektyviausios korupcijos mažinimo priemonės </a:t>
            </a:r>
            <a:br>
              <a:rPr lang="lt-LT" altLang="lt-LT" smtClean="0"/>
            </a:b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 tęsinys</a:t>
            </a:r>
          </a:p>
        </p:txBody>
      </p:sp>
      <p:sp>
        <p:nvSpPr>
          <p:cNvPr id="342021" name="Text Box 45"/>
          <p:cNvSpPr txBox="1">
            <a:spLocks noChangeArrowheads="1"/>
          </p:cNvSpPr>
          <p:nvPr/>
        </p:nvSpPr>
        <p:spPr bwMode="auto">
          <a:xfrm>
            <a:off x="971550" y="5949950"/>
            <a:ext cx="1947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342022" name="Text Box 7"/>
          <p:cNvSpPr txBox="1">
            <a:spLocks noChangeArrowheads="1"/>
          </p:cNvSpPr>
          <p:nvPr/>
        </p:nvSpPr>
        <p:spPr bwMode="auto">
          <a:xfrm>
            <a:off x="574675" y="5589588"/>
            <a:ext cx="856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Q36.1. Kurios iš šių priemonių būtų efektyviausios, mažinant korupcijos mastą Lietuvoje? </a:t>
            </a:r>
          </a:p>
        </p:txBody>
      </p:sp>
      <p:sp>
        <p:nvSpPr>
          <p:cNvPr id="342023"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graphicFrame>
        <p:nvGraphicFramePr>
          <p:cNvPr id="11" name="Group 4"/>
          <p:cNvGraphicFramePr>
            <a:graphicFrameLocks/>
          </p:cNvGraphicFramePr>
          <p:nvPr/>
        </p:nvGraphicFramePr>
        <p:xfrm>
          <a:off x="611188" y="1268413"/>
          <a:ext cx="7993062" cy="4221162"/>
        </p:xfrm>
        <a:graphic>
          <a:graphicData uri="http://schemas.openxmlformats.org/drawingml/2006/table">
            <a:tbl>
              <a:tblPr>
                <a:tableStyleId>{616DA210-FB5B-4158-B5E0-FEB733F419BA}</a:tableStyleId>
              </a:tblPr>
              <a:tblGrid>
                <a:gridCol w="6119812">
                  <a:extLst>
                    <a:ext uri="{9D8B030D-6E8A-4147-A177-3AD203B41FA5}">
                      <a16:colId xmlns:a16="http://schemas.microsoft.com/office/drawing/2014/main" xmlns="" val="20000"/>
                    </a:ext>
                  </a:extLst>
                </a:gridCol>
                <a:gridCol w="1873250">
                  <a:extLst>
                    <a:ext uri="{9D8B030D-6E8A-4147-A177-3AD203B41FA5}">
                      <a16:colId xmlns:a16="http://schemas.microsoft.com/office/drawing/2014/main" xmlns="" val="20001"/>
                    </a:ext>
                  </a:extLst>
                </a:gridCol>
              </a:tblGrid>
              <a:tr h="563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b="0" i="0" u="none" strike="noStrike" cap="none" normalizeH="0" baseline="0" dirty="0" smtClean="0">
                          <a:ln>
                            <a:noFill/>
                          </a:ln>
                          <a:solidFill>
                            <a:schemeClr val="tx1"/>
                          </a:solidFill>
                          <a:effectLst/>
                          <a:latin typeface="Times New Roman" pitchFamily="18" charset="0"/>
                        </a:rPr>
                        <a:t>Tikrinti </a:t>
                      </a:r>
                      <a:r>
                        <a:rPr kumimoji="0" lang="lt-LT" sz="1500" u="none" strike="noStrike" cap="none" normalizeH="0" baseline="0" dirty="0" smtClean="0">
                          <a:ln>
                            <a:noFill/>
                          </a:ln>
                          <a:effectLst/>
                        </a:rPr>
                        <a:t>valstybės tarnyboje dirbančių asmenų </a:t>
                      </a:r>
                      <a:r>
                        <a:rPr kumimoji="0" lang="lt-LT" sz="1500" b="0" i="0" u="none" strike="noStrike" cap="none" normalizeH="0" baseline="0" dirty="0" smtClean="0">
                          <a:ln>
                            <a:noFill/>
                          </a:ln>
                          <a:solidFill>
                            <a:schemeClr val="tx1"/>
                          </a:solidFill>
                          <a:effectLst/>
                          <a:latin typeface="Times New Roman" pitchFamily="18" charset="0"/>
                        </a:rPr>
                        <a:t>praeitį, patikimumą ir lojalumą valstybei</a:t>
                      </a:r>
                      <a:endParaRPr kumimoji="0" lang="en-US" sz="1500" b="0" i="0" u="none" strike="noStrike" cap="none" normalizeH="0" baseline="0" dirty="0" smtClean="0">
                        <a:ln>
                          <a:noFill/>
                        </a:ln>
                        <a:solidFill>
                          <a:schemeClr val="tx1"/>
                        </a:solidFill>
                        <a:effectLst/>
                        <a:latin typeface="Times New Roman" pitchFamily="18"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500" b="0" i="0" u="none" strike="noStrike" cap="none" normalizeH="0" baseline="0" dirty="0" smtClean="0">
                          <a:ln>
                            <a:noFill/>
                          </a:ln>
                          <a:solidFill>
                            <a:schemeClr val="tx1"/>
                          </a:solidFill>
                          <a:effectLst/>
                          <a:latin typeface="Times New Roman" pitchFamily="18" charset="0"/>
                        </a:rPr>
                        <a:t>9% </a:t>
                      </a:r>
                      <a:r>
                        <a:rPr kumimoji="0" lang="lt-LT" sz="1500" u="none" strike="noStrike" cap="none" normalizeH="0" baseline="0" dirty="0" smtClean="0">
                          <a:ln>
                            <a:noFill/>
                          </a:ln>
                          <a:effectLst/>
                        </a:rPr>
                        <a:t>(8%)</a:t>
                      </a:r>
                      <a:endParaRPr kumimoji="0" lang="en-US" sz="1500" b="0" i="0" u="none" strike="noStrike" cap="none" normalizeH="0" baseline="0" dirty="0" smtClean="0">
                        <a:ln>
                          <a:noFill/>
                        </a:ln>
                        <a:solidFill>
                          <a:schemeClr val="tx1"/>
                        </a:solidFill>
                        <a:effectLst/>
                        <a:latin typeface="Times New Roman" pitchFamily="18" charset="0"/>
                      </a:endParaRPr>
                    </a:p>
                  </a:txBody>
                  <a:tcPr marT="45717" marB="45717" horzOverflow="overflow"/>
                </a:tc>
                <a:extLst>
                  <a:ext uri="{0D108BD9-81ED-4DB2-BD59-A6C34878D82A}">
                    <a16:rowId xmlns:a16="http://schemas.microsoft.com/office/drawing/2014/main" xmlns="" val="10000"/>
                  </a:ext>
                </a:extLst>
              </a:tr>
              <a:tr h="327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Aktyvesnė visuomenės parama – kad žmonės praneštų apie kyšius</a:t>
                      </a:r>
                      <a:endParaRPr kumimoji="0" lang="en-US" sz="1500" b="0" i="0" u="none" strike="noStrike" cap="none" normalizeH="0" baseline="0" dirty="0" smtClean="0">
                        <a:ln>
                          <a:noFill/>
                        </a:ln>
                        <a:solidFill>
                          <a:schemeClr val="tx1"/>
                        </a:solidFill>
                        <a:effectLst/>
                        <a:latin typeface="Arial" charset="0"/>
                      </a:endParaRPr>
                    </a:p>
                  </a:txBody>
                  <a:tcPr marT="45717" marB="4571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8</a:t>
                      </a:r>
                      <a:r>
                        <a:rPr kumimoji="0" lang="en-US" sz="1500" u="none" strike="noStrike" cap="none" normalizeH="0" baseline="0" dirty="0" smtClean="0">
                          <a:ln>
                            <a:noFill/>
                          </a:ln>
                          <a:effectLst/>
                        </a:rPr>
                        <a:t>%</a:t>
                      </a:r>
                      <a:r>
                        <a:rPr kumimoji="0" lang="lt-LT" sz="1500" u="none" strike="noStrike" cap="none" normalizeH="0" baseline="0" dirty="0" smtClean="0">
                          <a:ln>
                            <a:noFill/>
                          </a:ln>
                          <a:effectLst/>
                        </a:rPr>
                        <a:t> (9%)</a:t>
                      </a:r>
                      <a:endParaRPr kumimoji="0" lang="en-US" sz="1500" b="0" i="0" u="none" strike="noStrike" cap="none" normalizeH="0" baseline="0" dirty="0" smtClean="0">
                        <a:ln>
                          <a:noFill/>
                        </a:ln>
                        <a:solidFill>
                          <a:srgbClr val="3366CC"/>
                        </a:solidFill>
                        <a:effectLst/>
                        <a:latin typeface="Arial" charset="0"/>
                      </a:endParaRPr>
                    </a:p>
                  </a:txBody>
                  <a:tcPr marT="45717" marB="45717" horzOverflow="overflow"/>
                </a:tc>
                <a:extLst>
                  <a:ext uri="{0D108BD9-81ED-4DB2-BD59-A6C34878D82A}">
                    <a16:rowId xmlns:a16="http://schemas.microsoft.com/office/drawing/2014/main" xmlns="" val="10001"/>
                  </a:ext>
                </a:extLst>
              </a:tr>
              <a:tr h="327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00" b="0" i="0" u="none" strike="noStrike" cap="none" normalizeH="0" baseline="0" dirty="0" smtClean="0">
                          <a:ln>
                            <a:noFill/>
                          </a:ln>
                          <a:solidFill>
                            <a:schemeClr val="tx1"/>
                          </a:solidFill>
                          <a:effectLst/>
                          <a:latin typeface="+mj-lt"/>
                        </a:rPr>
                        <a:t>Problema pati išsispręs, kai pagerės bendras gyvenimo lygis šalyje</a:t>
                      </a:r>
                      <a:endParaRPr kumimoji="0" lang="en-US" sz="1500" b="0" i="0" u="none" strike="noStrike" cap="none" normalizeH="0" baseline="0" dirty="0" smtClean="0">
                        <a:ln>
                          <a:noFill/>
                        </a:ln>
                        <a:solidFill>
                          <a:schemeClr val="tx1"/>
                        </a:solidFill>
                        <a:effectLst/>
                        <a:latin typeface="+mj-lt"/>
                      </a:endParaRPr>
                    </a:p>
                  </a:txBody>
                  <a:tcPr marT="45717" marB="4571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500" b="0" i="0" u="none" strike="noStrike" cap="none" normalizeH="0" baseline="0" dirty="0" smtClean="0">
                          <a:ln>
                            <a:noFill/>
                          </a:ln>
                          <a:solidFill>
                            <a:schemeClr val="tx1"/>
                          </a:solidFill>
                          <a:effectLst/>
                          <a:latin typeface="+mj-lt"/>
                        </a:rPr>
                        <a:t>8% (10%)</a:t>
                      </a:r>
                      <a:endParaRPr kumimoji="0" lang="en-US" sz="1500" b="0" i="0" u="none" strike="noStrike" cap="none" normalizeH="0" baseline="0" dirty="0" smtClean="0">
                        <a:ln>
                          <a:noFill/>
                        </a:ln>
                        <a:solidFill>
                          <a:schemeClr val="tx1"/>
                        </a:solidFill>
                        <a:effectLst/>
                        <a:latin typeface="+mj-lt"/>
                      </a:endParaRPr>
                    </a:p>
                  </a:txBody>
                  <a:tcPr marT="45717" marB="45717" horzOverflow="overflow"/>
                </a:tc>
                <a:extLst>
                  <a:ext uri="{0D108BD9-81ED-4DB2-BD59-A6C34878D82A}">
                    <a16:rowId xmlns:a16="http://schemas.microsoft.com/office/drawing/2014/main" xmlns="" val="10002"/>
                  </a:ext>
                </a:extLst>
              </a:tr>
              <a:tr h="327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b="0" i="0" u="none" strike="noStrike" cap="none" normalizeH="0" baseline="0" dirty="0" smtClean="0">
                          <a:ln>
                            <a:noFill/>
                          </a:ln>
                          <a:solidFill>
                            <a:schemeClr val="tx1"/>
                          </a:solidFill>
                          <a:effectLst/>
                          <a:latin typeface="Times New Roman" pitchFamily="18" charset="0"/>
                        </a:rPr>
                        <a:t>Korupciją tiriančių subjektų darbo efektyvumo didinimas</a:t>
                      </a:r>
                      <a:endParaRPr kumimoji="0" lang="en-US" sz="1500" b="0" i="0" u="none" strike="noStrike" cap="none" normalizeH="0" baseline="0" dirty="0" smtClean="0">
                        <a:ln>
                          <a:noFill/>
                        </a:ln>
                        <a:solidFill>
                          <a:schemeClr val="tx1"/>
                        </a:solidFill>
                        <a:effectLst/>
                        <a:latin typeface="Times New Roman" pitchFamily="18" charset="0"/>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6% (6%)</a:t>
                      </a:r>
                      <a:endParaRPr kumimoji="0" lang="en-US" sz="1500" b="0" i="0" u="none" strike="noStrike" cap="none" normalizeH="0" baseline="0" dirty="0" smtClean="0">
                        <a:ln>
                          <a:noFill/>
                        </a:ln>
                        <a:solidFill>
                          <a:srgbClr val="3366CC"/>
                        </a:solidFill>
                        <a:effectLst/>
                        <a:latin typeface="Times New Roman" pitchFamily="18" charset="0"/>
                      </a:endParaRPr>
                    </a:p>
                  </a:txBody>
                  <a:tcPr marT="45717" marB="45717" horzOverflow="overflow"/>
                </a:tc>
                <a:extLst>
                  <a:ext uri="{0D108BD9-81ED-4DB2-BD59-A6C34878D82A}">
                    <a16:rowId xmlns:a16="http://schemas.microsoft.com/office/drawing/2014/main" xmlns="" val="10003"/>
                  </a:ext>
                </a:extLst>
              </a:tr>
              <a:tr h="5638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lt-LT" sz="1500" kern="1200" dirty="0" smtClean="0">
                          <a:solidFill>
                            <a:schemeClr val="tx1"/>
                          </a:solidFill>
                          <a:latin typeface="+mn-lt"/>
                          <a:ea typeface="+mn-ea"/>
                          <a:cs typeface="+mn-cs"/>
                        </a:rPr>
                        <a:t>Valstybės tarnyboje dirbančių asmenų atsparumo korupcijai tikrinimo modelio įdiegimas ir taikymas</a:t>
                      </a:r>
                      <a:endParaRPr kumimoji="0" lang="en-US" sz="1500" b="0" i="0" u="none" strike="noStrike" cap="none" normalizeH="0" baseline="0" dirty="0" smtClean="0">
                        <a:ln>
                          <a:noFill/>
                        </a:ln>
                        <a:solidFill>
                          <a:schemeClr val="tx1"/>
                        </a:solidFill>
                        <a:effectLst/>
                        <a:latin typeface="Times New Roman" pitchFamily="18" charset="0"/>
                      </a:endParaRPr>
                    </a:p>
                  </a:txBody>
                  <a:tcPr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5% (6%)</a:t>
                      </a:r>
                      <a:endParaRPr kumimoji="0" lang="en-US" sz="1500" b="0" i="0" u="none" strike="noStrike" cap="none" normalizeH="0" baseline="0" dirty="0" smtClean="0">
                        <a:ln>
                          <a:noFill/>
                        </a:ln>
                        <a:solidFill>
                          <a:srgbClr val="3366CC"/>
                        </a:solidFill>
                        <a:effectLst/>
                        <a:latin typeface="Times New Roman" pitchFamily="18" charset="0"/>
                      </a:endParaRPr>
                    </a:p>
                  </a:txBody>
                  <a:tcPr marT="45717" marB="45717" horzOverflow="overflow"/>
                </a:tc>
                <a:extLst>
                  <a:ext uri="{0D108BD9-81ED-4DB2-BD59-A6C34878D82A}">
                    <a16:rowId xmlns:a16="http://schemas.microsoft.com/office/drawing/2014/main" xmlns="" val="10004"/>
                  </a:ext>
                </a:extLst>
              </a:tr>
              <a:tr h="56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Atlikti daugiau korupcijos rizikos analizių valstybės ir savivaldybių įstaigų veiklos srityse</a:t>
                      </a:r>
                      <a:endParaRPr kumimoji="0" lang="en-US" sz="1500" b="0" i="0" u="none" strike="noStrike" cap="none" normalizeH="0" baseline="0" dirty="0" smtClean="0">
                        <a:ln>
                          <a:noFill/>
                        </a:ln>
                        <a:solidFill>
                          <a:schemeClr val="tx1"/>
                        </a:solidFill>
                        <a:effectLst/>
                        <a:latin typeface="Arial" charset="0"/>
                      </a:endParaRPr>
                    </a:p>
                  </a:txBody>
                  <a:tcPr marT="45717" marB="45717"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lt-LT" sz="1500" u="none" strike="noStrike" cap="none" normalizeH="0" baseline="0" dirty="0" smtClean="0">
                          <a:ln>
                            <a:noFill/>
                          </a:ln>
                          <a:effectLst/>
                        </a:rPr>
                        <a:t>4% (1%)</a:t>
                      </a:r>
                      <a:endParaRPr kumimoji="0" lang="en-US" sz="1500" b="0" i="0" u="none" strike="noStrike" cap="none" normalizeH="0" baseline="0" dirty="0" smtClean="0">
                        <a:ln>
                          <a:noFill/>
                        </a:ln>
                        <a:solidFill>
                          <a:srgbClr val="3366CC"/>
                        </a:solidFill>
                        <a:effectLst/>
                        <a:latin typeface="Arial" charset="0"/>
                      </a:endParaRPr>
                    </a:p>
                  </a:txBody>
                  <a:tcPr marT="45717" marB="45717" horzOverflow="overflow"/>
                </a:tc>
                <a:extLst>
                  <a:ext uri="{0D108BD9-81ED-4DB2-BD59-A6C34878D82A}">
                    <a16:rowId xmlns:a16="http://schemas.microsoft.com/office/drawing/2014/main" xmlns="" val="10005"/>
                  </a:ext>
                </a:extLst>
              </a:tr>
              <a:tr h="327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Etikos kodekso valstybinėse ir privačiose įstaigose įvedimas</a:t>
                      </a:r>
                      <a:endParaRPr kumimoji="0" lang="en-US" sz="1500" b="0" i="0" u="none" strike="noStrike" cap="none" normalizeH="0" baseline="0" dirty="0" smtClean="0">
                        <a:ln>
                          <a:noFill/>
                        </a:ln>
                        <a:solidFill>
                          <a:schemeClr val="tx1"/>
                        </a:solidFill>
                        <a:effectLst/>
                        <a:latin typeface="Arial" charset="0"/>
                      </a:endParaRPr>
                    </a:p>
                  </a:txBody>
                  <a:tcPr marT="45717" marB="4571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smtClean="0">
                          <a:ln>
                            <a:noFill/>
                          </a:ln>
                          <a:effectLst/>
                        </a:rPr>
                        <a:t>4% (5%)</a:t>
                      </a:r>
                      <a:endParaRPr kumimoji="0" lang="en-US" sz="1500" b="0" i="0" u="none" strike="noStrike" cap="none" normalizeH="0" baseline="0" dirty="0" smtClean="0">
                        <a:ln>
                          <a:noFill/>
                        </a:ln>
                        <a:solidFill>
                          <a:srgbClr val="3366CC"/>
                        </a:solidFill>
                        <a:effectLst/>
                        <a:latin typeface="Arial" charset="0"/>
                      </a:endParaRPr>
                    </a:p>
                  </a:txBody>
                  <a:tcPr marT="45717" marB="45717" horzOverflow="overflow"/>
                </a:tc>
                <a:extLst>
                  <a:ext uri="{0D108BD9-81ED-4DB2-BD59-A6C34878D82A}">
                    <a16:rowId xmlns:a16="http://schemas.microsoft.com/office/drawing/2014/main" xmlns="" val="10006"/>
                  </a:ext>
                </a:extLst>
              </a:tr>
              <a:tr h="56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Pareiškėjų, pranešusių apie korupcinio pobūdžio nusikalstamas veikas, apsaugos sistemos tobulinimas</a:t>
                      </a:r>
                      <a:endParaRPr kumimoji="0" lang="en-US" sz="1500" b="0" i="0" u="none" strike="noStrike" cap="none" normalizeH="0" baseline="0" dirty="0" smtClean="0">
                        <a:ln>
                          <a:noFill/>
                        </a:ln>
                        <a:solidFill>
                          <a:schemeClr val="tx1"/>
                        </a:solidFill>
                        <a:effectLst/>
                        <a:latin typeface="Arial" charset="0"/>
                      </a:endParaRPr>
                    </a:p>
                  </a:txBody>
                  <a:tcPr marT="45717" marB="45717"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lt-LT" sz="1500" u="none" strike="noStrike" cap="none" normalizeH="0" baseline="0" dirty="0" smtClean="0">
                          <a:ln>
                            <a:noFill/>
                          </a:ln>
                          <a:effectLst/>
                        </a:rPr>
                        <a:t>2% (4%)</a:t>
                      </a:r>
                      <a:endParaRPr kumimoji="0" lang="en-US" sz="1500" b="0" i="0" u="none" strike="noStrike" cap="none" normalizeH="0" baseline="0" dirty="0" smtClean="0">
                        <a:ln>
                          <a:noFill/>
                        </a:ln>
                        <a:solidFill>
                          <a:srgbClr val="3366CC"/>
                        </a:solidFill>
                        <a:effectLst/>
                        <a:latin typeface="Arial" charset="0"/>
                      </a:endParaRPr>
                    </a:p>
                  </a:txBody>
                  <a:tcPr marT="45717" marB="45717" horzOverflow="overflow"/>
                </a:tc>
                <a:extLst>
                  <a:ext uri="{0D108BD9-81ED-4DB2-BD59-A6C34878D82A}">
                    <a16:rowId xmlns:a16="http://schemas.microsoft.com/office/drawing/2014/main" xmlns="" val="10007"/>
                  </a:ext>
                </a:extLst>
              </a:tr>
              <a:tr h="327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Kovos su korupcija programų kūrimas</a:t>
                      </a:r>
                      <a:endParaRPr kumimoji="0" lang="en-US" sz="1500" b="0" i="0" u="none" strike="noStrike" cap="none" normalizeH="0" baseline="0" dirty="0" smtClean="0">
                        <a:ln>
                          <a:noFill/>
                        </a:ln>
                        <a:solidFill>
                          <a:schemeClr val="tx1"/>
                        </a:solidFill>
                        <a:effectLst/>
                        <a:latin typeface="Times New Roman" pitchFamily="18" charset="0"/>
                      </a:endParaRPr>
                    </a:p>
                  </a:txBody>
                  <a:tcPr marT="45717" marB="4571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smtClean="0">
                          <a:ln>
                            <a:noFill/>
                          </a:ln>
                          <a:effectLst/>
                        </a:rPr>
                        <a:t>2% (14%)</a:t>
                      </a:r>
                      <a:endParaRPr kumimoji="0" lang="en-US" sz="1500" b="0" i="0" u="none" strike="noStrike" cap="none" normalizeH="0" baseline="0" dirty="0" smtClean="0">
                        <a:ln>
                          <a:noFill/>
                        </a:ln>
                        <a:solidFill>
                          <a:srgbClr val="3366CC"/>
                        </a:solidFill>
                        <a:effectLst/>
                        <a:latin typeface="Arial" charset="0"/>
                      </a:endParaRPr>
                    </a:p>
                  </a:txBody>
                  <a:tcPr marT="45717" marB="45717" horzOverflow="overflow"/>
                </a:tc>
                <a:extLst>
                  <a:ext uri="{0D108BD9-81ED-4DB2-BD59-A6C34878D82A}">
                    <a16:rowId xmlns:a16="http://schemas.microsoft.com/office/drawing/2014/main" xmlns="" val="10008"/>
                  </a:ext>
                </a:extLst>
              </a:tr>
              <a:tr h="327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Atlikti daugiau teisės aktų ar jų projektų antikorupcinių vertinimų</a:t>
                      </a:r>
                      <a:endParaRPr kumimoji="0" lang="en-US" sz="1500" b="0" i="0" u="none" strike="noStrike" cap="none" normalizeH="0" baseline="0" dirty="0" smtClean="0">
                        <a:ln>
                          <a:noFill/>
                        </a:ln>
                        <a:solidFill>
                          <a:schemeClr val="tx1"/>
                        </a:solidFill>
                        <a:effectLst/>
                        <a:latin typeface="Arial" charset="0"/>
                      </a:endParaRPr>
                    </a:p>
                  </a:txBody>
                  <a:tcPr marT="45717" marB="4571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smtClean="0">
                          <a:ln>
                            <a:noFill/>
                          </a:ln>
                          <a:effectLst/>
                        </a:rPr>
                        <a:t>1% (2</a:t>
                      </a:r>
                      <a:r>
                        <a:rPr kumimoji="0" lang="en-US" sz="1500" u="none" strike="noStrike" cap="none" normalizeH="0" baseline="0" dirty="0" smtClean="0">
                          <a:ln>
                            <a:noFill/>
                          </a:ln>
                          <a:effectLst/>
                        </a:rPr>
                        <a:t>%</a:t>
                      </a:r>
                      <a:r>
                        <a:rPr kumimoji="0" lang="lt-LT" sz="1500" u="none" strike="noStrike" cap="none" normalizeH="0" baseline="0" dirty="0" smtClean="0">
                          <a:ln>
                            <a:noFill/>
                          </a:ln>
                          <a:effectLst/>
                        </a:rPr>
                        <a:t>) </a:t>
                      </a:r>
                      <a:endParaRPr kumimoji="0" lang="en-US" sz="1500" b="0" i="0" u="none" strike="noStrike" cap="none" normalizeH="0" baseline="0" dirty="0" smtClean="0">
                        <a:ln>
                          <a:noFill/>
                        </a:ln>
                        <a:solidFill>
                          <a:srgbClr val="3366CC"/>
                        </a:solidFill>
                        <a:effectLst/>
                        <a:latin typeface="Arial" charset="0"/>
                      </a:endParaRPr>
                    </a:p>
                  </a:txBody>
                  <a:tcPr marT="45717" marB="45717" horzOverflow="overflow"/>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430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26F29FD-D8A6-4D39-AF42-7F2D89991E75}" type="slidenum">
              <a:rPr lang="lt-LT" altLang="lt-LT" sz="1000" b="0">
                <a:latin typeface="Arial" panose="020B0604020202020204" pitchFamily="34" charset="0"/>
              </a:rPr>
              <a:pPr eaLnBrk="1" hangingPunct="1"/>
              <a:t>305</a:t>
            </a:fld>
            <a:endParaRPr lang="lt-LT" altLang="lt-LT" sz="1000" b="0">
              <a:latin typeface="Arial" panose="020B0604020202020204" pitchFamily="34" charset="0"/>
            </a:endParaRPr>
          </a:p>
        </p:txBody>
      </p:sp>
      <p:sp>
        <p:nvSpPr>
          <p:cNvPr id="343044" name="Rectangle 2"/>
          <p:cNvSpPr>
            <a:spLocks noGrp="1" noChangeArrowheads="1"/>
          </p:cNvSpPr>
          <p:nvPr>
            <p:ph type="title"/>
          </p:nvPr>
        </p:nvSpPr>
        <p:spPr>
          <a:xfrm>
            <a:off x="468313" y="188913"/>
            <a:ext cx="8229600" cy="1143000"/>
          </a:xfrm>
        </p:spPr>
        <p:txBody>
          <a:bodyPr/>
          <a:lstStyle/>
          <a:p>
            <a:pPr algn="ctr" eaLnBrk="1" hangingPunct="1"/>
            <a:r>
              <a:rPr lang="lt-LT" altLang="lt-LT" smtClean="0"/>
              <a:t>Efektyviausios korupcijos mažinimo priemonės </a:t>
            </a:r>
            <a:br>
              <a:rPr lang="lt-LT" altLang="lt-LT" smtClean="0"/>
            </a:b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a:t>
            </a:r>
          </a:p>
        </p:txBody>
      </p:sp>
      <p:sp>
        <p:nvSpPr>
          <p:cNvPr id="343045" name="Text Box 45"/>
          <p:cNvSpPr txBox="1">
            <a:spLocks noChangeArrowheads="1"/>
          </p:cNvSpPr>
          <p:nvPr/>
        </p:nvSpPr>
        <p:spPr bwMode="auto">
          <a:xfrm>
            <a:off x="971550" y="5876925"/>
            <a:ext cx="339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343046" name="Text Box 7"/>
          <p:cNvSpPr txBox="1">
            <a:spLocks noChangeArrowheads="1"/>
          </p:cNvSpPr>
          <p:nvPr/>
        </p:nvSpPr>
        <p:spPr bwMode="auto">
          <a:xfrm>
            <a:off x="611188" y="5661025"/>
            <a:ext cx="8207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Q43.1. Kurios iš šių priemonių būtų efektyviausios, mažinant korupcijos mastą Lietuvoje? </a:t>
            </a:r>
          </a:p>
        </p:txBody>
      </p:sp>
      <p:sp>
        <p:nvSpPr>
          <p:cNvPr id="3430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0" name="Group 4"/>
          <p:cNvGraphicFramePr>
            <a:graphicFrameLocks/>
          </p:cNvGraphicFramePr>
          <p:nvPr/>
        </p:nvGraphicFramePr>
        <p:xfrm>
          <a:off x="755650" y="1125538"/>
          <a:ext cx="7993063" cy="4457700"/>
        </p:xfrm>
        <a:graphic>
          <a:graphicData uri="http://schemas.openxmlformats.org/drawingml/2006/table">
            <a:tbl>
              <a:tblPr>
                <a:tableStyleId>{616DA210-FB5B-4158-B5E0-FEB733F419BA}</a:tableStyleId>
              </a:tblPr>
              <a:tblGrid>
                <a:gridCol w="6119813">
                  <a:extLst>
                    <a:ext uri="{9D8B030D-6E8A-4147-A177-3AD203B41FA5}">
                      <a16:colId xmlns:a16="http://schemas.microsoft.com/office/drawing/2014/main" xmlns="" val="20000"/>
                    </a:ext>
                  </a:extLst>
                </a:gridCol>
                <a:gridCol w="1873250">
                  <a:extLst>
                    <a:ext uri="{9D8B030D-6E8A-4147-A177-3AD203B41FA5}">
                      <a16:colId xmlns:a16="http://schemas.microsoft.com/office/drawing/2014/main" xmlns=""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50" u="none" strike="noStrike" cap="none" normalizeH="0" baseline="0" dirty="0" smtClean="0">
                          <a:ln>
                            <a:noFill/>
                          </a:ln>
                          <a:effectLst/>
                        </a:rPr>
                        <a:t>Pakelti valstybės tarnyboje dirbančių asmenų atlyginimus, kad jie labai saugotų savo darbo vietą</a:t>
                      </a:r>
                      <a:endParaRPr kumimoji="0" lang="en-US" sz="155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t-LT" sz="1550" u="none" strike="noStrike" cap="none" normalizeH="0" baseline="0" dirty="0" smtClean="0">
                          <a:ln>
                            <a:noFill/>
                          </a:ln>
                          <a:effectLst/>
                        </a:rPr>
                        <a:t>36% (38%)</a:t>
                      </a:r>
                      <a:endParaRPr kumimoji="0" lang="en-US" sz="1550" b="0" i="0" u="none" strike="noStrike" cap="none" normalizeH="0" baseline="0" dirty="0" smtClean="0">
                        <a:ln>
                          <a:noFill/>
                        </a:ln>
                        <a:solidFill>
                          <a:srgbClr val="3366CC"/>
                        </a:solidFill>
                        <a:effectLst/>
                        <a:latin typeface="Arial" charset="0"/>
                      </a:endParaRPr>
                    </a:p>
                  </a:txBody>
                  <a:tcPr horzOverflow="overflow"/>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50" u="none" strike="noStrike" cap="none" normalizeH="0" baseline="0" dirty="0" smtClean="0">
                          <a:ln>
                            <a:noFill/>
                          </a:ln>
                          <a:effectLst/>
                        </a:rPr>
                        <a:t>Kelti  visuomenės moralę įgyvendinant švietimo ir viešumo (antikorupcinio sąmoningumo didinimo) priemones</a:t>
                      </a:r>
                      <a:endParaRPr kumimoji="0" lang="en-US" sz="155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t-LT" sz="1550" u="none" strike="noStrike" cap="none" normalizeH="0" baseline="0" dirty="0" smtClean="0">
                          <a:ln>
                            <a:noFill/>
                          </a:ln>
                          <a:effectLst/>
                        </a:rPr>
                        <a:t>36% (27%)</a:t>
                      </a:r>
                      <a:endParaRPr kumimoji="0" lang="en-US" sz="1550" b="0" i="0" u="none" strike="noStrike" cap="none" normalizeH="0" baseline="0" dirty="0" smtClean="0">
                        <a:ln>
                          <a:noFill/>
                        </a:ln>
                        <a:solidFill>
                          <a:srgbClr val="3366CC"/>
                        </a:solidFill>
                        <a:effectLst/>
                        <a:latin typeface="Arial" charset="0"/>
                      </a:endParaRPr>
                    </a:p>
                  </a:txBody>
                  <a:tcPr horzOverflow="overflow"/>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lt-LT" sz="1550" kern="1200" dirty="0" smtClean="0">
                          <a:solidFill>
                            <a:schemeClr val="tx1"/>
                          </a:solidFill>
                          <a:latin typeface="+mn-lt"/>
                          <a:ea typeface="+mn-ea"/>
                          <a:cs typeface="+mn-cs"/>
                        </a:rPr>
                        <a:t>Skatinti elektroninių paslaugų diegimą</a:t>
                      </a:r>
                      <a:endParaRPr kumimoji="0" lang="en-US" sz="155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550" u="none" strike="noStrike" cap="none" normalizeH="0" baseline="0" dirty="0" smtClean="0">
                          <a:ln>
                            <a:noFill/>
                          </a:ln>
                          <a:effectLst/>
                        </a:rPr>
                        <a:t>25% </a:t>
                      </a:r>
                      <a:endParaRPr kumimoji="0" lang="en-US" sz="1550" b="0" i="0" u="none" strike="noStrike" cap="none" normalizeH="0" baseline="0" dirty="0" smtClean="0">
                        <a:ln>
                          <a:noFill/>
                        </a:ln>
                        <a:solidFill>
                          <a:srgbClr val="3366CC"/>
                        </a:solidFill>
                        <a:effectLst/>
                        <a:latin typeface="Arial" charset="0"/>
                      </a:endParaRPr>
                    </a:p>
                  </a:txBody>
                  <a:tcPr horzOverflow="overflow"/>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50" u="none" strike="noStrike" cap="none" normalizeH="0" baseline="0" dirty="0" smtClean="0">
                          <a:ln>
                            <a:noFill/>
                          </a:ln>
                          <a:effectLst/>
                        </a:rPr>
                        <a:t>Žalos išieškojimas iš korumpuotų valstybės tarnyboje dirbančių asmenų arba asmeninės  jų atsakomybės stiprinimas</a:t>
                      </a:r>
                      <a:endParaRPr kumimoji="0" lang="en-US" sz="155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lt-LT" sz="1550" u="none" strike="noStrike" cap="none" normalizeH="0" baseline="0" dirty="0" smtClean="0">
                          <a:ln>
                            <a:noFill/>
                          </a:ln>
                          <a:effectLst/>
                        </a:rPr>
                        <a:t>23% (21%)</a:t>
                      </a:r>
                      <a:endParaRPr kumimoji="0" lang="en-US" sz="1550" b="0" i="0" u="none" strike="noStrike" cap="none" normalizeH="0" baseline="0" dirty="0" smtClean="0">
                        <a:ln>
                          <a:noFill/>
                        </a:ln>
                        <a:solidFill>
                          <a:srgbClr val="3366CC"/>
                        </a:solidFill>
                        <a:effectLst/>
                        <a:latin typeface="Arial" charset="0"/>
                      </a:endParaRPr>
                    </a:p>
                  </a:txBody>
                  <a:tcPr horzOverflow="overflow"/>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50" u="none" strike="noStrike" cap="none" normalizeH="0" baseline="0" dirty="0" smtClean="0">
                          <a:ln>
                            <a:noFill/>
                          </a:ln>
                          <a:effectLst/>
                        </a:rPr>
                        <a:t>Bausmių už kyšio paėmimą sugriežtinimas</a:t>
                      </a:r>
                      <a:endParaRPr kumimoji="0" lang="en-US" sz="155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50" u="none" strike="noStrike" cap="none" normalizeH="0" baseline="0" dirty="0" smtClean="0">
                          <a:ln>
                            <a:noFill/>
                          </a:ln>
                          <a:effectLst/>
                        </a:rPr>
                        <a:t>22% (28%)</a:t>
                      </a:r>
                      <a:endParaRPr kumimoji="0" lang="en-US" sz="1550" b="0" i="0" u="none" strike="noStrike" cap="none" normalizeH="0" baseline="0" dirty="0" smtClean="0">
                        <a:ln>
                          <a:noFill/>
                        </a:ln>
                        <a:solidFill>
                          <a:srgbClr val="3366CC"/>
                        </a:solidFill>
                        <a:effectLst/>
                        <a:latin typeface="Times New Roman" pitchFamily="18" charset="0"/>
                      </a:endParaRPr>
                    </a:p>
                  </a:txBody>
                  <a:tcPr horzOverflow="overflow"/>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50" u="none" strike="noStrike" cap="none" normalizeH="0" baseline="0" dirty="0" smtClean="0">
                          <a:ln>
                            <a:noFill/>
                          </a:ln>
                          <a:effectLst/>
                        </a:rPr>
                        <a:t>Prasižengusiems valstybės tarnyboje dirbantiems asmenims uždrausti dirbti valstybinėse įstaigose</a:t>
                      </a:r>
                      <a:endParaRPr kumimoji="0" lang="en-US" sz="155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50" b="0" i="0" u="none" strike="noStrike" cap="none" normalizeH="0" baseline="0" dirty="0" smtClean="0">
                          <a:ln>
                            <a:noFill/>
                          </a:ln>
                          <a:solidFill>
                            <a:schemeClr val="tx1"/>
                          </a:solidFill>
                          <a:effectLst/>
                          <a:latin typeface="Times New Roman" pitchFamily="18" charset="0"/>
                        </a:rPr>
                        <a:t>21% (23%)</a:t>
                      </a:r>
                      <a:endParaRPr kumimoji="0" lang="en-US" sz="1550" b="0" i="0" u="none" strike="noStrike" cap="none" normalizeH="0" baseline="0" dirty="0" smtClean="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xmlns="" val="10005"/>
                  </a:ext>
                </a:extLst>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50" u="none" strike="noStrike" cap="none" normalizeH="0" baseline="0" dirty="0" smtClean="0">
                          <a:ln>
                            <a:noFill/>
                          </a:ln>
                          <a:effectLst/>
                        </a:rPr>
                        <a:t>Tikrinti valstybės tarnyboje dirbančių asmenų ir jų šeimos turto skaidrumą, esant būtinybei taikyti turto konfiskavimą</a:t>
                      </a:r>
                      <a:endParaRPr kumimoji="0" lang="en-US" sz="155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50" u="none" strike="noStrike" cap="none" normalizeH="0" baseline="0" dirty="0" smtClean="0">
                          <a:ln>
                            <a:noFill/>
                          </a:ln>
                          <a:effectLst/>
                        </a:rPr>
                        <a:t>17% (14%)</a:t>
                      </a:r>
                      <a:endParaRPr kumimoji="0" lang="en-US" sz="1550" b="0" i="0" u="none" strike="noStrike" cap="none" normalizeH="0" baseline="0" dirty="0" smtClean="0">
                        <a:ln>
                          <a:noFill/>
                        </a:ln>
                        <a:solidFill>
                          <a:srgbClr val="3366CC"/>
                        </a:solidFill>
                        <a:effectLst/>
                        <a:latin typeface="Times New Roman" pitchFamily="18" charset="0"/>
                      </a:endParaRPr>
                    </a:p>
                  </a:txBody>
                  <a:tcPr horzOverflow="overflow"/>
                </a:tc>
                <a:extLst>
                  <a:ext uri="{0D108BD9-81ED-4DB2-BD59-A6C34878D82A}">
                    <a16:rowId xmlns:a16="http://schemas.microsoft.com/office/drawing/2014/main" xmlns="" val="10006"/>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50" u="none" strike="noStrike" cap="none" normalizeH="0" baseline="0" dirty="0" smtClean="0">
                          <a:ln>
                            <a:noFill/>
                          </a:ln>
                          <a:effectLst/>
                        </a:rPr>
                        <a:t>Bausmės už kyšio davimą sugriežtinimas</a:t>
                      </a:r>
                      <a:endParaRPr kumimoji="0" lang="en-US" sz="155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550" u="none" strike="noStrike" cap="none" normalizeH="0" baseline="0" dirty="0" smtClean="0">
                          <a:ln>
                            <a:noFill/>
                          </a:ln>
                          <a:effectLst/>
                        </a:rPr>
                        <a:t>17% (18%)</a:t>
                      </a:r>
                      <a:endParaRPr kumimoji="0" lang="en-US" sz="1550" b="0" i="0" u="none" strike="noStrike" cap="none" normalizeH="0" baseline="0" dirty="0" smtClean="0">
                        <a:ln>
                          <a:noFill/>
                        </a:ln>
                        <a:solidFill>
                          <a:srgbClr val="3366CC"/>
                        </a:solidFill>
                        <a:effectLst/>
                        <a:latin typeface="Arial" charset="0"/>
                      </a:endParaRPr>
                    </a:p>
                  </a:txBody>
                  <a:tcPr horzOverflow="overflow"/>
                </a:tc>
                <a:extLst>
                  <a:ext uri="{0D108BD9-81ED-4DB2-BD59-A6C34878D82A}">
                    <a16:rowId xmlns:a16="http://schemas.microsoft.com/office/drawing/2014/main" xmlns="" val="10007"/>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550" u="none" strike="noStrike" cap="none" normalizeH="0" baseline="0" dirty="0" smtClean="0">
                          <a:ln>
                            <a:noFill/>
                          </a:ln>
                          <a:effectLst/>
                        </a:rPr>
                        <a:t>Aktyvesnė visuomenės parama – kad žmonės praneštų apie kyšius</a:t>
                      </a:r>
                      <a:endParaRPr kumimoji="0" lang="en-US" sz="155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550" u="none" strike="noStrike" cap="none" normalizeH="0" baseline="0" dirty="0" smtClean="0">
                          <a:ln>
                            <a:noFill/>
                          </a:ln>
                          <a:effectLst/>
                        </a:rPr>
                        <a:t>13</a:t>
                      </a:r>
                      <a:r>
                        <a:rPr kumimoji="0" lang="en-US" sz="1550" u="none" strike="noStrike" cap="none" normalizeH="0" baseline="0" dirty="0" smtClean="0">
                          <a:ln>
                            <a:noFill/>
                          </a:ln>
                          <a:effectLst/>
                        </a:rPr>
                        <a:t>%</a:t>
                      </a:r>
                      <a:r>
                        <a:rPr kumimoji="0" lang="lt-LT" sz="1550" u="none" strike="noStrike" cap="none" normalizeH="0" baseline="0" dirty="0" smtClean="0">
                          <a:ln>
                            <a:noFill/>
                          </a:ln>
                          <a:effectLst/>
                        </a:rPr>
                        <a:t> (17%)</a:t>
                      </a:r>
                      <a:endParaRPr kumimoji="0" lang="en-US" sz="1550" b="0" i="0" u="none" strike="noStrike" cap="none" normalizeH="0" baseline="0" dirty="0" smtClean="0">
                        <a:ln>
                          <a:noFill/>
                        </a:ln>
                        <a:solidFill>
                          <a:srgbClr val="3366CC"/>
                        </a:solidFill>
                        <a:effectLst/>
                        <a:latin typeface="Arial" charset="0"/>
                      </a:endParaRPr>
                    </a:p>
                  </a:txBody>
                  <a:tcPr horzOverflow="overflow"/>
                </a:tc>
                <a:extLst>
                  <a:ext uri="{0D108BD9-81ED-4DB2-BD59-A6C34878D82A}">
                    <a16:rowId xmlns:a16="http://schemas.microsoft.com/office/drawing/2014/main" xmlns="" val="10008"/>
                  </a:ext>
                </a:extLst>
              </a:tr>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50" u="none" strike="noStrike" cap="none" normalizeH="0" baseline="0" dirty="0" smtClean="0">
                          <a:ln>
                            <a:noFill/>
                          </a:ln>
                          <a:effectLst/>
                        </a:rPr>
                        <a:t>Aktyvi žiniasklaidos pozicija nušviečiant korupcijos atvejus</a:t>
                      </a:r>
                      <a:endParaRPr kumimoji="0" lang="en-US" sz="155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50" u="none" strike="noStrike" cap="none" normalizeH="0" baseline="0" dirty="0" smtClean="0">
                          <a:ln>
                            <a:noFill/>
                          </a:ln>
                          <a:effectLst/>
                        </a:rPr>
                        <a:t>13% (18%)</a:t>
                      </a:r>
                      <a:endParaRPr kumimoji="0" lang="en-US" sz="1550" b="0" i="0" u="none" strike="noStrike" cap="none" normalizeH="0" baseline="0" dirty="0" smtClean="0">
                        <a:ln>
                          <a:noFill/>
                        </a:ln>
                        <a:solidFill>
                          <a:srgbClr val="3366CC"/>
                        </a:solidFill>
                        <a:effectLst/>
                        <a:latin typeface="Times New Roman" pitchFamily="18" charset="0"/>
                      </a:endParaRPr>
                    </a:p>
                  </a:txBody>
                  <a:tcPr horzOverflow="overflow"/>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440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A872525-CF32-48FC-9120-667833B86920}" type="slidenum">
              <a:rPr lang="lt-LT" altLang="lt-LT" sz="1000" b="0">
                <a:latin typeface="Arial" panose="020B0604020202020204" pitchFamily="34" charset="0"/>
              </a:rPr>
              <a:pPr eaLnBrk="1" hangingPunct="1"/>
              <a:t>306</a:t>
            </a:fld>
            <a:endParaRPr lang="lt-LT" altLang="lt-LT" sz="1000" b="0">
              <a:latin typeface="Arial" panose="020B0604020202020204" pitchFamily="34" charset="0"/>
            </a:endParaRPr>
          </a:p>
        </p:txBody>
      </p:sp>
      <p:sp>
        <p:nvSpPr>
          <p:cNvPr id="344068" name="Rectangle 2"/>
          <p:cNvSpPr>
            <a:spLocks noGrp="1" noChangeArrowheads="1"/>
          </p:cNvSpPr>
          <p:nvPr>
            <p:ph type="title"/>
          </p:nvPr>
        </p:nvSpPr>
        <p:spPr>
          <a:xfrm>
            <a:off x="468313" y="188913"/>
            <a:ext cx="8229600" cy="1143000"/>
          </a:xfrm>
        </p:spPr>
        <p:txBody>
          <a:bodyPr/>
          <a:lstStyle/>
          <a:p>
            <a:pPr algn="ctr" eaLnBrk="1" hangingPunct="1"/>
            <a:r>
              <a:rPr lang="lt-LT" altLang="lt-LT" smtClean="0"/>
              <a:t>Efektyviausios korupcijos mažinimo priemonės </a:t>
            </a:r>
            <a:br>
              <a:rPr lang="lt-LT" altLang="lt-LT" smtClean="0"/>
            </a:br>
            <a:r>
              <a:rPr lang="lt-LT" altLang="lt-LT" sz="1800" i="1" smtClean="0"/>
              <a:t>(skliausteliuose </a:t>
            </a:r>
            <a:r>
              <a:rPr lang="en-US" altLang="lt-LT" sz="1800" i="1" smtClean="0"/>
              <a:t>20</a:t>
            </a:r>
            <a:r>
              <a:rPr lang="lt-LT" altLang="lt-LT" sz="1800" i="1" smtClean="0"/>
              <a:t>11</a:t>
            </a:r>
            <a:r>
              <a:rPr lang="en-US" altLang="lt-LT" sz="1800" i="1" smtClean="0"/>
              <a:t> m. tyrimo duomenys</a:t>
            </a:r>
            <a:r>
              <a:rPr lang="lt-LT" altLang="lt-LT" sz="1800" i="1" smtClean="0"/>
              <a:t>) tęsinys</a:t>
            </a:r>
          </a:p>
        </p:txBody>
      </p:sp>
      <p:sp>
        <p:nvSpPr>
          <p:cNvPr id="344069" name="Text Box 45"/>
          <p:cNvSpPr txBox="1">
            <a:spLocks noChangeArrowheads="1"/>
          </p:cNvSpPr>
          <p:nvPr/>
        </p:nvSpPr>
        <p:spPr bwMode="auto">
          <a:xfrm>
            <a:off x="971550" y="5949950"/>
            <a:ext cx="3397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344070" name="Text Box 7"/>
          <p:cNvSpPr txBox="1">
            <a:spLocks noChangeArrowheads="1"/>
          </p:cNvSpPr>
          <p:nvPr/>
        </p:nvSpPr>
        <p:spPr bwMode="auto">
          <a:xfrm>
            <a:off x="684213" y="5732463"/>
            <a:ext cx="8207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Q43.1. Kurios iš šių priemonių būtų efektyviausios, mažinant korupcijos mastą Lietuvoje? </a:t>
            </a:r>
          </a:p>
        </p:txBody>
      </p:sp>
      <p:sp>
        <p:nvSpPr>
          <p:cNvPr id="3440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0" name="Group 4"/>
          <p:cNvGraphicFramePr>
            <a:graphicFrameLocks/>
          </p:cNvGraphicFramePr>
          <p:nvPr/>
        </p:nvGraphicFramePr>
        <p:xfrm>
          <a:off x="684213" y="1341438"/>
          <a:ext cx="7993062" cy="3894137"/>
        </p:xfrm>
        <a:graphic>
          <a:graphicData uri="http://schemas.openxmlformats.org/drawingml/2006/table">
            <a:tbl>
              <a:tblPr>
                <a:tableStyleId>{616DA210-FB5B-4158-B5E0-FEB733F419BA}</a:tableStyleId>
              </a:tblPr>
              <a:tblGrid>
                <a:gridCol w="6119812">
                  <a:extLst>
                    <a:ext uri="{9D8B030D-6E8A-4147-A177-3AD203B41FA5}">
                      <a16:colId xmlns:a16="http://schemas.microsoft.com/office/drawing/2014/main" xmlns="" val="20000"/>
                    </a:ext>
                  </a:extLst>
                </a:gridCol>
                <a:gridCol w="1873250">
                  <a:extLst>
                    <a:ext uri="{9D8B030D-6E8A-4147-A177-3AD203B41FA5}">
                      <a16:colId xmlns:a16="http://schemas.microsoft.com/office/drawing/2014/main" xmlns="" val="20001"/>
                    </a:ext>
                  </a:extLst>
                </a:gridCol>
              </a:tblGrid>
              <a:tr h="327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b="0" i="0" u="none" strike="noStrike" cap="none" normalizeH="0" baseline="0" dirty="0" smtClean="0">
                          <a:ln>
                            <a:noFill/>
                          </a:ln>
                          <a:solidFill>
                            <a:schemeClr val="tx1"/>
                          </a:solidFill>
                          <a:effectLst/>
                          <a:latin typeface="+mj-lt"/>
                        </a:rPr>
                        <a:t>Problema pati išsispręs, kai pagerės bendras gyvenimo lygis šalyje</a:t>
                      </a:r>
                      <a:endParaRPr kumimoji="0" lang="en-US" sz="1600" b="0" i="0" u="none" strike="noStrike" cap="none" normalizeH="0" baseline="0" dirty="0" smtClean="0">
                        <a:ln>
                          <a:noFill/>
                        </a:ln>
                        <a:solidFill>
                          <a:schemeClr val="tx1"/>
                        </a:solidFill>
                        <a:effectLst/>
                        <a:latin typeface="+mj-lt"/>
                      </a:endParaRPr>
                    </a:p>
                  </a:txBody>
                  <a:tcPr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b="0" i="0" u="none" strike="noStrike" cap="none" normalizeH="0" baseline="0" dirty="0" smtClean="0">
                          <a:ln>
                            <a:noFill/>
                          </a:ln>
                          <a:solidFill>
                            <a:schemeClr val="tx1"/>
                          </a:solidFill>
                          <a:effectLst/>
                          <a:latin typeface="+mj-lt"/>
                        </a:rPr>
                        <a:t>12% (16%)</a:t>
                      </a:r>
                      <a:endParaRPr kumimoji="0" lang="en-US" sz="1600" b="0" i="0" u="none" strike="noStrike" cap="none" normalizeH="0" baseline="0" dirty="0" smtClean="0">
                        <a:ln>
                          <a:noFill/>
                        </a:ln>
                        <a:solidFill>
                          <a:schemeClr val="tx1"/>
                        </a:solidFill>
                        <a:effectLst/>
                        <a:latin typeface="+mj-lt"/>
                      </a:endParaRPr>
                    </a:p>
                  </a:txBody>
                  <a:tcPr marT="45724" marB="45724" horzOverflow="overflow"/>
                </a:tc>
                <a:extLst>
                  <a:ext uri="{0D108BD9-81ED-4DB2-BD59-A6C34878D82A}">
                    <a16:rowId xmlns:a16="http://schemas.microsoft.com/office/drawing/2014/main" xmlns="" val="10000"/>
                  </a:ext>
                </a:extLst>
              </a:tr>
              <a:tr h="3276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Korupciją tiriančių subjektų darbo efektyvumo didinimas</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 (7%)</a:t>
                      </a:r>
                      <a:endParaRPr kumimoji="0" lang="en-US" sz="1600" b="0" i="0" u="none" strike="noStrike" cap="none" normalizeH="0" baseline="0" dirty="0" smtClean="0">
                        <a:ln>
                          <a:noFill/>
                        </a:ln>
                        <a:solidFill>
                          <a:srgbClr val="3366CC"/>
                        </a:solidFill>
                        <a:effectLst/>
                        <a:latin typeface="Times New Roman" pitchFamily="18" charset="0"/>
                      </a:endParaRPr>
                    </a:p>
                  </a:txBody>
                  <a:tcPr marT="45724" marB="45724" horzOverflow="overflow"/>
                </a:tc>
                <a:extLst>
                  <a:ext uri="{0D108BD9-81ED-4DB2-BD59-A6C34878D82A}">
                    <a16:rowId xmlns:a16="http://schemas.microsoft.com/office/drawing/2014/main" xmlns="" val="10001"/>
                  </a:ext>
                </a:extLst>
              </a:tr>
              <a:tr h="5639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Tikrinti </a:t>
                      </a:r>
                      <a:r>
                        <a:rPr kumimoji="0" lang="lt-LT" sz="1600" u="none" strike="noStrike" cap="none" normalizeH="0" baseline="0" dirty="0" smtClean="0">
                          <a:ln>
                            <a:noFill/>
                          </a:ln>
                          <a:effectLst/>
                        </a:rPr>
                        <a:t>valstybės tarnyboje dirbančių asmenų </a:t>
                      </a:r>
                      <a:r>
                        <a:rPr kumimoji="0" lang="lt-LT" sz="1600" b="0" i="0" u="none" strike="noStrike" cap="none" normalizeH="0" baseline="0" dirty="0" smtClean="0">
                          <a:ln>
                            <a:noFill/>
                          </a:ln>
                          <a:solidFill>
                            <a:schemeClr val="tx1"/>
                          </a:solidFill>
                          <a:effectLst/>
                          <a:latin typeface="Times New Roman" pitchFamily="18" charset="0"/>
                        </a:rPr>
                        <a:t>praeitį, patikimumą ir lojalumą valstybei</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rPr>
                        <a:t>6% </a:t>
                      </a:r>
                      <a:r>
                        <a:rPr kumimoji="0" lang="lt-LT" sz="1600" u="none" strike="noStrike" cap="none" normalizeH="0" baseline="0" dirty="0" smtClean="0">
                          <a:ln>
                            <a:noFill/>
                          </a:ln>
                          <a:effectLst/>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xmlns="" val="10002"/>
                  </a:ext>
                </a:extLst>
              </a:tr>
              <a:tr h="56392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lt-LT" sz="1600" kern="1200" dirty="0" smtClean="0">
                          <a:solidFill>
                            <a:schemeClr val="tx1"/>
                          </a:solidFill>
                          <a:latin typeface="+mn-lt"/>
                          <a:ea typeface="+mn-ea"/>
                          <a:cs typeface="+mn-cs"/>
                        </a:rPr>
                        <a:t>Valstybės tarnyboje dirbančių asmenų atsparumo korupcijai tikrinimo modelio įdiegimas ir taikymas</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6% (5%)</a:t>
                      </a:r>
                      <a:endParaRPr kumimoji="0" lang="en-US" sz="1600" b="0" i="0" u="none" strike="noStrike" cap="none" normalizeH="0" baseline="0" dirty="0" smtClean="0">
                        <a:ln>
                          <a:noFill/>
                        </a:ln>
                        <a:solidFill>
                          <a:srgbClr val="3366CC"/>
                        </a:solidFill>
                        <a:effectLst/>
                        <a:latin typeface="Times New Roman" pitchFamily="18" charset="0"/>
                      </a:endParaRPr>
                    </a:p>
                  </a:txBody>
                  <a:tcPr marT="45724" marB="45724" horzOverflow="overflow"/>
                </a:tc>
                <a:extLst>
                  <a:ext uri="{0D108BD9-81ED-4DB2-BD59-A6C34878D82A}">
                    <a16:rowId xmlns:a16="http://schemas.microsoft.com/office/drawing/2014/main" xmlns="" val="10003"/>
                  </a:ext>
                </a:extLst>
              </a:tr>
              <a:tr h="563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Pareiškėjų, pranešusių apie korupcinio pobūdžio nusikalstamas veikas, apsaugos sistemos tobulinimas</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lt-LT" sz="1600" u="none" strike="noStrike" cap="none" normalizeH="0" baseline="0" dirty="0" smtClean="0">
                          <a:ln>
                            <a:noFill/>
                          </a:ln>
                          <a:effectLst/>
                        </a:rPr>
                        <a:t>6% (7%)</a:t>
                      </a:r>
                      <a:endParaRPr kumimoji="0" lang="en-US" sz="1600" b="0" i="0" u="none" strike="noStrike" cap="none" normalizeH="0" baseline="0" dirty="0" smtClean="0">
                        <a:ln>
                          <a:noFill/>
                        </a:ln>
                        <a:solidFill>
                          <a:srgbClr val="3366CC"/>
                        </a:solidFill>
                        <a:effectLst/>
                        <a:latin typeface="Arial" charset="0"/>
                      </a:endParaRPr>
                    </a:p>
                  </a:txBody>
                  <a:tcPr marT="45724" marB="45724" horzOverflow="overflow"/>
                </a:tc>
                <a:extLst>
                  <a:ext uri="{0D108BD9-81ED-4DB2-BD59-A6C34878D82A}">
                    <a16:rowId xmlns:a16="http://schemas.microsoft.com/office/drawing/2014/main" xmlns="" val="10004"/>
                  </a:ext>
                </a:extLst>
              </a:tr>
              <a:tr h="3276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Kovos su korupcija programų kūrimas</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600" u="none" strike="noStrike" cap="none" normalizeH="0" baseline="0" dirty="0" smtClean="0">
                          <a:ln>
                            <a:noFill/>
                          </a:ln>
                          <a:effectLst/>
                        </a:rPr>
                        <a:t>5% (6%)</a:t>
                      </a:r>
                      <a:endParaRPr kumimoji="0" lang="en-US" sz="1600" b="0" i="0" u="none" strike="noStrike" cap="none" normalizeH="0" baseline="0" dirty="0" smtClean="0">
                        <a:ln>
                          <a:noFill/>
                        </a:ln>
                        <a:solidFill>
                          <a:srgbClr val="3366CC"/>
                        </a:solidFill>
                        <a:effectLst/>
                        <a:latin typeface="Arial" charset="0"/>
                      </a:endParaRPr>
                    </a:p>
                  </a:txBody>
                  <a:tcPr marT="45724" marB="45724" horzOverflow="overflow"/>
                </a:tc>
                <a:extLst>
                  <a:ext uri="{0D108BD9-81ED-4DB2-BD59-A6C34878D82A}">
                    <a16:rowId xmlns:a16="http://schemas.microsoft.com/office/drawing/2014/main" xmlns="" val="10005"/>
                  </a:ext>
                </a:extLst>
              </a:tr>
              <a:tr h="563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Atlikti daugiau korupcijos rizikos analizių valstybės ir savivaldybių įstaigų veiklos srityse</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lt-LT" sz="1600" u="none" strike="noStrike" cap="none" normalizeH="0" baseline="0" dirty="0" smtClean="0">
                          <a:ln>
                            <a:noFill/>
                          </a:ln>
                          <a:effectLst/>
                        </a:rPr>
                        <a:t>4% (4%)</a:t>
                      </a:r>
                      <a:endParaRPr kumimoji="0" lang="en-US" sz="1600" b="0" i="0" u="none" strike="noStrike" cap="none" normalizeH="0" baseline="0" dirty="0" smtClean="0">
                        <a:ln>
                          <a:noFill/>
                        </a:ln>
                        <a:solidFill>
                          <a:srgbClr val="3366CC"/>
                        </a:solidFill>
                        <a:effectLst/>
                        <a:latin typeface="Arial" charset="0"/>
                      </a:endParaRPr>
                    </a:p>
                  </a:txBody>
                  <a:tcPr marT="45724" marB="45724" horzOverflow="overflow"/>
                </a:tc>
                <a:extLst>
                  <a:ext uri="{0D108BD9-81ED-4DB2-BD59-A6C34878D82A}">
                    <a16:rowId xmlns:a16="http://schemas.microsoft.com/office/drawing/2014/main" xmlns="" val="10006"/>
                  </a:ext>
                </a:extLst>
              </a:tr>
              <a:tr h="327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Etikos kodekso valstybinėse ir privačiose įstaigose įvedimas</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600" u="none" strike="noStrike" cap="none" normalizeH="0" baseline="0" dirty="0" smtClean="0">
                          <a:ln>
                            <a:noFill/>
                          </a:ln>
                          <a:effectLst/>
                        </a:rPr>
                        <a:t>3% (6%)</a:t>
                      </a:r>
                      <a:endParaRPr kumimoji="0" lang="en-US" sz="1600" b="0" i="0" u="none" strike="noStrike" cap="none" normalizeH="0" baseline="0" dirty="0" smtClean="0">
                        <a:ln>
                          <a:noFill/>
                        </a:ln>
                        <a:solidFill>
                          <a:srgbClr val="3366CC"/>
                        </a:solidFill>
                        <a:effectLst/>
                        <a:latin typeface="Arial" charset="0"/>
                      </a:endParaRPr>
                    </a:p>
                  </a:txBody>
                  <a:tcPr marT="45724" marB="45724" horzOverflow="overflow"/>
                </a:tc>
                <a:extLst>
                  <a:ext uri="{0D108BD9-81ED-4DB2-BD59-A6C34878D82A}">
                    <a16:rowId xmlns:a16="http://schemas.microsoft.com/office/drawing/2014/main" xmlns="" val="10007"/>
                  </a:ext>
                </a:extLst>
              </a:tr>
              <a:tr h="327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Atlikti daugiau teisės aktų ar jų projektų antikorupcinių vertinimų</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u="none" strike="noStrike" cap="none" normalizeH="0" baseline="0" dirty="0" smtClean="0">
                          <a:ln>
                            <a:noFill/>
                          </a:ln>
                          <a:effectLst/>
                        </a:rPr>
                        <a:t>3% (4</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 </a:t>
                      </a:r>
                      <a:endParaRPr kumimoji="0" lang="en-US" sz="1600" b="0" i="0" u="none" strike="noStrike" cap="none" normalizeH="0" baseline="0" dirty="0" smtClean="0">
                        <a:ln>
                          <a:noFill/>
                        </a:ln>
                        <a:solidFill>
                          <a:srgbClr val="3366CC"/>
                        </a:solidFill>
                        <a:effectLst/>
                        <a:latin typeface="Arial" charset="0"/>
                      </a:endParaRPr>
                    </a:p>
                  </a:txBody>
                  <a:tcPr marT="45724" marB="45724" horzOverflow="overflow"/>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450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D7ECE3D-455D-493F-B3AD-4350B536F00A}" type="slidenum">
              <a:rPr lang="lt-LT" altLang="lt-LT" sz="1000" b="0">
                <a:latin typeface="Arial" panose="020B0604020202020204" pitchFamily="34" charset="0"/>
              </a:rPr>
              <a:pPr eaLnBrk="1" hangingPunct="1"/>
              <a:t>307</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700213"/>
            <a:ext cx="8064500" cy="3416300"/>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n-lt"/>
              </a:rPr>
              <a:t>Dėl efektyviausių korupcijos mažinimo priemonių tikslinių grupių nuomonės išsiskyrė: gyventojai pirmoje vietoje minėjo bausmių griežtinimą – 43%, įmonių vadovai nurodė, kad prasižengusiems valstybės tarnautojams reikia uždrausti dirbti valstybinėse įstaigose – 37%, o valstybės tarnautojai siūlė kelti valstybės tarnyboje dirbančių asmenų atlyginimus – 36% ir kelti visuomenės moralę – 36%.</a:t>
            </a: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4509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73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BE6F52C-9AE2-4187-97CF-EC755D7609F2}" type="slidenum">
              <a:rPr lang="lt-LT" altLang="lt-LT" sz="1000" b="0">
                <a:latin typeface="Arial" panose="020B0604020202020204" pitchFamily="34" charset="0"/>
              </a:rPr>
              <a:pPr eaLnBrk="1" hangingPunct="1"/>
              <a:t>308</a:t>
            </a:fld>
            <a:endParaRPr lang="lt-LT" altLang="lt-LT" sz="1000" b="0">
              <a:latin typeface="Arial" panose="020B0604020202020204" pitchFamily="34" charset="0"/>
            </a:endParaRPr>
          </a:p>
        </p:txBody>
      </p:sp>
      <p:sp>
        <p:nvSpPr>
          <p:cNvPr id="173061" name="Rectangle 2"/>
          <p:cNvSpPr>
            <a:spLocks noGrp="1" noChangeArrowheads="1"/>
          </p:cNvSpPr>
          <p:nvPr>
            <p:ph type="title"/>
          </p:nvPr>
        </p:nvSpPr>
        <p:spPr>
          <a:xfrm>
            <a:off x="395288" y="404813"/>
            <a:ext cx="8229600" cy="1143000"/>
          </a:xfrm>
        </p:spPr>
        <p:txBody>
          <a:bodyPr/>
          <a:lstStyle/>
          <a:p>
            <a:pPr algn="ctr" eaLnBrk="1" hangingPunct="1"/>
            <a:r>
              <a:rPr lang="lt-LT" altLang="lt-LT" smtClean="0"/>
              <a:t>Efektyviausios priemonės korupcijos mast</a:t>
            </a:r>
            <a:r>
              <a:rPr lang="en-US" altLang="lt-LT" smtClean="0"/>
              <a:t>o</a:t>
            </a:r>
            <a:r>
              <a:rPr lang="lt-LT" altLang="lt-LT" smtClean="0"/>
              <a:t> Lietuvoje</a:t>
            </a:r>
            <a:r>
              <a:rPr lang="en-US" altLang="lt-LT" smtClean="0"/>
              <a:t> ma</a:t>
            </a:r>
            <a:r>
              <a:rPr lang="lt-LT" altLang="lt-LT" smtClean="0"/>
              <a:t>ž</a:t>
            </a:r>
            <a:r>
              <a:rPr lang="en-US" altLang="lt-LT" smtClean="0"/>
              <a:t>inimui</a:t>
            </a:r>
            <a:endParaRPr lang="lt-LT" altLang="lt-LT" smtClean="0"/>
          </a:p>
        </p:txBody>
      </p:sp>
      <p:graphicFrame>
        <p:nvGraphicFramePr>
          <p:cNvPr id="173058" name="Object 4"/>
          <p:cNvGraphicFramePr>
            <a:graphicFrameLocks noGrp="1" noChangeAspect="1"/>
          </p:cNvGraphicFramePr>
          <p:nvPr>
            <p:ph idx="1"/>
          </p:nvPr>
        </p:nvGraphicFramePr>
        <p:xfrm>
          <a:off x="755650" y="765175"/>
          <a:ext cx="7937500" cy="4468813"/>
        </p:xfrm>
        <a:graphic>
          <a:graphicData uri="http://schemas.openxmlformats.org/presentationml/2006/ole">
            <mc:AlternateContent xmlns:mc="http://schemas.openxmlformats.org/markup-compatibility/2006">
              <mc:Choice xmlns:v="urn:schemas-microsoft-com:vml" Requires="v">
                <p:oleObj spid="_x0000_s173066" name="Chart" r:id="rId3" imgW="7934277" imgH="4467130" progId="Excel.Chart.8">
                  <p:embed/>
                </p:oleObj>
              </mc:Choice>
              <mc:Fallback>
                <p:oleObj name="Chart" r:id="rId3" imgW="7934277" imgH="446713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765175"/>
                        <a:ext cx="7937500" cy="4468813"/>
                      </a:xfrm>
                      <a:prstGeom prst="rect">
                        <a:avLst/>
                      </a:prstGeom>
                    </p:spPr>
                  </p:pic>
                </p:oleObj>
              </mc:Fallback>
            </mc:AlternateContent>
          </a:graphicData>
        </a:graphic>
      </p:graphicFrame>
      <p:sp>
        <p:nvSpPr>
          <p:cNvPr id="173062" name="Text Box 5"/>
          <p:cNvSpPr txBox="1">
            <a:spLocks noChangeArrowheads="1"/>
          </p:cNvSpPr>
          <p:nvPr/>
        </p:nvSpPr>
        <p:spPr bwMode="auto">
          <a:xfrm>
            <a:off x="971550" y="57340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468313" y="4941888"/>
            <a:ext cx="8351837" cy="646112"/>
          </a:xfrm>
          <a:prstGeom prst="rect">
            <a:avLst/>
          </a:prstGeom>
          <a:noFill/>
          <a:ln w="9525">
            <a:noFill/>
            <a:miter lim="800000"/>
            <a:headEnd/>
            <a:tailEnd/>
          </a:ln>
          <a:effectLst/>
        </p:spPr>
        <p:txBody>
          <a:bodyPr>
            <a:spAutoFit/>
          </a:bodyPr>
          <a:lstStyle/>
          <a:p>
            <a:pPr algn="just">
              <a:defRPr/>
            </a:pPr>
            <a:endParaRPr lang="lt-LT" sz="1200" b="0" i="1" dirty="0"/>
          </a:p>
          <a:p>
            <a:pPr algn="just">
              <a:defRPr/>
            </a:pPr>
            <a:r>
              <a:rPr lang="lt-LT" sz="1200" b="0" i="1" dirty="0"/>
              <a:t>Q41. O apskritai kalbant, kaip Jums atrodo, kurios iš šių priemonių būtų efektyviausios mažinant korupcijos mastą Lietuvoje?</a:t>
            </a:r>
            <a:r>
              <a:rPr lang="lt-LT" sz="1200" b="0" i="1" cap="small" dirty="0"/>
              <a:t> </a:t>
            </a:r>
            <a:endParaRPr lang="lt-LT" sz="1200" b="0" i="1" dirty="0"/>
          </a:p>
        </p:txBody>
      </p:sp>
      <p:sp>
        <p:nvSpPr>
          <p:cNvPr id="1730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461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39E890B-FDF9-46F8-A2B4-D25BF9A4AAE5}" type="slidenum">
              <a:rPr lang="lt-LT" altLang="lt-LT" sz="1000" b="0">
                <a:latin typeface="Arial" panose="020B0604020202020204" pitchFamily="34" charset="0"/>
              </a:rPr>
              <a:pPr eaLnBrk="1" hangingPunct="1"/>
              <a:t>309</a:t>
            </a:fld>
            <a:endParaRPr lang="lt-LT" altLang="lt-LT" sz="1000" b="0">
              <a:latin typeface="Arial" panose="020B0604020202020204" pitchFamily="34" charset="0"/>
            </a:endParaRPr>
          </a:p>
        </p:txBody>
      </p:sp>
      <p:sp>
        <p:nvSpPr>
          <p:cNvPr id="346116" name="Rectangle 2"/>
          <p:cNvSpPr>
            <a:spLocks noGrp="1" noChangeArrowheads="1"/>
          </p:cNvSpPr>
          <p:nvPr>
            <p:ph type="title"/>
          </p:nvPr>
        </p:nvSpPr>
        <p:spPr/>
        <p:txBody>
          <a:bodyPr/>
          <a:lstStyle/>
          <a:p>
            <a:pPr algn="ctr" eaLnBrk="1" hangingPunct="1"/>
            <a:r>
              <a:rPr lang="lt-LT" altLang="lt-LT" smtClean="0"/>
              <a:t>Efektyviausios priemonės korupcijos mast</a:t>
            </a:r>
            <a:r>
              <a:rPr lang="en-US" altLang="lt-LT" smtClean="0"/>
              <a:t>o</a:t>
            </a:r>
            <a:r>
              <a:rPr lang="lt-LT" altLang="lt-LT" smtClean="0"/>
              <a:t/>
            </a:r>
            <a:br>
              <a:rPr lang="lt-LT" altLang="lt-LT" smtClean="0"/>
            </a:br>
            <a:r>
              <a:rPr lang="lt-LT" altLang="lt-LT" smtClean="0"/>
              <a:t> Lietuvoje</a:t>
            </a:r>
            <a:r>
              <a:rPr lang="en-US" altLang="lt-LT" smtClean="0"/>
              <a:t> ma</a:t>
            </a:r>
            <a:r>
              <a:rPr lang="lt-LT" altLang="lt-LT" smtClean="0"/>
              <a:t>ž</a:t>
            </a:r>
            <a:r>
              <a:rPr lang="en-US" altLang="lt-LT" smtClean="0"/>
              <a:t>inimui</a:t>
            </a:r>
          </a:p>
        </p:txBody>
      </p:sp>
      <p:graphicFrame>
        <p:nvGraphicFramePr>
          <p:cNvPr id="437306" name="Group 58"/>
          <p:cNvGraphicFramePr>
            <a:graphicFrameLocks noGrp="1"/>
          </p:cNvGraphicFramePr>
          <p:nvPr>
            <p:ph idx="1"/>
          </p:nvPr>
        </p:nvGraphicFramePr>
        <p:xfrm>
          <a:off x="611188" y="1844675"/>
          <a:ext cx="7859712" cy="2792413"/>
        </p:xfrm>
        <a:graphic>
          <a:graphicData uri="http://schemas.openxmlformats.org/drawingml/2006/table">
            <a:tbl>
              <a:tblPr/>
              <a:tblGrid>
                <a:gridCol w="2680871">
                  <a:extLst>
                    <a:ext uri="{9D8B030D-6E8A-4147-A177-3AD203B41FA5}">
                      <a16:colId xmlns:a16="http://schemas.microsoft.com/office/drawing/2014/main" xmlns="" val="20000"/>
                    </a:ext>
                  </a:extLst>
                </a:gridCol>
                <a:gridCol w="834703">
                  <a:extLst>
                    <a:ext uri="{9D8B030D-6E8A-4147-A177-3AD203B41FA5}">
                      <a16:colId xmlns:a16="http://schemas.microsoft.com/office/drawing/2014/main" xmlns="" val="20001"/>
                    </a:ext>
                  </a:extLst>
                </a:gridCol>
                <a:gridCol w="835930">
                  <a:extLst>
                    <a:ext uri="{9D8B030D-6E8A-4147-A177-3AD203B41FA5}">
                      <a16:colId xmlns:a16="http://schemas.microsoft.com/office/drawing/2014/main" xmlns="" val="20002"/>
                    </a:ext>
                  </a:extLst>
                </a:gridCol>
                <a:gridCol w="834703">
                  <a:extLst>
                    <a:ext uri="{9D8B030D-6E8A-4147-A177-3AD203B41FA5}">
                      <a16:colId xmlns:a16="http://schemas.microsoft.com/office/drawing/2014/main" xmlns="" val="20003"/>
                    </a:ext>
                  </a:extLst>
                </a:gridCol>
                <a:gridCol w="891168">
                  <a:extLst>
                    <a:ext uri="{9D8B030D-6E8A-4147-A177-3AD203B41FA5}">
                      <a16:colId xmlns:a16="http://schemas.microsoft.com/office/drawing/2014/main" xmlns="" val="20004"/>
                    </a:ext>
                  </a:extLst>
                </a:gridCol>
                <a:gridCol w="891168">
                  <a:extLst>
                    <a:ext uri="{9D8B030D-6E8A-4147-A177-3AD203B41FA5}">
                      <a16:colId xmlns:a16="http://schemas.microsoft.com/office/drawing/2014/main" xmlns="" val="20005"/>
                    </a:ext>
                  </a:extLst>
                </a:gridCol>
                <a:gridCol w="891168">
                  <a:extLst>
                    <a:ext uri="{9D8B030D-6E8A-4147-A177-3AD203B41FA5}">
                      <a16:colId xmlns:a16="http://schemas.microsoft.com/office/drawing/2014/main" xmlns="" val="20006"/>
                    </a:ext>
                  </a:extLst>
                </a:gridCol>
              </a:tblGrid>
              <a:tr h="481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2004</a:t>
                      </a:r>
                      <a:endParaRPr kumimoji="0" lang="en-US" sz="1600" b="1"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2005</a:t>
                      </a:r>
                      <a:endParaRPr kumimoji="0" lang="en-US" sz="1600" b="1"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2007</a:t>
                      </a:r>
                      <a:endParaRPr kumimoji="0" lang="en-US" sz="1600" b="1"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75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Baudžiamosios priemonės</a:t>
                      </a:r>
                      <a:endParaRPr kumimoji="0" lang="en-US" sz="1600" b="0" i="0" u="none" strike="noStrike" cap="none" normalizeH="0" baseline="0" smtClean="0">
                        <a:ln>
                          <a:noFill/>
                        </a:ln>
                        <a:solidFill>
                          <a:schemeClr val="tx1"/>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40</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a:t>
                      </a:r>
                      <a:r>
                        <a:rPr kumimoji="0" lang="lt-LT" sz="1600" b="0" i="0" u="none" strike="noStrike" cap="none" normalizeH="0" baseline="0" dirty="0" smtClean="0">
                          <a:ln>
                            <a:noFill/>
                          </a:ln>
                          <a:solidFill>
                            <a:schemeClr val="tx1"/>
                          </a:solidFill>
                          <a:effectLst/>
                          <a:latin typeface="Times New Roman" pitchFamily="18" charset="0"/>
                        </a:rPr>
                        <a:t>8</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a:t>
                      </a:r>
                      <a:r>
                        <a:rPr kumimoji="0" lang="en-US" sz="1600" b="0" i="0" u="none" strike="noStrike" cap="none" normalizeH="0" baseline="0" smtClean="0">
                          <a:ln>
                            <a:noFill/>
                          </a:ln>
                          <a:solidFill>
                            <a:schemeClr val="tx1"/>
                          </a:solidFill>
                          <a:effectLst/>
                          <a:latin typeface="Times New Roman" pitchFamily="18" charset="0"/>
                        </a:rPr>
                        <a:t>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60</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58%</a:t>
                      </a: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50%</a:t>
                      </a: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6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Prevencinės priemonės, užkertančios kelią korupcijai</a:t>
                      </a: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45</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27</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23</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24</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25%</a:t>
                      </a: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27%</a:t>
                      </a: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Antikorupcinio švietimo priemonės</a:t>
                      </a:r>
                      <a:endParaRPr kumimoji="0" lang="en-US" sz="1600" b="0" i="0" u="none" strike="noStrike" cap="none" normalizeH="0" baseline="0" smtClean="0">
                        <a:ln>
                          <a:noFill/>
                        </a:ln>
                        <a:solidFill>
                          <a:schemeClr val="tx1"/>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75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14</a:t>
                      </a:r>
                      <a:r>
                        <a:rPr kumimoji="0" lang="en-US" sz="1600" b="0" i="0" u="none" strike="noStrike" cap="none" normalizeH="0" baseline="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a:t>
                      </a:r>
                      <a:r>
                        <a:rPr kumimoji="0" lang="en-US" sz="1600" b="0" i="0" u="none" strike="noStrike" cap="none" normalizeH="0" baseline="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r>
                        <a:rPr kumimoji="0" lang="en-US" sz="1600" b="0" i="0" u="none" strike="noStrike" cap="none" normalizeH="0" baseline="0" dirty="0" smtClean="0">
                          <a:ln>
                            <a:noFill/>
                          </a:ln>
                          <a:solidFill>
                            <a:schemeClr val="tx1"/>
                          </a:solidFill>
                          <a:effectLst/>
                          <a:latin typeface="Times New Roman" pitchFamily="18"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46167" name="Text Box 5"/>
          <p:cNvSpPr txBox="1">
            <a:spLocks noChangeArrowheads="1"/>
          </p:cNvSpPr>
          <p:nvPr/>
        </p:nvSpPr>
        <p:spPr bwMode="auto">
          <a:xfrm>
            <a:off x="971550" y="5734050"/>
            <a:ext cx="226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2004-2016</a:t>
            </a:r>
            <a:endParaRPr lang="en-US" altLang="lt-LT" sz="1800" i="1">
              <a:latin typeface="Times New Roman" panose="02020603050405020304" pitchFamily="18" charset="0"/>
            </a:endParaRPr>
          </a:p>
        </p:txBody>
      </p:sp>
      <p:sp>
        <p:nvSpPr>
          <p:cNvPr id="3461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01F911D-9182-4E04-ACFF-14F2D1DF5789}" type="slidenum">
              <a:rPr lang="lt-LT" altLang="lt-LT" sz="1000" b="0">
                <a:latin typeface="Arial" panose="020B0604020202020204" pitchFamily="34" charset="0"/>
              </a:rPr>
              <a:pPr eaLnBrk="1" hangingPunct="1"/>
              <a:t>31</a:t>
            </a:fld>
            <a:endParaRPr lang="lt-LT" altLang="lt-LT" sz="1000" b="0">
              <a:latin typeface="Arial" panose="020B0604020202020204" pitchFamily="34" charset="0"/>
            </a:endParaRPr>
          </a:p>
        </p:txBody>
      </p:sp>
      <p:sp>
        <p:nvSpPr>
          <p:cNvPr id="17413" name="Rectangle 2"/>
          <p:cNvSpPr>
            <a:spLocks noGrp="1" noChangeArrowheads="1"/>
          </p:cNvSpPr>
          <p:nvPr>
            <p:ph type="title"/>
          </p:nvPr>
        </p:nvSpPr>
        <p:spPr/>
        <p:txBody>
          <a:bodyPr/>
          <a:lstStyle/>
          <a:p>
            <a:r>
              <a:rPr lang="lt-LT" altLang="lt-LT" smtClean="0"/>
              <a:t>Korupcinogeninių situacijų suvokimas </a:t>
            </a:r>
            <a:r>
              <a:rPr lang="lt-LT" altLang="lt-LT" i="1" smtClean="0"/>
              <a:t>(tęsinys)</a:t>
            </a:r>
            <a:endParaRPr lang="lt-LT" altLang="lt-LT" sz="1800" i="1" smtClean="0"/>
          </a:p>
        </p:txBody>
      </p:sp>
      <p:graphicFrame>
        <p:nvGraphicFramePr>
          <p:cNvPr id="17410" name="Object 2"/>
          <p:cNvGraphicFramePr>
            <a:graphicFrameLocks noChangeAspect="1"/>
          </p:cNvGraphicFramePr>
          <p:nvPr/>
        </p:nvGraphicFramePr>
        <p:xfrm>
          <a:off x="684213" y="908050"/>
          <a:ext cx="7459662" cy="4708525"/>
        </p:xfrm>
        <a:graphic>
          <a:graphicData uri="http://schemas.openxmlformats.org/presentationml/2006/ole">
            <mc:AlternateContent xmlns:mc="http://schemas.openxmlformats.org/markup-compatibility/2006">
              <mc:Choice xmlns:v="urn:schemas-microsoft-com:vml" Requires="v">
                <p:oleObj spid="_x0000_s17418" name="Chart" r:id="rId3" imgW="7010590" imgH="4333827" progId="MSGraph.Chart.8">
                  <p:embed followColorScheme="full"/>
                </p:oleObj>
              </mc:Choice>
              <mc:Fallback>
                <p:oleObj name="Chart" r:id="rId3" imgW="7010590" imgH="4333827"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908050"/>
                        <a:ext cx="7459662"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Text Box 3"/>
          <p:cNvSpPr txBox="1">
            <a:spLocks noChangeArrowheads="1"/>
          </p:cNvSpPr>
          <p:nvPr/>
        </p:nvSpPr>
        <p:spPr bwMode="auto">
          <a:xfrm>
            <a:off x="682625" y="5867400"/>
            <a:ext cx="856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r>
              <a:rPr lang="lt-LT" altLang="lt-LT" sz="1800" i="1">
                <a:latin typeface="Times New Roman" panose="02020603050405020304" pitchFamily="18" charset="0"/>
              </a:rPr>
              <a:t>Valstybės tarnautojai 2016</a:t>
            </a:r>
          </a:p>
        </p:txBody>
      </p:sp>
      <p:sp>
        <p:nvSpPr>
          <p:cNvPr id="17415" name="Text Box 7"/>
          <p:cNvSpPr txBox="1">
            <a:spLocks noChangeArrowheads="1"/>
          </p:cNvSpPr>
          <p:nvPr/>
        </p:nvSpPr>
        <p:spPr bwMode="auto">
          <a:xfrm>
            <a:off x="611188" y="5661025"/>
            <a:ext cx="83518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Q2. Aš Jums perskaitysiu keletą situacijų, o Jūs pasakykite, ar jos yra korupcinės, ar ne.</a:t>
            </a:r>
          </a:p>
        </p:txBody>
      </p:sp>
      <p:sp>
        <p:nvSpPr>
          <p:cNvPr id="174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74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2B51BEF-A155-4C37-8A74-CA8AC19D88A1}" type="slidenum">
              <a:rPr lang="lt-LT" altLang="lt-LT" sz="1000" b="0">
                <a:latin typeface="Arial" panose="020B0604020202020204" pitchFamily="34" charset="0"/>
              </a:rPr>
              <a:pPr eaLnBrk="1" hangingPunct="1"/>
              <a:t>310</a:t>
            </a:fld>
            <a:endParaRPr lang="lt-LT" altLang="lt-LT" sz="1000" b="0">
              <a:latin typeface="Arial" panose="020B0604020202020204" pitchFamily="34" charset="0"/>
            </a:endParaRPr>
          </a:p>
        </p:txBody>
      </p:sp>
      <p:sp>
        <p:nvSpPr>
          <p:cNvPr id="174085" name="Rectangle 2"/>
          <p:cNvSpPr>
            <a:spLocks noGrp="1" noChangeArrowheads="1"/>
          </p:cNvSpPr>
          <p:nvPr>
            <p:ph type="title"/>
          </p:nvPr>
        </p:nvSpPr>
        <p:spPr/>
        <p:txBody>
          <a:bodyPr/>
          <a:lstStyle/>
          <a:p>
            <a:pPr algn="ctr" eaLnBrk="1" hangingPunct="1"/>
            <a:r>
              <a:rPr lang="lt-LT" altLang="lt-LT" smtClean="0"/>
              <a:t>Efektyviausios priemonės korupcijos mast</a:t>
            </a:r>
            <a:r>
              <a:rPr lang="en-US" altLang="lt-LT" smtClean="0"/>
              <a:t>o</a:t>
            </a:r>
            <a:r>
              <a:rPr lang="lt-LT" altLang="lt-LT" smtClean="0"/>
              <a:t> Lietuvoje</a:t>
            </a:r>
            <a:r>
              <a:rPr lang="en-US" altLang="lt-LT" smtClean="0"/>
              <a:t> ma</a:t>
            </a:r>
            <a:r>
              <a:rPr lang="lt-LT" altLang="lt-LT" smtClean="0"/>
              <a:t>ž</a:t>
            </a:r>
            <a:r>
              <a:rPr lang="en-US" altLang="lt-LT" smtClean="0"/>
              <a:t>inimui</a:t>
            </a:r>
            <a:r>
              <a:rPr lang="lt-LT" altLang="lt-LT" smtClean="0"/>
              <a:t> </a:t>
            </a:r>
            <a:r>
              <a:rPr lang="lt-LT" altLang="lt-LT" sz="1800" i="1" smtClean="0"/>
              <a:t>(skliausteliuose 2014 m. tyrimo rezultatai)</a:t>
            </a:r>
            <a:endParaRPr lang="lt-LT" altLang="lt-LT" sz="1800" smtClean="0"/>
          </a:p>
        </p:txBody>
      </p:sp>
      <p:graphicFrame>
        <p:nvGraphicFramePr>
          <p:cNvPr id="174082" name="Object 4"/>
          <p:cNvGraphicFramePr>
            <a:graphicFrameLocks noGrp="1" noChangeAspect="1"/>
          </p:cNvGraphicFramePr>
          <p:nvPr>
            <p:ph idx="1"/>
          </p:nvPr>
        </p:nvGraphicFramePr>
        <p:xfrm>
          <a:off x="827088" y="1092200"/>
          <a:ext cx="7934325" cy="4305300"/>
        </p:xfrm>
        <a:graphic>
          <a:graphicData uri="http://schemas.openxmlformats.org/presentationml/2006/ole">
            <mc:AlternateContent xmlns:mc="http://schemas.openxmlformats.org/markup-compatibility/2006">
              <mc:Choice xmlns:v="urn:schemas-microsoft-com:vml" Requires="v">
                <p:oleObj spid="_x0000_s174090" name="Chart" r:id="rId3" imgW="7934277" imgH="4305110" progId="Excel.Chart.8">
                  <p:embed/>
                </p:oleObj>
              </mc:Choice>
              <mc:Fallback>
                <p:oleObj name="Chart" r:id="rId3" imgW="7934277" imgH="430511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092200"/>
                        <a:ext cx="7934325" cy="4305300"/>
                      </a:xfrm>
                      <a:prstGeom prst="rect">
                        <a:avLst/>
                      </a:prstGeom>
                    </p:spPr>
                  </p:pic>
                </p:oleObj>
              </mc:Fallback>
            </mc:AlternateContent>
          </a:graphicData>
        </a:graphic>
      </p:graphicFrame>
      <p:sp>
        <p:nvSpPr>
          <p:cNvPr id="174086" name="Text Box 5"/>
          <p:cNvSpPr txBox="1">
            <a:spLocks noChangeArrowheads="1"/>
          </p:cNvSpPr>
          <p:nvPr/>
        </p:nvSpPr>
        <p:spPr bwMode="auto">
          <a:xfrm>
            <a:off x="971550" y="5795963"/>
            <a:ext cx="208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174087" name="Text Box 7"/>
          <p:cNvSpPr txBox="1">
            <a:spLocks noChangeArrowheads="1"/>
          </p:cNvSpPr>
          <p:nvPr/>
        </p:nvSpPr>
        <p:spPr bwMode="auto">
          <a:xfrm>
            <a:off x="574675" y="5300663"/>
            <a:ext cx="8174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Q37. O, apskritai kalbant, kaip Jums atrodo, kurios iš šių priemonių būtų efektyviausios mažinant korupcijos mastą Lietuvoje?</a:t>
            </a:r>
          </a:p>
        </p:txBody>
      </p:sp>
      <p:sp>
        <p:nvSpPr>
          <p:cNvPr id="17408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471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20969A8-79B1-49A9-80D1-642603A31859}" type="slidenum">
              <a:rPr lang="lt-LT" altLang="lt-LT" sz="1000" b="0">
                <a:latin typeface="Arial" panose="020B0604020202020204" pitchFamily="34" charset="0"/>
              </a:rPr>
              <a:pPr eaLnBrk="1" hangingPunct="1"/>
              <a:t>311</a:t>
            </a:fld>
            <a:endParaRPr lang="lt-LT" altLang="lt-LT" sz="1000" b="0">
              <a:latin typeface="Arial" panose="020B0604020202020204" pitchFamily="34" charset="0"/>
            </a:endParaRPr>
          </a:p>
        </p:txBody>
      </p:sp>
      <p:sp>
        <p:nvSpPr>
          <p:cNvPr id="347140" name="Rectangle 2"/>
          <p:cNvSpPr>
            <a:spLocks noGrp="1" noChangeArrowheads="1"/>
          </p:cNvSpPr>
          <p:nvPr>
            <p:ph type="title"/>
          </p:nvPr>
        </p:nvSpPr>
        <p:spPr/>
        <p:txBody>
          <a:bodyPr/>
          <a:lstStyle/>
          <a:p>
            <a:pPr algn="ctr" eaLnBrk="1" hangingPunct="1"/>
            <a:r>
              <a:rPr lang="lt-LT" altLang="lt-LT" smtClean="0"/>
              <a:t>Efektyviausios priemonės korupcijos mast</a:t>
            </a:r>
            <a:r>
              <a:rPr lang="en-US" altLang="lt-LT" smtClean="0"/>
              <a:t>o</a:t>
            </a:r>
            <a:r>
              <a:rPr lang="lt-LT" altLang="lt-LT" smtClean="0"/>
              <a:t/>
            </a:r>
            <a:br>
              <a:rPr lang="lt-LT" altLang="lt-LT" smtClean="0"/>
            </a:br>
            <a:r>
              <a:rPr lang="lt-LT" altLang="lt-LT" smtClean="0"/>
              <a:t> Lietuvoje</a:t>
            </a:r>
            <a:r>
              <a:rPr lang="en-US" altLang="lt-LT" smtClean="0"/>
              <a:t> ma</a:t>
            </a:r>
            <a:r>
              <a:rPr lang="lt-LT" altLang="lt-LT" smtClean="0"/>
              <a:t>ž</a:t>
            </a:r>
            <a:r>
              <a:rPr lang="en-US" altLang="lt-LT" smtClean="0"/>
              <a:t>inimui</a:t>
            </a:r>
          </a:p>
        </p:txBody>
      </p:sp>
      <p:graphicFrame>
        <p:nvGraphicFramePr>
          <p:cNvPr id="453635" name="Group 3"/>
          <p:cNvGraphicFramePr>
            <a:graphicFrameLocks noGrp="1"/>
          </p:cNvGraphicFramePr>
          <p:nvPr>
            <p:ph idx="1"/>
          </p:nvPr>
        </p:nvGraphicFramePr>
        <p:xfrm>
          <a:off x="611188" y="1989138"/>
          <a:ext cx="7859712" cy="2693987"/>
        </p:xfrm>
        <a:graphic>
          <a:graphicData uri="http://schemas.openxmlformats.org/drawingml/2006/table">
            <a:tbl>
              <a:tblPr/>
              <a:tblGrid>
                <a:gridCol w="2680871">
                  <a:extLst>
                    <a:ext uri="{9D8B030D-6E8A-4147-A177-3AD203B41FA5}">
                      <a16:colId xmlns:a16="http://schemas.microsoft.com/office/drawing/2014/main" xmlns="" val="20000"/>
                    </a:ext>
                  </a:extLst>
                </a:gridCol>
                <a:gridCol w="834703">
                  <a:extLst>
                    <a:ext uri="{9D8B030D-6E8A-4147-A177-3AD203B41FA5}">
                      <a16:colId xmlns:a16="http://schemas.microsoft.com/office/drawing/2014/main" xmlns="" val="20001"/>
                    </a:ext>
                  </a:extLst>
                </a:gridCol>
                <a:gridCol w="835930">
                  <a:extLst>
                    <a:ext uri="{9D8B030D-6E8A-4147-A177-3AD203B41FA5}">
                      <a16:colId xmlns:a16="http://schemas.microsoft.com/office/drawing/2014/main" xmlns="" val="20002"/>
                    </a:ext>
                  </a:extLst>
                </a:gridCol>
                <a:gridCol w="834703">
                  <a:extLst>
                    <a:ext uri="{9D8B030D-6E8A-4147-A177-3AD203B41FA5}">
                      <a16:colId xmlns:a16="http://schemas.microsoft.com/office/drawing/2014/main" xmlns="" val="20003"/>
                    </a:ext>
                  </a:extLst>
                </a:gridCol>
                <a:gridCol w="891168">
                  <a:extLst>
                    <a:ext uri="{9D8B030D-6E8A-4147-A177-3AD203B41FA5}">
                      <a16:colId xmlns:a16="http://schemas.microsoft.com/office/drawing/2014/main" xmlns="" val="20004"/>
                    </a:ext>
                  </a:extLst>
                </a:gridCol>
                <a:gridCol w="891168">
                  <a:extLst>
                    <a:ext uri="{9D8B030D-6E8A-4147-A177-3AD203B41FA5}">
                      <a16:colId xmlns:a16="http://schemas.microsoft.com/office/drawing/2014/main" xmlns="" val="20005"/>
                    </a:ext>
                  </a:extLst>
                </a:gridCol>
                <a:gridCol w="891168">
                  <a:extLst>
                    <a:ext uri="{9D8B030D-6E8A-4147-A177-3AD203B41FA5}">
                      <a16:colId xmlns:a16="http://schemas.microsoft.com/office/drawing/2014/main" xmlns="" val="20006"/>
                    </a:ext>
                  </a:extLst>
                </a:gridCol>
              </a:tblGrid>
              <a:tr h="480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2004</a:t>
                      </a:r>
                      <a:endParaRPr kumimoji="0" lang="en-US" sz="1600" b="1"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2005</a:t>
                      </a:r>
                      <a:endParaRPr kumimoji="0" lang="en-US" sz="1600" b="1"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2007</a:t>
                      </a:r>
                      <a:endParaRPr kumimoji="0" lang="en-US" sz="1600" b="1" i="0" u="none" strike="noStrike" cap="none" normalizeH="0" baseline="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7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Baudžiamosios priemonės</a:t>
                      </a:r>
                      <a:endParaRPr kumimoji="0" lang="en-US" sz="16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36</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37</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41</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41</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30</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38%</a:t>
                      </a:r>
                      <a:endParaRPr kumimoji="0" lang="en-US" sz="1600" b="0"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9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Prevencinės priemonės, užkertančios kelią korupcijai</a:t>
                      </a:r>
                      <a:endParaRPr kumimoji="0" lang="en-US" sz="16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61</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42</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40</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34</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43</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31%</a:t>
                      </a:r>
                      <a:endParaRPr kumimoji="0" lang="en-US" sz="1600" b="0"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9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Švietimo priemonės, mažinančios korupciją</a:t>
                      </a:r>
                      <a:endParaRPr kumimoji="0" lang="en-US" sz="16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18</a:t>
                      </a:r>
                      <a:r>
                        <a:rPr kumimoji="0" lang="en-US" sz="1600" b="0" i="0" u="none" strike="noStrike" cap="none" normalizeH="0" baseline="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13</a:t>
                      </a:r>
                      <a:r>
                        <a:rPr kumimoji="0" lang="en-US" sz="1600" b="0" i="0" u="none" strike="noStrike" cap="none" normalizeH="0" baseline="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15</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15</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25%</a:t>
                      </a:r>
                      <a:endParaRPr kumimoji="0" lang="en-US" sz="1600" b="0"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7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Nežino, neatsakė</a:t>
                      </a:r>
                      <a:endParaRPr kumimoji="0" lang="en-US" sz="16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10</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r>
                        <a:rPr kumimoji="0" lang="en-US" sz="1600" b="0" i="0" u="none" strike="noStrike" cap="none" normalizeH="0" baseline="0" dirty="0" smtClean="0">
                          <a:ln>
                            <a:noFill/>
                          </a:ln>
                          <a:solidFill>
                            <a:schemeClr val="tx1"/>
                          </a:solidFill>
                          <a:effectLst/>
                          <a:latin typeface="Times New Roman" pitchFamily="18" charset="0"/>
                        </a:rPr>
                        <a: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47191" name="Text Box 42"/>
          <p:cNvSpPr txBox="1">
            <a:spLocks noChangeArrowheads="1"/>
          </p:cNvSpPr>
          <p:nvPr/>
        </p:nvSpPr>
        <p:spPr bwMode="auto">
          <a:xfrm>
            <a:off x="971550" y="5724525"/>
            <a:ext cx="1935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2004-2016</a:t>
            </a:r>
            <a:endParaRPr lang="en-US" altLang="lt-LT" sz="1800" i="1">
              <a:latin typeface="Times New Roman" panose="02020603050405020304" pitchFamily="18" charset="0"/>
            </a:endParaRPr>
          </a:p>
        </p:txBody>
      </p:sp>
      <p:sp>
        <p:nvSpPr>
          <p:cNvPr id="347192"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75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5BF534D-2034-4CF3-8D47-2B5798604725}" type="slidenum">
              <a:rPr lang="lt-LT" altLang="lt-LT" sz="1000" b="0">
                <a:latin typeface="Arial" panose="020B0604020202020204" pitchFamily="34" charset="0"/>
              </a:rPr>
              <a:pPr eaLnBrk="1" hangingPunct="1"/>
              <a:t>312</a:t>
            </a:fld>
            <a:endParaRPr lang="lt-LT" altLang="lt-LT" sz="1000" b="0">
              <a:latin typeface="Arial" panose="020B0604020202020204" pitchFamily="34" charset="0"/>
            </a:endParaRPr>
          </a:p>
        </p:txBody>
      </p:sp>
      <p:sp>
        <p:nvSpPr>
          <p:cNvPr id="175109" name="Rectangle 2"/>
          <p:cNvSpPr>
            <a:spLocks noGrp="1" noChangeArrowheads="1"/>
          </p:cNvSpPr>
          <p:nvPr>
            <p:ph type="title"/>
          </p:nvPr>
        </p:nvSpPr>
        <p:spPr/>
        <p:txBody>
          <a:bodyPr/>
          <a:lstStyle/>
          <a:p>
            <a:pPr algn="ctr" eaLnBrk="1" hangingPunct="1"/>
            <a:r>
              <a:rPr lang="lt-LT" altLang="lt-LT" smtClean="0"/>
              <a:t>Efektyviausios priemonės korupcijos mast</a:t>
            </a:r>
            <a:r>
              <a:rPr lang="en-US" altLang="lt-LT" smtClean="0"/>
              <a:t>o</a:t>
            </a:r>
            <a:r>
              <a:rPr lang="lt-LT" altLang="lt-LT" smtClean="0"/>
              <a:t> Lietuvoje</a:t>
            </a:r>
            <a:r>
              <a:rPr lang="en-US" altLang="lt-LT" smtClean="0"/>
              <a:t> ma</a:t>
            </a:r>
            <a:r>
              <a:rPr lang="lt-LT" altLang="lt-LT" smtClean="0"/>
              <a:t>ž</a:t>
            </a:r>
            <a:r>
              <a:rPr lang="en-US" altLang="lt-LT" smtClean="0"/>
              <a:t>inimui</a:t>
            </a:r>
            <a:r>
              <a:rPr lang="lt-LT" altLang="lt-LT" smtClean="0"/>
              <a:t> </a:t>
            </a:r>
            <a:r>
              <a:rPr lang="lt-LT" altLang="lt-LT" sz="1800" i="1" smtClean="0"/>
              <a:t>(skliausteliuose 2014 m. tyrimo rezultatai)</a:t>
            </a:r>
            <a:endParaRPr lang="lt-LT" altLang="lt-LT" sz="1800" smtClean="0"/>
          </a:p>
        </p:txBody>
      </p:sp>
      <p:graphicFrame>
        <p:nvGraphicFramePr>
          <p:cNvPr id="175106" name="Object 4"/>
          <p:cNvGraphicFramePr>
            <a:graphicFrameLocks noGrp="1" noChangeAspect="1"/>
          </p:cNvGraphicFramePr>
          <p:nvPr>
            <p:ph idx="1"/>
          </p:nvPr>
        </p:nvGraphicFramePr>
        <p:xfrm>
          <a:off x="539750" y="1052513"/>
          <a:ext cx="7934325" cy="4752975"/>
        </p:xfrm>
        <a:graphic>
          <a:graphicData uri="http://schemas.openxmlformats.org/presentationml/2006/ole">
            <mc:AlternateContent xmlns:mc="http://schemas.openxmlformats.org/markup-compatibility/2006">
              <mc:Choice xmlns:v="urn:schemas-microsoft-com:vml" Requires="v">
                <p:oleObj spid="_x0000_s175114" name="Worksheet" r:id="rId3" imgW="7934277" imgH="4800600" progId="Excel.Sheet.8">
                  <p:embed/>
                </p:oleObj>
              </mc:Choice>
              <mc:Fallback>
                <p:oleObj name="Worksheet" r:id="rId3" imgW="7934277" imgH="480060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052513"/>
                        <a:ext cx="7934325" cy="4752975"/>
                      </a:xfrm>
                      <a:prstGeom prst="rect">
                        <a:avLst/>
                      </a:prstGeom>
                    </p:spPr>
                  </p:pic>
                </p:oleObj>
              </mc:Fallback>
            </mc:AlternateContent>
          </a:graphicData>
        </a:graphic>
      </p:graphicFrame>
      <p:sp>
        <p:nvSpPr>
          <p:cNvPr id="175110" name="Text Box 5"/>
          <p:cNvSpPr txBox="1">
            <a:spLocks noChangeArrowheads="1"/>
          </p:cNvSpPr>
          <p:nvPr/>
        </p:nvSpPr>
        <p:spPr bwMode="auto">
          <a:xfrm>
            <a:off x="971550" y="5795963"/>
            <a:ext cx="323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8" name="Text Box 7"/>
          <p:cNvSpPr txBox="1">
            <a:spLocks noChangeArrowheads="1"/>
          </p:cNvSpPr>
          <p:nvPr/>
        </p:nvSpPr>
        <p:spPr bwMode="auto">
          <a:xfrm>
            <a:off x="539750" y="5373688"/>
            <a:ext cx="8135938" cy="461962"/>
          </a:xfrm>
          <a:prstGeom prst="rect">
            <a:avLst/>
          </a:prstGeom>
          <a:noFill/>
          <a:ln w="9525">
            <a:noFill/>
            <a:miter lim="800000"/>
            <a:headEnd/>
            <a:tailEnd/>
          </a:ln>
        </p:spPr>
        <p:txBody>
          <a:bodyPr>
            <a:spAutoFit/>
          </a:bodyPr>
          <a:lstStyle/>
          <a:p>
            <a:pPr algn="just">
              <a:defRPr/>
            </a:pPr>
            <a:r>
              <a:rPr lang="lt-LT" sz="1200" b="0" i="1" dirty="0"/>
              <a:t>Q44. O, apskritai kalbant, kaip Jums atrodo, kurios iš šių priemonių būtų efektyviausios mažinant korupcijos mastą Lietuvoje?</a:t>
            </a:r>
            <a:r>
              <a:rPr lang="lt-LT" sz="1200" b="0" i="1" cap="small" dirty="0"/>
              <a:t> </a:t>
            </a:r>
            <a:endParaRPr lang="lt-LT" sz="1200" b="0" i="1" dirty="0"/>
          </a:p>
        </p:txBody>
      </p:sp>
      <p:sp>
        <p:nvSpPr>
          <p:cNvPr id="1751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481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8BE9A67-F843-4E37-8131-8FE095A35AB7}" type="slidenum">
              <a:rPr lang="lt-LT" altLang="lt-LT" sz="1000" b="0">
                <a:latin typeface="Arial" panose="020B0604020202020204" pitchFamily="34" charset="0"/>
              </a:rPr>
              <a:pPr eaLnBrk="1" hangingPunct="1"/>
              <a:t>313</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700213"/>
            <a:ext cx="8064500" cy="2586037"/>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n-lt"/>
              </a:rPr>
              <a:t>Tiek gyventojai, tiek ir įmonių atstovai pasisakė už baudžiamąsias priemones kovoje su korupcija (atitinkamai 50% ir 38%), o valstybės tarnautojai dažniau minėjo prevencines priemones – 47%.</a:t>
            </a: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481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491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2CB3FA7-5A42-481A-B6BC-F5839DF1756E}" type="slidenum">
              <a:rPr lang="lt-LT" altLang="lt-LT" sz="1000" b="0">
                <a:latin typeface="Arial" panose="020B0604020202020204" pitchFamily="34" charset="0"/>
              </a:rPr>
              <a:pPr eaLnBrk="1" hangingPunct="1"/>
              <a:t>314</a:t>
            </a:fld>
            <a:endParaRPr lang="lt-LT" altLang="lt-LT" sz="1000" b="0">
              <a:latin typeface="Arial" panose="020B0604020202020204" pitchFamily="34" charset="0"/>
            </a:endParaRPr>
          </a:p>
        </p:txBody>
      </p:sp>
      <p:sp>
        <p:nvSpPr>
          <p:cNvPr id="349188" name="Rectangle 2"/>
          <p:cNvSpPr>
            <a:spLocks noGrp="1" noChangeArrowheads="1"/>
          </p:cNvSpPr>
          <p:nvPr>
            <p:ph type="title"/>
          </p:nvPr>
        </p:nvSpPr>
        <p:spPr>
          <a:xfrm>
            <a:off x="468313" y="404813"/>
            <a:ext cx="8229600" cy="1143000"/>
          </a:xfrm>
        </p:spPr>
        <p:txBody>
          <a:bodyPr/>
          <a:lstStyle/>
          <a:p>
            <a:pPr algn="ctr" eaLnBrk="1" hangingPunct="1"/>
            <a:r>
              <a:rPr lang="lt-LT" altLang="lt-LT" smtClean="0"/>
              <a:t>Atvejai, į kuriuos turi būti nukreiptas didžiausias</a:t>
            </a:r>
            <a:br>
              <a:rPr lang="lt-LT" altLang="lt-LT" smtClean="0"/>
            </a:br>
            <a:r>
              <a:rPr lang="lt-LT" altLang="lt-LT" smtClean="0"/>
              <a:t> dėmesys ir pajėgos</a:t>
            </a:r>
            <a:endParaRPr lang="en-US" altLang="lt-LT" smtClean="0"/>
          </a:p>
        </p:txBody>
      </p:sp>
      <p:graphicFrame>
        <p:nvGraphicFramePr>
          <p:cNvPr id="436294" name="Group 70"/>
          <p:cNvGraphicFramePr>
            <a:graphicFrameLocks noGrp="1"/>
          </p:cNvGraphicFramePr>
          <p:nvPr>
            <p:ph idx="1"/>
          </p:nvPr>
        </p:nvGraphicFramePr>
        <p:xfrm>
          <a:off x="755650" y="1628775"/>
          <a:ext cx="7704138" cy="4116388"/>
        </p:xfrm>
        <a:graphic>
          <a:graphicData uri="http://schemas.openxmlformats.org/drawingml/2006/table">
            <a:tbl>
              <a:tblPr/>
              <a:tblGrid>
                <a:gridCol w="3652640">
                  <a:extLst>
                    <a:ext uri="{9D8B030D-6E8A-4147-A177-3AD203B41FA5}">
                      <a16:colId xmlns:a16="http://schemas.microsoft.com/office/drawing/2014/main" xmlns="" val="20000"/>
                    </a:ext>
                  </a:extLst>
                </a:gridCol>
                <a:gridCol w="798975">
                  <a:extLst>
                    <a:ext uri="{9D8B030D-6E8A-4147-A177-3AD203B41FA5}">
                      <a16:colId xmlns:a16="http://schemas.microsoft.com/office/drawing/2014/main" xmlns="" val="20001"/>
                    </a:ext>
                  </a:extLst>
                </a:gridCol>
                <a:gridCol w="855596">
                  <a:extLst>
                    <a:ext uri="{9D8B030D-6E8A-4147-A177-3AD203B41FA5}">
                      <a16:colId xmlns:a16="http://schemas.microsoft.com/office/drawing/2014/main" xmlns="" val="20002"/>
                    </a:ext>
                  </a:extLst>
                </a:gridCol>
                <a:gridCol w="798976">
                  <a:extLst>
                    <a:ext uri="{9D8B030D-6E8A-4147-A177-3AD203B41FA5}">
                      <a16:colId xmlns:a16="http://schemas.microsoft.com/office/drawing/2014/main" xmlns="" val="20003"/>
                    </a:ext>
                  </a:extLst>
                </a:gridCol>
                <a:gridCol w="798976">
                  <a:extLst>
                    <a:ext uri="{9D8B030D-6E8A-4147-A177-3AD203B41FA5}">
                      <a16:colId xmlns:a16="http://schemas.microsoft.com/office/drawing/2014/main" xmlns="" val="20004"/>
                    </a:ext>
                  </a:extLst>
                </a:gridCol>
                <a:gridCol w="798976">
                  <a:extLst>
                    <a:ext uri="{9D8B030D-6E8A-4147-A177-3AD203B41FA5}">
                      <a16:colId xmlns:a16="http://schemas.microsoft.com/office/drawing/2014/main" xmlns="" val="20005"/>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2005</a:t>
                      </a:r>
                      <a:endParaRPr kumimoji="0" lang="en-US"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2007</a:t>
                      </a:r>
                      <a:endParaRPr kumimoji="0" lang="en-US"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35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Tirti visus korupcijos atvejus, neteikiant prioritetų įvairiems korupcijos lygiams ar situacijoms (gaudyti visus, kas “pakliūva į tinklus”)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46</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47</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45</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45%</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44%</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35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Kovai su korupcijos atvejais aukščiausiuose politiniuose ir verslo sluoksniuose (gaudyti “stambiuosius korupcijos ryklius”)</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46</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42</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48</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42%</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44%</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Kovai su korupcijos atvejais kasdieniniame gyvenime (tvarkant reikalus įvairiose institucijose) (gaudyti smulkiąsias korupcijos “žuvytes”)</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49233" name="Text Box 72"/>
          <p:cNvSpPr txBox="1">
            <a:spLocks noChangeArrowheads="1"/>
          </p:cNvSpPr>
          <p:nvPr/>
        </p:nvSpPr>
        <p:spPr bwMode="auto">
          <a:xfrm>
            <a:off x="971550" y="5795963"/>
            <a:ext cx="2255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a:t>
            </a:r>
            <a:endParaRPr lang="en-US" altLang="lt-LT" sz="1800" i="1">
              <a:latin typeface="Times New Roman" panose="02020603050405020304" pitchFamily="18" charset="0"/>
            </a:endParaRPr>
          </a:p>
        </p:txBody>
      </p:sp>
      <p:sp>
        <p:nvSpPr>
          <p:cNvPr id="3492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76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39F5642-3C2D-413A-9E67-515F4985AFA3}" type="slidenum">
              <a:rPr lang="lt-LT" altLang="lt-LT" sz="1000" b="0">
                <a:latin typeface="Arial" panose="020B0604020202020204" pitchFamily="34" charset="0"/>
              </a:rPr>
              <a:pPr eaLnBrk="1" hangingPunct="1"/>
              <a:t>315</a:t>
            </a:fld>
            <a:endParaRPr lang="lt-LT" altLang="lt-LT" sz="1000" b="0">
              <a:latin typeface="Arial" panose="020B0604020202020204" pitchFamily="34" charset="0"/>
            </a:endParaRPr>
          </a:p>
        </p:txBody>
      </p:sp>
      <p:sp>
        <p:nvSpPr>
          <p:cNvPr id="176133"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Atvejai, į kuriuos turi būti nukreiptas didžiausias dėmesys </a:t>
            </a:r>
            <a:br>
              <a:rPr lang="lt-LT" altLang="lt-LT" smtClean="0"/>
            </a:br>
            <a:r>
              <a:rPr lang="lt-LT" altLang="lt-LT" smtClean="0"/>
              <a:t>ir pajėgos</a:t>
            </a:r>
          </a:p>
        </p:txBody>
      </p:sp>
      <p:graphicFrame>
        <p:nvGraphicFramePr>
          <p:cNvPr id="176130" name="Object 4"/>
          <p:cNvGraphicFramePr>
            <a:graphicFrameLocks noGrp="1" noChangeAspect="1"/>
          </p:cNvGraphicFramePr>
          <p:nvPr>
            <p:ph idx="1"/>
          </p:nvPr>
        </p:nvGraphicFramePr>
        <p:xfrm>
          <a:off x="900113" y="1052513"/>
          <a:ext cx="7937500" cy="4468812"/>
        </p:xfrm>
        <a:graphic>
          <a:graphicData uri="http://schemas.openxmlformats.org/presentationml/2006/ole">
            <mc:AlternateContent xmlns:mc="http://schemas.openxmlformats.org/markup-compatibility/2006">
              <mc:Choice xmlns:v="urn:schemas-microsoft-com:vml" Requires="v">
                <p:oleObj spid="_x0000_s176138" name="Chart" r:id="rId3" imgW="7934277" imgH="4467130" progId="Excel.Chart.8">
                  <p:embed/>
                </p:oleObj>
              </mc:Choice>
              <mc:Fallback>
                <p:oleObj name="Chart" r:id="rId3" imgW="7934277" imgH="446713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052513"/>
                        <a:ext cx="7937500" cy="4468812"/>
                      </a:xfrm>
                      <a:prstGeom prst="rect">
                        <a:avLst/>
                      </a:prstGeom>
                    </p:spPr>
                  </p:pic>
                </p:oleObj>
              </mc:Fallback>
            </mc:AlternateContent>
          </a:graphicData>
        </a:graphic>
      </p:graphicFrame>
      <p:sp>
        <p:nvSpPr>
          <p:cNvPr id="176134" name="Text Box 5"/>
          <p:cNvSpPr txBox="1">
            <a:spLocks noChangeArrowheads="1"/>
          </p:cNvSpPr>
          <p:nvPr/>
        </p:nvSpPr>
        <p:spPr bwMode="auto">
          <a:xfrm>
            <a:off x="971550" y="5795963"/>
            <a:ext cx="171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76135" name="Text Box 7"/>
          <p:cNvSpPr txBox="1">
            <a:spLocks noChangeArrowheads="1"/>
          </p:cNvSpPr>
          <p:nvPr/>
        </p:nvSpPr>
        <p:spPr bwMode="auto">
          <a:xfrm>
            <a:off x="684213" y="5157788"/>
            <a:ext cx="8135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endParaRPr lang="lt-LT" altLang="lt-LT" sz="1200" b="0" i="1"/>
          </a:p>
          <a:p>
            <a:pPr eaLnBrk="1" hangingPunct="1"/>
            <a:r>
              <a:rPr lang="lt-LT" altLang="lt-LT" sz="1200" b="0" i="1"/>
              <a:t>Q42. Kur, Jūsų nuomone, kovojant su korupcija reikėtų nukreipti didžiausią dėmesį ir pajėgas? </a:t>
            </a:r>
          </a:p>
        </p:txBody>
      </p:sp>
      <p:sp>
        <p:nvSpPr>
          <p:cNvPr id="1761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77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67756E0-5E6C-4194-8003-475399E680C4}" type="slidenum">
              <a:rPr lang="lt-LT" altLang="lt-LT" sz="1000" b="0">
                <a:latin typeface="Arial" panose="020B0604020202020204" pitchFamily="34" charset="0"/>
              </a:rPr>
              <a:pPr eaLnBrk="1" hangingPunct="1"/>
              <a:t>316</a:t>
            </a:fld>
            <a:endParaRPr lang="lt-LT" altLang="lt-LT" sz="1000" b="0">
              <a:latin typeface="Arial" panose="020B0604020202020204" pitchFamily="34" charset="0"/>
            </a:endParaRPr>
          </a:p>
        </p:txBody>
      </p:sp>
      <p:sp>
        <p:nvSpPr>
          <p:cNvPr id="177157" name="Rectangle 2"/>
          <p:cNvSpPr>
            <a:spLocks noGrp="1" noChangeArrowheads="1"/>
          </p:cNvSpPr>
          <p:nvPr>
            <p:ph type="title"/>
          </p:nvPr>
        </p:nvSpPr>
        <p:spPr/>
        <p:txBody>
          <a:bodyPr/>
          <a:lstStyle/>
          <a:p>
            <a:pPr algn="ctr" eaLnBrk="1" hangingPunct="1"/>
            <a:r>
              <a:rPr lang="lt-LT" altLang="lt-LT" smtClean="0"/>
              <a:t>Atvejai, į kuriuos turi būti nukreiptas didžiausias dėmesys </a:t>
            </a:r>
            <a:br>
              <a:rPr lang="lt-LT" altLang="lt-LT" smtClean="0"/>
            </a:br>
            <a:r>
              <a:rPr lang="lt-LT" altLang="lt-LT" smtClean="0"/>
              <a:t>ir pajėgos</a:t>
            </a:r>
          </a:p>
        </p:txBody>
      </p:sp>
      <p:sp>
        <p:nvSpPr>
          <p:cNvPr id="177158" name="Text Box 5"/>
          <p:cNvSpPr txBox="1">
            <a:spLocks noChangeArrowheads="1"/>
          </p:cNvSpPr>
          <p:nvPr/>
        </p:nvSpPr>
        <p:spPr bwMode="auto">
          <a:xfrm>
            <a:off x="971550" y="5589588"/>
            <a:ext cx="1947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177159" name="Text Box 7"/>
          <p:cNvSpPr txBox="1">
            <a:spLocks noChangeArrowheads="1"/>
          </p:cNvSpPr>
          <p:nvPr/>
        </p:nvSpPr>
        <p:spPr bwMode="auto">
          <a:xfrm>
            <a:off x="539750" y="5084763"/>
            <a:ext cx="8174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Q38. Esant ribotiems kovos su korupcija ištekliams, kur, Jūsų nuomone, reikėtų nukreipti didžiausią dėmesį ir pajėgas? </a:t>
            </a:r>
          </a:p>
        </p:txBody>
      </p:sp>
      <p:graphicFrame>
        <p:nvGraphicFramePr>
          <p:cNvPr id="177154" name="Object 4"/>
          <p:cNvGraphicFramePr>
            <a:graphicFrameLocks noGrp="1" noChangeAspect="1"/>
          </p:cNvGraphicFramePr>
          <p:nvPr/>
        </p:nvGraphicFramePr>
        <p:xfrm>
          <a:off x="684213" y="765175"/>
          <a:ext cx="7937500" cy="4468813"/>
        </p:xfrm>
        <a:graphic>
          <a:graphicData uri="http://schemas.openxmlformats.org/presentationml/2006/ole">
            <mc:AlternateContent xmlns:mc="http://schemas.openxmlformats.org/markup-compatibility/2006">
              <mc:Choice xmlns:v="urn:schemas-microsoft-com:vml" Requires="v">
                <p:oleObj spid="_x0000_s177162" name="Worksheet" r:id="rId3" imgW="7934277" imgH="4467130" progId="Excel.Sheet.8">
                  <p:embed/>
                </p:oleObj>
              </mc:Choice>
              <mc:Fallback>
                <p:oleObj name="Worksheet" r:id="rId3" imgW="7934277" imgH="446713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765175"/>
                        <a:ext cx="7937500" cy="446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160"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02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F1C2F74-34FB-4052-B74A-4F1BC70CA0C4}" type="slidenum">
              <a:rPr lang="lt-LT" altLang="lt-LT" sz="1000" b="0">
                <a:latin typeface="Arial" panose="020B0604020202020204" pitchFamily="34" charset="0"/>
              </a:rPr>
              <a:pPr eaLnBrk="1" hangingPunct="1"/>
              <a:t>317</a:t>
            </a:fld>
            <a:endParaRPr lang="lt-LT" altLang="lt-LT" sz="1000" b="0">
              <a:latin typeface="Arial" panose="020B0604020202020204" pitchFamily="34" charset="0"/>
            </a:endParaRPr>
          </a:p>
        </p:txBody>
      </p:sp>
      <p:sp>
        <p:nvSpPr>
          <p:cNvPr id="350212" name="Rectangle 2"/>
          <p:cNvSpPr>
            <a:spLocks noGrp="1" noChangeArrowheads="1"/>
          </p:cNvSpPr>
          <p:nvPr>
            <p:ph type="title"/>
          </p:nvPr>
        </p:nvSpPr>
        <p:spPr>
          <a:xfrm>
            <a:off x="468313" y="404813"/>
            <a:ext cx="8229600" cy="1143000"/>
          </a:xfrm>
        </p:spPr>
        <p:txBody>
          <a:bodyPr/>
          <a:lstStyle/>
          <a:p>
            <a:pPr algn="ctr" eaLnBrk="1" hangingPunct="1"/>
            <a:r>
              <a:rPr lang="lt-LT" altLang="lt-LT" smtClean="0"/>
              <a:t>Atvejai, į kuriuos turi būti nukreiptas didžiausias </a:t>
            </a:r>
            <a:br>
              <a:rPr lang="lt-LT" altLang="lt-LT" smtClean="0"/>
            </a:br>
            <a:r>
              <a:rPr lang="lt-LT" altLang="lt-LT" smtClean="0"/>
              <a:t>dėmesys ir pajėgos</a:t>
            </a:r>
            <a:endParaRPr lang="en-US" altLang="lt-LT" smtClean="0"/>
          </a:p>
        </p:txBody>
      </p:sp>
      <p:graphicFrame>
        <p:nvGraphicFramePr>
          <p:cNvPr id="461827" name="Group 3"/>
          <p:cNvGraphicFramePr>
            <a:graphicFrameLocks noGrp="1"/>
          </p:cNvGraphicFramePr>
          <p:nvPr>
            <p:ph idx="1"/>
          </p:nvPr>
        </p:nvGraphicFramePr>
        <p:xfrm>
          <a:off x="755650" y="1628775"/>
          <a:ext cx="7704138" cy="4116388"/>
        </p:xfrm>
        <a:graphic>
          <a:graphicData uri="http://schemas.openxmlformats.org/drawingml/2006/table">
            <a:tbl>
              <a:tblPr/>
              <a:tblGrid>
                <a:gridCol w="3652640">
                  <a:extLst>
                    <a:ext uri="{9D8B030D-6E8A-4147-A177-3AD203B41FA5}">
                      <a16:colId xmlns:a16="http://schemas.microsoft.com/office/drawing/2014/main" xmlns="" val="20000"/>
                    </a:ext>
                  </a:extLst>
                </a:gridCol>
                <a:gridCol w="798975">
                  <a:extLst>
                    <a:ext uri="{9D8B030D-6E8A-4147-A177-3AD203B41FA5}">
                      <a16:colId xmlns:a16="http://schemas.microsoft.com/office/drawing/2014/main" xmlns="" val="20001"/>
                    </a:ext>
                  </a:extLst>
                </a:gridCol>
                <a:gridCol w="855596">
                  <a:extLst>
                    <a:ext uri="{9D8B030D-6E8A-4147-A177-3AD203B41FA5}">
                      <a16:colId xmlns:a16="http://schemas.microsoft.com/office/drawing/2014/main" xmlns="" val="20002"/>
                    </a:ext>
                  </a:extLst>
                </a:gridCol>
                <a:gridCol w="798976">
                  <a:extLst>
                    <a:ext uri="{9D8B030D-6E8A-4147-A177-3AD203B41FA5}">
                      <a16:colId xmlns:a16="http://schemas.microsoft.com/office/drawing/2014/main" xmlns="" val="20003"/>
                    </a:ext>
                  </a:extLst>
                </a:gridCol>
                <a:gridCol w="798976">
                  <a:extLst>
                    <a:ext uri="{9D8B030D-6E8A-4147-A177-3AD203B41FA5}">
                      <a16:colId xmlns:a16="http://schemas.microsoft.com/office/drawing/2014/main" xmlns="" val="20004"/>
                    </a:ext>
                  </a:extLst>
                </a:gridCol>
                <a:gridCol w="798976">
                  <a:extLst>
                    <a:ext uri="{9D8B030D-6E8A-4147-A177-3AD203B41FA5}">
                      <a16:colId xmlns:a16="http://schemas.microsoft.com/office/drawing/2014/main" xmlns="" val="20005"/>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2005</a:t>
                      </a:r>
                      <a:endParaRPr kumimoji="0" lang="en-US"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2007</a:t>
                      </a:r>
                      <a:endParaRPr kumimoji="0" lang="en-US"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35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Kovai su korupcijos atvejais aukščiausiuose politiniuose ir verslo sluoksniuose (gaudyti “stambiuosius korupcijos ryklius”)</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49</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44</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50</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48</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52%</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Tirti visus korupcijos atvejus, neteikiant prioritetų įvairiems korupcijos lygiams ar situacijoms (gaudyti visus, kas “pakliūva į tinklus”)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43</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47</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44</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34</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38%</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Kovai su korupcijos atvejais kasdieniniame gyvenime (tvarkant reikalus įvairiose institucijose) (gaudyti smulkiąsias korupcijos “žuvytes”)</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a:t>
                      </a: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r>
                        <a:rPr kumimoji="0" lang="en-US" sz="1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50257" name="Text Box 36"/>
          <p:cNvSpPr txBox="1">
            <a:spLocks noChangeArrowheads="1"/>
          </p:cNvSpPr>
          <p:nvPr/>
        </p:nvSpPr>
        <p:spPr bwMode="auto">
          <a:xfrm>
            <a:off x="971550" y="5795963"/>
            <a:ext cx="1935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2005-2016</a:t>
            </a:r>
            <a:endParaRPr lang="en-US" altLang="lt-LT" sz="1800" i="1">
              <a:latin typeface="Times New Roman" panose="02020603050405020304" pitchFamily="18" charset="0"/>
            </a:endParaRPr>
          </a:p>
        </p:txBody>
      </p:sp>
      <p:sp>
        <p:nvSpPr>
          <p:cNvPr id="35025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78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7F74911-ED07-4584-AD68-CF37CF7A98E2}" type="slidenum">
              <a:rPr lang="lt-LT" altLang="lt-LT" sz="1000" b="0">
                <a:latin typeface="Arial" panose="020B0604020202020204" pitchFamily="34" charset="0"/>
              </a:rPr>
              <a:pPr eaLnBrk="1" hangingPunct="1"/>
              <a:t>318</a:t>
            </a:fld>
            <a:endParaRPr lang="lt-LT" altLang="lt-LT" sz="1000" b="0">
              <a:latin typeface="Arial" panose="020B0604020202020204" pitchFamily="34" charset="0"/>
            </a:endParaRPr>
          </a:p>
        </p:txBody>
      </p:sp>
      <p:sp>
        <p:nvSpPr>
          <p:cNvPr id="178181" name="Rectangle 2"/>
          <p:cNvSpPr>
            <a:spLocks noGrp="1" noChangeArrowheads="1"/>
          </p:cNvSpPr>
          <p:nvPr>
            <p:ph type="title"/>
          </p:nvPr>
        </p:nvSpPr>
        <p:spPr/>
        <p:txBody>
          <a:bodyPr/>
          <a:lstStyle/>
          <a:p>
            <a:pPr algn="ctr" eaLnBrk="1" hangingPunct="1"/>
            <a:r>
              <a:rPr lang="lt-LT" altLang="lt-LT" smtClean="0"/>
              <a:t>Atvejai, į kuriuos turi būti nukreiptas didžiausias dėmesys </a:t>
            </a:r>
            <a:br>
              <a:rPr lang="lt-LT" altLang="lt-LT" smtClean="0"/>
            </a:br>
            <a:r>
              <a:rPr lang="lt-LT" altLang="lt-LT" smtClean="0"/>
              <a:t>ir pajėgos </a:t>
            </a:r>
            <a:r>
              <a:rPr lang="lt-LT" altLang="lt-LT" sz="1800" i="1" smtClean="0"/>
              <a:t>(skliausteliuose 2014 m. tyrimo rezultatai)</a:t>
            </a:r>
            <a:endParaRPr lang="lt-LT" altLang="lt-LT" sz="1800" smtClean="0"/>
          </a:p>
        </p:txBody>
      </p:sp>
      <p:graphicFrame>
        <p:nvGraphicFramePr>
          <p:cNvPr id="178178" name="Object 4"/>
          <p:cNvGraphicFramePr>
            <a:graphicFrameLocks noGrp="1" noChangeAspect="1"/>
          </p:cNvGraphicFramePr>
          <p:nvPr>
            <p:ph idx="1"/>
          </p:nvPr>
        </p:nvGraphicFramePr>
        <p:xfrm>
          <a:off x="539750" y="1052513"/>
          <a:ext cx="7937500" cy="4468812"/>
        </p:xfrm>
        <a:graphic>
          <a:graphicData uri="http://schemas.openxmlformats.org/presentationml/2006/ole">
            <mc:AlternateContent xmlns:mc="http://schemas.openxmlformats.org/markup-compatibility/2006">
              <mc:Choice xmlns:v="urn:schemas-microsoft-com:vml" Requires="v">
                <p:oleObj spid="_x0000_s178186" name="Worksheet" r:id="rId3" imgW="7934277" imgH="4467130" progId="Excel.Sheet.8">
                  <p:embed/>
                </p:oleObj>
              </mc:Choice>
              <mc:Fallback>
                <p:oleObj name="Worksheet" r:id="rId3" imgW="7934277" imgH="446713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052513"/>
                        <a:ext cx="7937500" cy="4468812"/>
                      </a:xfrm>
                      <a:prstGeom prst="rect">
                        <a:avLst/>
                      </a:prstGeom>
                    </p:spPr>
                  </p:pic>
                </p:oleObj>
              </mc:Fallback>
            </mc:AlternateContent>
          </a:graphicData>
        </a:graphic>
      </p:graphicFrame>
      <p:sp>
        <p:nvSpPr>
          <p:cNvPr id="178182" name="Text Box 5"/>
          <p:cNvSpPr txBox="1">
            <a:spLocks noChangeArrowheads="1"/>
          </p:cNvSpPr>
          <p:nvPr/>
        </p:nvSpPr>
        <p:spPr bwMode="auto">
          <a:xfrm>
            <a:off x="971550" y="5795963"/>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178183" name="Text Box 7"/>
          <p:cNvSpPr txBox="1">
            <a:spLocks noChangeArrowheads="1"/>
          </p:cNvSpPr>
          <p:nvPr/>
        </p:nvSpPr>
        <p:spPr bwMode="auto">
          <a:xfrm>
            <a:off x="539750" y="5229225"/>
            <a:ext cx="813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Q47. Kur, Jūsų nuomone, mažinant korupciją reikėtų nukreipti didžiausią dėmesį ir pajėgas? Korupcijos mažinimui aukščiausiuose politiniuose ir verslo sluoksniuose (gaudyti “stambiuosius korupcijos ryklius”)</a:t>
            </a:r>
          </a:p>
        </p:txBody>
      </p:sp>
      <p:sp>
        <p:nvSpPr>
          <p:cNvPr id="1781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12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D8D05EA-F1E3-45CC-BEF9-F90115053665}" type="slidenum">
              <a:rPr lang="lt-LT" altLang="lt-LT" sz="1000" b="0">
                <a:latin typeface="Arial" panose="020B0604020202020204" pitchFamily="34" charset="0"/>
              </a:rPr>
              <a:pPr eaLnBrk="1" hangingPunct="1"/>
              <a:t>319</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981075"/>
            <a:ext cx="8064500" cy="3416300"/>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n-lt"/>
              </a:rPr>
              <a:t> Visų tikslinių grupių nuomone, kovojant su korupcija šiuo metu mažiausiai reikėtų gaudyti tik smulkiąsias korupcijos „žuvytes“. Daug svarbiau būtų kovoti su korupcija aukščiausiuose politiniuose ir verslo sluoksniuose, o pagal galimybes tirti ir visus korupcijos atvejus. Šią nuostatą patvirtina ne tik šis, bet ir ankstesniais metais atlikti tyrimai.</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512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181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ADC87D2-6545-46F7-BA06-C929F0F1D71C}" type="slidenum">
              <a:rPr lang="lt-LT" altLang="lt-LT" sz="1000" b="0">
                <a:latin typeface="Arial" panose="020B0604020202020204" pitchFamily="34" charset="0"/>
              </a:rPr>
              <a:pPr eaLnBrk="1" hangingPunct="1"/>
              <a:t>32</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1125538"/>
            <a:ext cx="7993063" cy="3416300"/>
          </a:xfrm>
          <a:prstGeom prst="rect">
            <a:avLst/>
          </a:prstGeom>
          <a:noFill/>
          <a:ln w="9525">
            <a:noFill/>
            <a:miter lim="800000"/>
            <a:headEnd/>
            <a:tailEnd/>
          </a:ln>
          <a:effectLst/>
        </p:spPr>
        <p:txBody>
          <a:bodyPr>
            <a:spAutoFit/>
          </a:bodyPr>
          <a:lstStyle/>
          <a:p>
            <a:pPr algn="just">
              <a:defRPr/>
            </a:pPr>
            <a:r>
              <a:rPr lang="lt-LT" sz="1800" dirty="0">
                <a:latin typeface="Times New Roman" pitchFamily="18" charset="0"/>
              </a:rPr>
              <a:t>	</a:t>
            </a:r>
            <a:r>
              <a:rPr lang="lt-LT" sz="1800" dirty="0">
                <a:latin typeface="+mj-lt"/>
              </a:rPr>
              <a:t>Dažniausiai su korupcija tarnautojai sieja situacijas, kai valstybės tarnautojas paima piniginį atlygį už paslaugą - 97%, kai asmuo duoda piniginį atlygį, kad paslauga būtų suteikta geriau ir greičiau – 94%, kai politinė partija žada priimti verslininkui naudingą sprendimą, jei jis suteiks finansinę paramą partijai – 94%, kai asmuo, norėdamas, kad jam reikalinga paslauga būtų suteikta geriau ir greičiau, siūlo valstybės tarnautojui pasinaudoti jo įmonės teikiamomis paslaugomis nemokamai – 92%. </a:t>
            </a:r>
          </a:p>
          <a:p>
            <a:pPr algn="just">
              <a:defRPr/>
            </a:pPr>
            <a:r>
              <a:rPr lang="lt-LT" sz="1800" dirty="0"/>
              <a:t> </a:t>
            </a:r>
          </a:p>
          <a:p>
            <a:pPr algn="just">
              <a:defRPr/>
            </a:pPr>
            <a:r>
              <a:rPr lang="lt-LT" sz="1800" dirty="0">
                <a:latin typeface="+mj-lt"/>
              </a:rPr>
              <a:t>	</a:t>
            </a:r>
          </a:p>
          <a:p>
            <a:pPr algn="just">
              <a:defRPr/>
            </a:pPr>
            <a:endParaRPr lang="lt-LT" sz="1800" dirty="0">
              <a:latin typeface="+mj-lt"/>
            </a:endParaRPr>
          </a:p>
          <a:p>
            <a:pPr algn="just">
              <a:defRPr/>
            </a:pPr>
            <a:endParaRPr lang="lt-LT" sz="1800" dirty="0"/>
          </a:p>
          <a:p>
            <a:pPr>
              <a:defRPr/>
            </a:pPr>
            <a:r>
              <a:rPr lang="lt-LT" sz="1800" dirty="0"/>
              <a:t> </a:t>
            </a:r>
          </a:p>
        </p:txBody>
      </p:sp>
      <p:sp>
        <p:nvSpPr>
          <p:cNvPr id="2181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7920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FB653B0-E93F-4972-A678-25A485D37804}" type="slidenum">
              <a:rPr lang="lt-LT" altLang="lt-LT" sz="1000" b="0">
                <a:latin typeface="Arial" panose="020B0604020202020204" pitchFamily="34" charset="0"/>
              </a:rPr>
              <a:pPr eaLnBrk="1" hangingPunct="1"/>
              <a:t>320</a:t>
            </a:fld>
            <a:endParaRPr lang="lt-LT" altLang="lt-LT" sz="1000" b="0">
              <a:latin typeface="Arial" panose="020B0604020202020204" pitchFamily="34" charset="0"/>
            </a:endParaRPr>
          </a:p>
        </p:txBody>
      </p:sp>
      <p:sp>
        <p:nvSpPr>
          <p:cNvPr id="179205" name="Rectangle 2"/>
          <p:cNvSpPr>
            <a:spLocks noGrp="1" noChangeArrowheads="1"/>
          </p:cNvSpPr>
          <p:nvPr>
            <p:ph type="title"/>
          </p:nvPr>
        </p:nvSpPr>
        <p:spPr>
          <a:xfrm>
            <a:off x="457200" y="274638"/>
            <a:ext cx="8229600" cy="922337"/>
          </a:xfrm>
        </p:spPr>
        <p:txBody>
          <a:bodyPr/>
          <a:lstStyle/>
          <a:p>
            <a:pPr eaLnBrk="1" hangingPunct="1"/>
            <a:r>
              <a:rPr lang="lt-LT" altLang="lt-LT" smtClean="0"/>
              <a:t>Antikorupcinis švietimas</a:t>
            </a:r>
            <a:endParaRPr lang="lt-LT" altLang="lt-LT" sz="1800" i="1" smtClean="0"/>
          </a:p>
        </p:txBody>
      </p:sp>
      <p:graphicFrame>
        <p:nvGraphicFramePr>
          <p:cNvPr id="179202" name="Object 3"/>
          <p:cNvGraphicFramePr>
            <a:graphicFrameLocks noGrp="1" noChangeAspect="1"/>
          </p:cNvGraphicFramePr>
          <p:nvPr>
            <p:ph sz="half" idx="1"/>
          </p:nvPr>
        </p:nvGraphicFramePr>
        <p:xfrm>
          <a:off x="1835150" y="1557338"/>
          <a:ext cx="5575300" cy="3225800"/>
        </p:xfrm>
        <a:graphic>
          <a:graphicData uri="http://schemas.openxmlformats.org/presentationml/2006/ole">
            <mc:AlternateContent xmlns:mc="http://schemas.openxmlformats.org/markup-compatibility/2006">
              <mc:Choice xmlns:v="urn:schemas-microsoft-com:vml" Requires="v">
                <p:oleObj spid="_x0000_s179210" name="Worksheet" r:id="rId3" imgW="4295680" imgH="2486025" progId="Excel.Sheet.8">
                  <p:embed/>
                </p:oleObj>
              </mc:Choice>
              <mc:Fallback>
                <p:oleObj name="Worksheet" r:id="rId3" imgW="4295680" imgH="2486025" progId="Excel.Shee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557338"/>
                        <a:ext cx="5575300" cy="3225800"/>
                      </a:xfrm>
                      <a:prstGeom prst="rect">
                        <a:avLst/>
                      </a:prstGeom>
                    </p:spPr>
                  </p:pic>
                </p:oleObj>
              </mc:Fallback>
            </mc:AlternateContent>
          </a:graphicData>
        </a:graphic>
      </p:graphicFrame>
      <p:sp>
        <p:nvSpPr>
          <p:cNvPr id="179206" name="Text Box 8"/>
          <p:cNvSpPr txBox="1">
            <a:spLocks noChangeArrowheads="1"/>
          </p:cNvSpPr>
          <p:nvPr/>
        </p:nvSpPr>
        <p:spPr bwMode="auto">
          <a:xfrm>
            <a:off x="900113" y="57340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79207" name="Text Box 7"/>
          <p:cNvSpPr txBox="1">
            <a:spLocks noChangeArrowheads="1"/>
          </p:cNvSpPr>
          <p:nvPr/>
        </p:nvSpPr>
        <p:spPr bwMode="auto">
          <a:xfrm>
            <a:off x="539750" y="5229225"/>
            <a:ext cx="813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Q45. Kaip Jums atrodo, kuriai visuomenės daliai antikorupcinis švietimas yra reikalingiausias? (galimi keli atsakymai)</a:t>
            </a:r>
          </a:p>
        </p:txBody>
      </p:sp>
      <p:sp>
        <p:nvSpPr>
          <p:cNvPr id="1792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0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117319C-2DF9-435C-B5C0-070DA1A10633}" type="slidenum">
              <a:rPr lang="lt-LT" altLang="lt-LT" sz="1000" b="0">
                <a:latin typeface="Arial" panose="020B0604020202020204" pitchFamily="34" charset="0"/>
              </a:rPr>
              <a:pPr eaLnBrk="1" hangingPunct="1"/>
              <a:t>321</a:t>
            </a:fld>
            <a:endParaRPr lang="lt-LT" altLang="lt-LT" sz="1000" b="0">
              <a:latin typeface="Arial" panose="020B0604020202020204" pitchFamily="34" charset="0"/>
            </a:endParaRPr>
          </a:p>
        </p:txBody>
      </p:sp>
      <p:graphicFrame>
        <p:nvGraphicFramePr>
          <p:cNvPr id="180226" name="Object 4"/>
          <p:cNvGraphicFramePr>
            <a:graphicFrameLocks noGrp="1" noChangeAspect="1"/>
          </p:cNvGraphicFramePr>
          <p:nvPr>
            <p:ph idx="1"/>
          </p:nvPr>
        </p:nvGraphicFramePr>
        <p:xfrm>
          <a:off x="755650" y="765175"/>
          <a:ext cx="7937500" cy="4468813"/>
        </p:xfrm>
        <a:graphic>
          <a:graphicData uri="http://schemas.openxmlformats.org/presentationml/2006/ole">
            <mc:AlternateContent xmlns:mc="http://schemas.openxmlformats.org/markup-compatibility/2006">
              <mc:Choice xmlns:v="urn:schemas-microsoft-com:vml" Requires="v">
                <p:oleObj spid="_x0000_s180234" name="Worksheet" r:id="rId3" imgW="7934277" imgH="4467130" progId="Excel.Sheet.8">
                  <p:embed/>
                </p:oleObj>
              </mc:Choice>
              <mc:Fallback>
                <p:oleObj name="Worksheet" r:id="rId3" imgW="7934277" imgH="446713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765175"/>
                        <a:ext cx="7937500" cy="4468813"/>
                      </a:xfrm>
                      <a:prstGeom prst="rect">
                        <a:avLst/>
                      </a:prstGeom>
                    </p:spPr>
                  </p:pic>
                </p:oleObj>
              </mc:Fallback>
            </mc:AlternateContent>
          </a:graphicData>
        </a:graphic>
      </p:graphicFrame>
      <p:sp>
        <p:nvSpPr>
          <p:cNvPr id="8" name="Rectangle 2"/>
          <p:cNvSpPr txBox="1">
            <a:spLocks noChangeArrowheads="1"/>
          </p:cNvSpPr>
          <p:nvPr/>
        </p:nvSpPr>
        <p:spPr bwMode="auto">
          <a:xfrm>
            <a:off x="457200" y="274638"/>
            <a:ext cx="8229600" cy="922337"/>
          </a:xfrm>
          <a:prstGeom prst="rect">
            <a:avLst/>
          </a:prstGeom>
          <a:noFill/>
          <a:ln w="9525">
            <a:noFill/>
            <a:miter lim="800000"/>
            <a:headEnd/>
            <a:tailEnd/>
          </a:ln>
        </p:spPr>
        <p:txBody>
          <a:bodyPr anchor="ctr"/>
          <a:lstStyle/>
          <a:p>
            <a:pPr>
              <a:defRPr/>
            </a:pPr>
            <a:r>
              <a:rPr lang="lt-LT" sz="2400" kern="0" dirty="0">
                <a:solidFill>
                  <a:schemeClr val="accent2"/>
                </a:solidFill>
                <a:latin typeface="+mj-lt"/>
                <a:ea typeface="+mj-ea"/>
                <a:cs typeface="+mj-cs"/>
              </a:rPr>
              <a:t>Antikorupcinio švietimo priemonių efektyvumas</a:t>
            </a:r>
            <a:endParaRPr lang="lt-LT" sz="1800" i="1" kern="0" dirty="0">
              <a:solidFill>
                <a:schemeClr val="accent2"/>
              </a:solidFill>
              <a:latin typeface="+mj-lt"/>
              <a:ea typeface="+mj-ea"/>
              <a:cs typeface="+mj-cs"/>
            </a:endParaRPr>
          </a:p>
        </p:txBody>
      </p:sp>
      <p:sp>
        <p:nvSpPr>
          <p:cNvPr id="180230" name="Text Box 8"/>
          <p:cNvSpPr txBox="1">
            <a:spLocks noChangeArrowheads="1"/>
          </p:cNvSpPr>
          <p:nvPr/>
        </p:nvSpPr>
        <p:spPr bwMode="auto">
          <a:xfrm>
            <a:off x="900113" y="57340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9" name="Text Box 7"/>
          <p:cNvSpPr txBox="1">
            <a:spLocks noChangeArrowheads="1"/>
          </p:cNvSpPr>
          <p:nvPr/>
        </p:nvSpPr>
        <p:spPr bwMode="auto">
          <a:xfrm>
            <a:off x="611188" y="5300663"/>
            <a:ext cx="8064500" cy="461962"/>
          </a:xfrm>
          <a:prstGeom prst="rect">
            <a:avLst/>
          </a:prstGeom>
          <a:noFill/>
          <a:ln w="9525">
            <a:noFill/>
            <a:miter lim="800000"/>
            <a:headEnd/>
            <a:tailEnd/>
          </a:ln>
        </p:spPr>
        <p:txBody>
          <a:bodyPr>
            <a:spAutoFit/>
          </a:bodyPr>
          <a:lstStyle/>
          <a:p>
            <a:pPr algn="just">
              <a:defRPr/>
            </a:pPr>
            <a:r>
              <a:rPr lang="lt-LT" sz="1200" b="0" i="1" dirty="0"/>
              <a:t>Q46. Kurios iš pateiktų antikorupcinio švietimo priemonės, Jūsų nuomone, būtų efektyviausios?</a:t>
            </a:r>
            <a:r>
              <a:rPr lang="lt-LT" sz="1200" b="0" i="1" cap="small" dirty="0"/>
              <a:t> </a:t>
            </a:r>
            <a:r>
              <a:rPr lang="lt-LT" sz="1200" b="0" i="1" dirty="0"/>
              <a:t>(galimi keli atsakymai)</a:t>
            </a:r>
          </a:p>
        </p:txBody>
      </p:sp>
      <p:sp>
        <p:nvSpPr>
          <p:cNvPr id="1802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22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37C3416-4695-4618-BA65-00EF4C22BA41}" type="slidenum">
              <a:rPr lang="lt-LT" altLang="lt-LT" sz="1000" b="0">
                <a:latin typeface="Arial" panose="020B0604020202020204" pitchFamily="34" charset="0"/>
              </a:rPr>
              <a:pPr eaLnBrk="1" hangingPunct="1"/>
              <a:t>322</a:t>
            </a:fld>
            <a:endParaRPr lang="lt-LT" altLang="lt-LT" sz="1000" b="0">
              <a:latin typeface="Arial" panose="020B0604020202020204" pitchFamily="34" charset="0"/>
            </a:endParaRPr>
          </a:p>
        </p:txBody>
      </p:sp>
      <p:sp>
        <p:nvSpPr>
          <p:cNvPr id="352260"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Informacijos apie korupciją šaltiniai</a:t>
            </a:r>
            <a:endParaRPr lang="en-US" altLang="lt-LT" sz="3600" smtClean="0"/>
          </a:p>
        </p:txBody>
      </p:sp>
      <p:sp>
        <p:nvSpPr>
          <p:cNvPr id="3522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1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032D107-A274-4DD1-90E3-944F417C11D3}" type="slidenum">
              <a:rPr lang="lt-LT" altLang="lt-LT" sz="1000" b="0">
                <a:latin typeface="Arial" panose="020B0604020202020204" pitchFamily="34" charset="0"/>
              </a:rPr>
              <a:pPr eaLnBrk="1" hangingPunct="1"/>
              <a:t>323</a:t>
            </a:fld>
            <a:endParaRPr lang="lt-LT" altLang="lt-LT" sz="1000" b="0">
              <a:latin typeface="Arial" panose="020B0604020202020204" pitchFamily="34" charset="0"/>
            </a:endParaRPr>
          </a:p>
        </p:txBody>
      </p:sp>
      <p:sp>
        <p:nvSpPr>
          <p:cNvPr id="181253" name="Rectangle 2"/>
          <p:cNvSpPr>
            <a:spLocks noGrp="1" noChangeArrowheads="1"/>
          </p:cNvSpPr>
          <p:nvPr>
            <p:ph type="title"/>
          </p:nvPr>
        </p:nvSpPr>
        <p:spPr/>
        <p:txBody>
          <a:bodyPr/>
          <a:lstStyle/>
          <a:p>
            <a:pPr algn="ctr" eaLnBrk="1" hangingPunct="1"/>
            <a:r>
              <a:rPr lang="lt-LT" altLang="lt-LT" smtClean="0"/>
              <a:t>Informacijos šaltinis, leidžiantis susidaryti patikimiausią nuomonę apie korupciją ir jos mastą Lietuvoje</a:t>
            </a:r>
          </a:p>
        </p:txBody>
      </p:sp>
      <p:sp>
        <p:nvSpPr>
          <p:cNvPr id="181254" name="Text Box 9"/>
          <p:cNvSpPr txBox="1">
            <a:spLocks noChangeArrowheads="1"/>
          </p:cNvSpPr>
          <p:nvPr/>
        </p:nvSpPr>
        <p:spPr bwMode="auto">
          <a:xfrm>
            <a:off x="900113" y="573405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181250" name="Object 4"/>
          <p:cNvGraphicFramePr>
            <a:graphicFrameLocks noGrp="1" noChangeAspect="1"/>
          </p:cNvGraphicFramePr>
          <p:nvPr/>
        </p:nvGraphicFramePr>
        <p:xfrm>
          <a:off x="330200" y="1193800"/>
          <a:ext cx="8547100" cy="4635500"/>
        </p:xfrm>
        <a:graphic>
          <a:graphicData uri="http://schemas.openxmlformats.org/presentationml/2006/ole">
            <mc:AlternateContent xmlns:mc="http://schemas.openxmlformats.org/markup-compatibility/2006">
              <mc:Choice xmlns:v="urn:schemas-microsoft-com:vml" Requires="v">
                <p:oleObj spid="_x0000_s181258" name="Chart" r:id="rId3" imgW="8543782" imgH="4638580" progId="Excel.Chart.8">
                  <p:embed/>
                </p:oleObj>
              </mc:Choice>
              <mc:Fallback>
                <p:oleObj name="Chart" r:id="rId3" imgW="8543782" imgH="463858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1193800"/>
                        <a:ext cx="8547100"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255" name="Text Box 7"/>
          <p:cNvSpPr txBox="1">
            <a:spLocks noChangeArrowheads="1"/>
          </p:cNvSpPr>
          <p:nvPr/>
        </p:nvSpPr>
        <p:spPr bwMode="auto">
          <a:xfrm>
            <a:off x="395288" y="5229225"/>
            <a:ext cx="835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Q43. Kurio iš šių informacijos šaltinių pateikiama informacija leidžia Jums susidaryti patikimiausią nuomonę apie korupciją ir jos mastą Lietuvoje?</a:t>
            </a:r>
          </a:p>
        </p:txBody>
      </p:sp>
      <p:sp>
        <p:nvSpPr>
          <p:cNvPr id="1812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32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DC3A5C5-2509-4484-9935-81C61329892E}" type="slidenum">
              <a:rPr lang="lt-LT" altLang="lt-LT" sz="1000" b="0">
                <a:latin typeface="Arial" panose="020B0604020202020204" pitchFamily="34" charset="0"/>
              </a:rPr>
              <a:pPr eaLnBrk="1" hangingPunct="1"/>
              <a:t>324</a:t>
            </a:fld>
            <a:endParaRPr lang="lt-LT" altLang="lt-LT" sz="1000" b="0">
              <a:latin typeface="Arial" panose="020B0604020202020204" pitchFamily="34" charset="0"/>
            </a:endParaRPr>
          </a:p>
        </p:txBody>
      </p:sp>
      <p:sp>
        <p:nvSpPr>
          <p:cNvPr id="353284" name="Rectangle 2"/>
          <p:cNvSpPr>
            <a:spLocks noGrp="1" noChangeArrowheads="1"/>
          </p:cNvSpPr>
          <p:nvPr>
            <p:ph type="title"/>
          </p:nvPr>
        </p:nvSpPr>
        <p:spPr/>
        <p:txBody>
          <a:bodyPr/>
          <a:lstStyle/>
          <a:p>
            <a:pPr algn="ctr" eaLnBrk="1" hangingPunct="1"/>
            <a:r>
              <a:rPr lang="lt-LT" altLang="lt-LT" sz="2000" smtClean="0"/>
              <a:t>Informacijos šaltinis, leidžiantis susidaryti patikimiausią nuomonę apie korupciją ir jos mastą Lietuvoje</a:t>
            </a:r>
            <a:endParaRPr lang="en-US" altLang="lt-LT" sz="2000" smtClean="0"/>
          </a:p>
        </p:txBody>
      </p:sp>
      <p:sp>
        <p:nvSpPr>
          <p:cNvPr id="353285" name="Text Box 153"/>
          <p:cNvSpPr txBox="1">
            <a:spLocks noChangeArrowheads="1"/>
          </p:cNvSpPr>
          <p:nvPr/>
        </p:nvSpPr>
        <p:spPr bwMode="auto">
          <a:xfrm>
            <a:off x="611188" y="5949950"/>
            <a:ext cx="2303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2001-2016</a:t>
            </a:r>
            <a:endParaRPr lang="en-US" altLang="lt-LT" sz="1800" i="1">
              <a:latin typeface="Times New Roman" panose="02020603050405020304" pitchFamily="18" charset="0"/>
            </a:endParaRPr>
          </a:p>
        </p:txBody>
      </p:sp>
      <p:sp>
        <p:nvSpPr>
          <p:cNvPr id="3532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9" name="Table 8"/>
          <p:cNvGraphicFramePr>
            <a:graphicFrameLocks noGrp="1"/>
          </p:cNvGraphicFramePr>
          <p:nvPr/>
        </p:nvGraphicFramePr>
        <p:xfrm>
          <a:off x="323850" y="1196975"/>
          <a:ext cx="8569325" cy="4813300"/>
        </p:xfrm>
        <a:graphic>
          <a:graphicData uri="http://schemas.openxmlformats.org/drawingml/2006/table">
            <a:tbl>
              <a:tblPr/>
              <a:tblGrid>
                <a:gridCol w="1992313">
                  <a:extLst>
                    <a:ext uri="{9D8B030D-6E8A-4147-A177-3AD203B41FA5}">
                      <a16:colId xmlns:a16="http://schemas.microsoft.com/office/drawing/2014/main" xmlns="" val="20000"/>
                    </a:ext>
                  </a:extLst>
                </a:gridCol>
                <a:gridCol w="755650">
                  <a:extLst>
                    <a:ext uri="{9D8B030D-6E8A-4147-A177-3AD203B41FA5}">
                      <a16:colId xmlns:a16="http://schemas.microsoft.com/office/drawing/2014/main" xmlns="" val="20001"/>
                    </a:ext>
                  </a:extLst>
                </a:gridCol>
                <a:gridCol w="876300">
                  <a:extLst>
                    <a:ext uri="{9D8B030D-6E8A-4147-A177-3AD203B41FA5}">
                      <a16:colId xmlns:a16="http://schemas.microsoft.com/office/drawing/2014/main" xmlns="" val="20002"/>
                    </a:ext>
                  </a:extLst>
                </a:gridCol>
                <a:gridCol w="706437">
                  <a:extLst>
                    <a:ext uri="{9D8B030D-6E8A-4147-A177-3AD203B41FA5}">
                      <a16:colId xmlns:a16="http://schemas.microsoft.com/office/drawing/2014/main" xmlns="" val="20003"/>
                    </a:ext>
                  </a:extLst>
                </a:gridCol>
                <a:gridCol w="706438">
                  <a:extLst>
                    <a:ext uri="{9D8B030D-6E8A-4147-A177-3AD203B41FA5}">
                      <a16:colId xmlns:a16="http://schemas.microsoft.com/office/drawing/2014/main" xmlns="" val="20004"/>
                    </a:ext>
                  </a:extLst>
                </a:gridCol>
                <a:gridCol w="706437">
                  <a:extLst>
                    <a:ext uri="{9D8B030D-6E8A-4147-A177-3AD203B41FA5}">
                      <a16:colId xmlns:a16="http://schemas.microsoft.com/office/drawing/2014/main" xmlns="" val="20005"/>
                    </a:ext>
                  </a:extLst>
                </a:gridCol>
                <a:gridCol w="706438">
                  <a:extLst>
                    <a:ext uri="{9D8B030D-6E8A-4147-A177-3AD203B41FA5}">
                      <a16:colId xmlns:a16="http://schemas.microsoft.com/office/drawing/2014/main" xmlns="" val="20006"/>
                    </a:ext>
                  </a:extLst>
                </a:gridCol>
                <a:gridCol w="706437">
                  <a:extLst>
                    <a:ext uri="{9D8B030D-6E8A-4147-A177-3AD203B41FA5}">
                      <a16:colId xmlns:a16="http://schemas.microsoft.com/office/drawing/2014/main" xmlns="" val="20007"/>
                    </a:ext>
                  </a:extLst>
                </a:gridCol>
                <a:gridCol w="706438">
                  <a:extLst>
                    <a:ext uri="{9D8B030D-6E8A-4147-A177-3AD203B41FA5}">
                      <a16:colId xmlns:a16="http://schemas.microsoft.com/office/drawing/2014/main" xmlns="" val="20008"/>
                    </a:ext>
                  </a:extLst>
                </a:gridCol>
                <a:gridCol w="706437">
                  <a:extLst>
                    <a:ext uri="{9D8B030D-6E8A-4147-A177-3AD203B41FA5}">
                      <a16:colId xmlns:a16="http://schemas.microsoft.com/office/drawing/2014/main" xmlns="" val="20009"/>
                    </a:ext>
                  </a:extLst>
                </a:gridCol>
              </a:tblGrid>
              <a:tr h="345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4546" marR="64546" marT="32271" marB="3227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lt-LT" sz="1400" b="1" i="0" u="none" strike="noStrike" cap="none" normalizeH="0" baseline="0" smtClean="0">
                          <a:ln>
                            <a:noFill/>
                          </a:ln>
                          <a:solidFill>
                            <a:srgbClr val="000000"/>
                          </a:solidFill>
                          <a:effectLst/>
                          <a:latin typeface="Times New Roman" pitchFamily="18" charset="0"/>
                          <a:cs typeface="Times New Roman" pitchFamily="18" charset="0"/>
                        </a:rPr>
                        <a:t>2001 </a:t>
                      </a:r>
                      <a:endParaRPr kumimoji="0" lang="lt-L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lt-LT" sz="1400" b="1" i="0" u="none" strike="noStrike" cap="none" normalizeH="0" baseline="0" smtClean="0">
                          <a:ln>
                            <a:noFill/>
                          </a:ln>
                          <a:solidFill>
                            <a:srgbClr val="000000"/>
                          </a:solidFill>
                          <a:effectLst/>
                          <a:latin typeface="Times New Roman" pitchFamily="18" charset="0"/>
                          <a:cs typeface="Times New Roman" pitchFamily="18" charset="0"/>
                        </a:rPr>
                        <a:t>2002 </a:t>
                      </a:r>
                      <a:endParaRPr kumimoji="0" lang="lt-L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lt-LT" sz="1400" b="1" i="0" u="none" strike="noStrike" cap="none" normalizeH="0" baseline="0" smtClean="0">
                          <a:ln>
                            <a:noFill/>
                          </a:ln>
                          <a:solidFill>
                            <a:srgbClr val="000000"/>
                          </a:solidFill>
                          <a:effectLst/>
                          <a:latin typeface="Times New Roman" pitchFamily="18" charset="0"/>
                          <a:cs typeface="Times New Roman" pitchFamily="18" charset="0"/>
                        </a:rPr>
                        <a:t>2004 </a:t>
                      </a:r>
                      <a:endParaRPr kumimoji="0" lang="lt-L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lt-LT" sz="1400" b="1" i="0" u="none" strike="noStrike" cap="none" normalizeH="0" baseline="0" smtClean="0">
                          <a:ln>
                            <a:noFill/>
                          </a:ln>
                          <a:solidFill>
                            <a:srgbClr val="000000"/>
                          </a:solidFill>
                          <a:effectLst/>
                          <a:latin typeface="Times New Roman" pitchFamily="18" charset="0"/>
                          <a:cs typeface="Times New Roman" pitchFamily="18" charset="0"/>
                        </a:rPr>
                        <a:t>2005 </a:t>
                      </a:r>
                      <a:endParaRPr kumimoji="0" lang="lt-L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lt-LT" sz="1400" b="1" i="0" u="none" strike="noStrike" cap="none" normalizeH="0" baseline="0" smtClean="0">
                          <a:ln>
                            <a:noFill/>
                          </a:ln>
                          <a:solidFill>
                            <a:srgbClr val="000000"/>
                          </a:solidFill>
                          <a:effectLst/>
                          <a:latin typeface="Times New Roman" pitchFamily="18" charset="0"/>
                          <a:cs typeface="Times New Roman" pitchFamily="18" charset="0"/>
                        </a:rPr>
                        <a:t>2007 </a:t>
                      </a:r>
                      <a:endParaRPr kumimoji="0" lang="lt-L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lt-LT" sz="1400" b="1" i="0" u="none" strike="noStrike" cap="none" normalizeH="0" baseline="0" smtClean="0">
                          <a:ln>
                            <a:noFill/>
                          </a:ln>
                          <a:solidFill>
                            <a:srgbClr val="000000"/>
                          </a:solidFill>
                          <a:effectLst/>
                          <a:latin typeface="Times New Roman" pitchFamily="18" charset="0"/>
                          <a:cs typeface="Times New Roman" pitchFamily="18" charset="0"/>
                        </a:rPr>
                        <a:t>2008 </a:t>
                      </a:r>
                      <a:endParaRPr kumimoji="0" lang="lt-L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lt-LT" sz="1400" b="1" i="0" u="none" strike="noStrike" cap="none" normalizeH="0" baseline="0" smtClean="0">
                          <a:ln>
                            <a:noFill/>
                          </a:ln>
                          <a:solidFill>
                            <a:srgbClr val="000000"/>
                          </a:solidFill>
                          <a:effectLst/>
                          <a:latin typeface="Times New Roman" pitchFamily="18" charset="0"/>
                          <a:cs typeface="Times New Roman" pitchFamily="18" charset="0"/>
                        </a:rPr>
                        <a:t>2011 </a:t>
                      </a:r>
                      <a:endParaRPr kumimoji="0" lang="lt-L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338"/>
                        </a:spcBef>
                        <a:spcAft>
                          <a:spcPct val="0"/>
                        </a:spcAft>
                        <a:buClrTx/>
                        <a:buSzTx/>
                        <a:buFontTx/>
                        <a:buNone/>
                        <a:tabLst/>
                      </a:pPr>
                      <a:r>
                        <a:rPr kumimoji="0" lang="lt-LT" sz="1400" b="1" i="0" u="none" strike="noStrike" cap="none" normalizeH="0" baseline="0" smtClean="0">
                          <a:ln>
                            <a:noFill/>
                          </a:ln>
                          <a:solidFill>
                            <a:srgbClr val="000000"/>
                          </a:solidFill>
                          <a:effectLst/>
                          <a:latin typeface="Times New Roman" pitchFamily="18" charset="0"/>
                          <a:cs typeface="Times New Roman" pitchFamily="18" charset="0"/>
                        </a:rPr>
                        <a:t>2014 </a:t>
                      </a:r>
                      <a:endParaRPr kumimoji="0" lang="lt-L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338"/>
                        </a:spcBef>
                        <a:spcAft>
                          <a:spcPct val="0"/>
                        </a:spcAft>
                        <a:buClrTx/>
                        <a:buSzTx/>
                        <a:buFontTx/>
                        <a:buNone/>
                        <a:tabLst/>
                      </a:pPr>
                      <a:r>
                        <a:rPr kumimoji="0" lang="lt-LT" sz="1400" b="1" i="0" u="none" strike="noStrike" cap="none" normalizeH="0" baseline="0" smtClean="0">
                          <a:ln>
                            <a:noFill/>
                          </a:ln>
                          <a:solidFill>
                            <a:srgbClr val="000000"/>
                          </a:solidFill>
                          <a:effectLst/>
                          <a:latin typeface="Times New Roman" pitchFamily="18" charset="0"/>
                          <a:cs typeface="Times New Roman" pitchFamily="18" charset="0"/>
                        </a:rPr>
                        <a:t>2016 </a:t>
                      </a:r>
                      <a:endParaRPr kumimoji="0" lang="lt-L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44945">
                <a:tc>
                  <a:txBody>
                    <a:bodyPr/>
                    <a:lstStyle/>
                    <a:p>
                      <a:pPr marL="0" marR="0" lvl="0" indent="0" algn="l"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Televizija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27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42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50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47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35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49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46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60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44945">
                <a:tc>
                  <a:txBody>
                    <a:bodyPr/>
                    <a:lstStyle/>
                    <a:p>
                      <a:pPr marL="0" marR="0" lvl="0" indent="0" algn="l"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Internetas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4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8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15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15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5347">
                <a:tc>
                  <a:txBody>
                    <a:bodyPr/>
                    <a:lstStyle/>
                    <a:p>
                      <a:pPr marL="0" marR="0" lvl="0" indent="0" algn="l"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Draugų, pažįstamų patirtis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18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24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9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10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8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7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44945">
                <a:tc>
                  <a:txBody>
                    <a:bodyPr/>
                    <a:lstStyle/>
                    <a:p>
                      <a:pPr marL="0" marR="0" lvl="0" indent="0" algn="l"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Asmeninė patirtis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16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18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10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7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5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4801">
                <a:tc>
                  <a:txBody>
                    <a:bodyPr/>
                    <a:lstStyle/>
                    <a:p>
                      <a:pPr marL="0" marR="0" lvl="0" indent="0" algn="l"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Respublikinė spauda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16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18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9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9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9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8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4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44945">
                <a:tc>
                  <a:txBody>
                    <a:bodyPr/>
                    <a:lstStyle/>
                    <a:p>
                      <a:pPr marL="0" marR="0" lvl="0" indent="0" algn="l"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Radijas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8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4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6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4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717080">
                <a:tc>
                  <a:txBody>
                    <a:bodyPr/>
                    <a:lstStyle/>
                    <a:p>
                      <a:pPr marL="0" marR="0" lvl="0" indent="0" algn="l"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Specializuoti leidiniai, ataskaitos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4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44945">
                <a:tc>
                  <a:txBody>
                    <a:bodyPr/>
                    <a:lstStyle/>
                    <a:p>
                      <a:pPr marL="0" marR="0" lvl="0" indent="0" algn="l"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Regioninė spauda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3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5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905749">
                <a:tc>
                  <a:txBody>
                    <a:bodyPr/>
                    <a:lstStyle/>
                    <a:p>
                      <a:pPr marL="0" marR="0" lvl="0" indent="0" algn="l"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Seminarai, konferencijos, specialūs renginiai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0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0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lt-LT" sz="1600" b="0" i="0" u="none" strike="noStrike" cap="none" normalizeH="0" baseline="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88"/>
                        </a:spcBef>
                        <a:spcAft>
                          <a:spcPct val="0"/>
                        </a:spcAft>
                        <a:buClrTx/>
                        <a:buSzTx/>
                        <a:buFontTx/>
                        <a:buNone/>
                        <a:tabLst/>
                      </a:pPr>
                      <a:r>
                        <a:rPr kumimoji="0" lang="lt-LT" sz="1600" b="0" i="0" u="none" strike="noStrike" cap="none" normalizeH="0" baseline="0" dirty="0" smtClean="0">
                          <a:ln>
                            <a:noFill/>
                          </a:ln>
                          <a:solidFill>
                            <a:srgbClr val="000000"/>
                          </a:solidFill>
                          <a:effectLst/>
                          <a:latin typeface="Times New Roman" pitchFamily="18" charset="0"/>
                          <a:cs typeface="Times New Roman" pitchFamily="18" charset="0"/>
                        </a:rPr>
                        <a:t>0 </a:t>
                      </a:r>
                      <a:endParaRPr kumimoji="0" lang="lt-LT" sz="1600" b="0" i="0" u="none" strike="noStrike" cap="none" normalizeH="0" baseline="0" dirty="0" smtClean="0">
                        <a:ln>
                          <a:noFill/>
                        </a:ln>
                        <a:solidFill>
                          <a:schemeClr val="tx1"/>
                        </a:solidFill>
                        <a:effectLst/>
                        <a:latin typeface="Arial" charset="0"/>
                        <a:cs typeface="Times New Roman" pitchFamily="18" charset="0"/>
                      </a:endParaRPr>
                    </a:p>
                  </a:txBody>
                  <a:tcPr marL="64546" marR="64546" marT="32271" marB="3227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2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C153D51-7BC2-41C7-93D3-8C5122838127}" type="slidenum">
              <a:rPr lang="lt-LT" altLang="lt-LT" sz="1000" b="0">
                <a:latin typeface="Arial" panose="020B0604020202020204" pitchFamily="34" charset="0"/>
              </a:rPr>
              <a:pPr eaLnBrk="1" hangingPunct="1"/>
              <a:t>325</a:t>
            </a:fld>
            <a:endParaRPr lang="lt-LT" altLang="lt-LT" sz="1000" b="0">
              <a:latin typeface="Arial" panose="020B0604020202020204" pitchFamily="34" charset="0"/>
            </a:endParaRPr>
          </a:p>
        </p:txBody>
      </p:sp>
      <p:sp>
        <p:nvSpPr>
          <p:cNvPr id="182277" name="Rectangle 2"/>
          <p:cNvSpPr>
            <a:spLocks noGrp="1" noChangeArrowheads="1"/>
          </p:cNvSpPr>
          <p:nvPr>
            <p:ph type="title"/>
          </p:nvPr>
        </p:nvSpPr>
        <p:spPr/>
        <p:txBody>
          <a:bodyPr/>
          <a:lstStyle/>
          <a:p>
            <a:pPr algn="ctr" eaLnBrk="1" hangingPunct="1"/>
            <a:r>
              <a:rPr lang="lt-LT" altLang="lt-LT" smtClean="0"/>
              <a:t>Informacijos šaltinis, leidžiantis susidaryti patikimiausią nuomonę apie korupciją ir jos mastą Lietuvoje</a:t>
            </a:r>
          </a:p>
        </p:txBody>
      </p:sp>
      <p:graphicFrame>
        <p:nvGraphicFramePr>
          <p:cNvPr id="182274" name="Object 4"/>
          <p:cNvGraphicFramePr>
            <a:graphicFrameLocks noGrp="1" noChangeAspect="1"/>
          </p:cNvGraphicFramePr>
          <p:nvPr>
            <p:ph idx="1"/>
          </p:nvPr>
        </p:nvGraphicFramePr>
        <p:xfrm>
          <a:off x="547688" y="1295400"/>
          <a:ext cx="7934325" cy="4305300"/>
        </p:xfrm>
        <a:graphic>
          <a:graphicData uri="http://schemas.openxmlformats.org/presentationml/2006/ole">
            <mc:AlternateContent xmlns:mc="http://schemas.openxmlformats.org/markup-compatibility/2006">
              <mc:Choice xmlns:v="urn:schemas-microsoft-com:vml" Requires="v">
                <p:oleObj spid="_x0000_s182282" name="Chart" r:id="rId3" imgW="7934277" imgH="4305110" progId="Excel.Chart.8">
                  <p:embed/>
                </p:oleObj>
              </mc:Choice>
              <mc:Fallback>
                <p:oleObj name="Chart" r:id="rId3" imgW="7934277" imgH="430511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295400"/>
                        <a:ext cx="7934325" cy="4305300"/>
                      </a:xfrm>
                      <a:prstGeom prst="rect">
                        <a:avLst/>
                      </a:prstGeom>
                    </p:spPr>
                  </p:pic>
                </p:oleObj>
              </mc:Fallback>
            </mc:AlternateContent>
          </a:graphicData>
        </a:graphic>
      </p:graphicFrame>
      <p:sp>
        <p:nvSpPr>
          <p:cNvPr id="182278" name="Text Box 5"/>
          <p:cNvSpPr txBox="1">
            <a:spLocks noChangeArrowheads="1"/>
          </p:cNvSpPr>
          <p:nvPr/>
        </p:nvSpPr>
        <p:spPr bwMode="auto">
          <a:xfrm>
            <a:off x="971550" y="5795963"/>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182279" name="Text Box 7"/>
          <p:cNvSpPr txBox="1">
            <a:spLocks noChangeArrowheads="1"/>
          </p:cNvSpPr>
          <p:nvPr/>
        </p:nvSpPr>
        <p:spPr bwMode="auto">
          <a:xfrm>
            <a:off x="539750" y="5300663"/>
            <a:ext cx="8174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Q39. Kurio iš šių informacijos šaltinių pateikiama informacija leidžia Jums susidaryti patikimiausią nuomonę apie korupcijos mastą Lietuvoje?</a:t>
            </a:r>
          </a:p>
        </p:txBody>
      </p:sp>
      <p:sp>
        <p:nvSpPr>
          <p:cNvPr id="182280"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43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44BFA69-C387-48E5-92E9-DF3FA35CE9B8}" type="slidenum">
              <a:rPr lang="lt-LT" altLang="lt-LT" sz="1000" b="0">
                <a:latin typeface="Arial" panose="020B0604020202020204" pitchFamily="34" charset="0"/>
              </a:rPr>
              <a:pPr eaLnBrk="1" hangingPunct="1"/>
              <a:t>326</a:t>
            </a:fld>
            <a:endParaRPr lang="lt-LT" altLang="lt-LT" sz="1000" b="0">
              <a:latin typeface="Arial" panose="020B0604020202020204" pitchFamily="34" charset="0"/>
            </a:endParaRPr>
          </a:p>
        </p:txBody>
      </p:sp>
      <p:sp>
        <p:nvSpPr>
          <p:cNvPr id="354308" name="Rectangle 2"/>
          <p:cNvSpPr>
            <a:spLocks noGrp="1" noChangeArrowheads="1"/>
          </p:cNvSpPr>
          <p:nvPr>
            <p:ph type="title"/>
          </p:nvPr>
        </p:nvSpPr>
        <p:spPr/>
        <p:txBody>
          <a:bodyPr/>
          <a:lstStyle/>
          <a:p>
            <a:pPr algn="ctr" eaLnBrk="1" hangingPunct="1"/>
            <a:r>
              <a:rPr lang="lt-LT" altLang="lt-LT" sz="2000" smtClean="0"/>
              <a:t>Informacijos šaltinis, leidžiantis susidaryti patikimiausią nuomonę apie korupciją ir jos mastą Lietuvoje</a:t>
            </a:r>
            <a:endParaRPr lang="en-US" altLang="lt-LT" sz="2000" smtClean="0"/>
          </a:p>
        </p:txBody>
      </p:sp>
      <p:graphicFrame>
        <p:nvGraphicFramePr>
          <p:cNvPr id="470132" name="Group 116"/>
          <p:cNvGraphicFramePr>
            <a:graphicFrameLocks noGrp="1"/>
          </p:cNvGraphicFramePr>
          <p:nvPr>
            <p:ph idx="1"/>
          </p:nvPr>
        </p:nvGraphicFramePr>
        <p:xfrm>
          <a:off x="323850" y="1196975"/>
          <a:ext cx="8640763" cy="4352925"/>
        </p:xfrm>
        <a:graphic>
          <a:graphicData uri="http://schemas.openxmlformats.org/drawingml/2006/table">
            <a:tbl>
              <a:tblPr/>
              <a:tblGrid>
                <a:gridCol w="2015932">
                  <a:extLst>
                    <a:ext uri="{9D8B030D-6E8A-4147-A177-3AD203B41FA5}">
                      <a16:colId xmlns:a16="http://schemas.microsoft.com/office/drawing/2014/main" xmlns="" val="20000"/>
                    </a:ext>
                  </a:extLst>
                </a:gridCol>
                <a:gridCol w="729795">
                  <a:extLst>
                    <a:ext uri="{9D8B030D-6E8A-4147-A177-3AD203B41FA5}">
                      <a16:colId xmlns:a16="http://schemas.microsoft.com/office/drawing/2014/main" xmlns="" val="20001"/>
                    </a:ext>
                  </a:extLst>
                </a:gridCol>
                <a:gridCol w="731835">
                  <a:extLst>
                    <a:ext uri="{9D8B030D-6E8A-4147-A177-3AD203B41FA5}">
                      <a16:colId xmlns:a16="http://schemas.microsoft.com/office/drawing/2014/main" xmlns="" val="20002"/>
                    </a:ext>
                  </a:extLst>
                </a:gridCol>
                <a:gridCol w="733180">
                  <a:extLst>
                    <a:ext uri="{9D8B030D-6E8A-4147-A177-3AD203B41FA5}">
                      <a16:colId xmlns:a16="http://schemas.microsoft.com/office/drawing/2014/main" xmlns="" val="20003"/>
                    </a:ext>
                  </a:extLst>
                </a:gridCol>
                <a:gridCol w="742597">
                  <a:extLst>
                    <a:ext uri="{9D8B030D-6E8A-4147-A177-3AD203B41FA5}">
                      <a16:colId xmlns:a16="http://schemas.microsoft.com/office/drawing/2014/main" xmlns="" val="20004"/>
                    </a:ext>
                  </a:extLst>
                </a:gridCol>
                <a:gridCol w="731835">
                  <a:extLst>
                    <a:ext uri="{9D8B030D-6E8A-4147-A177-3AD203B41FA5}">
                      <a16:colId xmlns:a16="http://schemas.microsoft.com/office/drawing/2014/main" xmlns="" val="20005"/>
                    </a:ext>
                  </a:extLst>
                </a:gridCol>
                <a:gridCol w="731835">
                  <a:extLst>
                    <a:ext uri="{9D8B030D-6E8A-4147-A177-3AD203B41FA5}">
                      <a16:colId xmlns:a16="http://schemas.microsoft.com/office/drawing/2014/main" xmlns="" val="20006"/>
                    </a:ext>
                  </a:extLst>
                </a:gridCol>
                <a:gridCol w="741252">
                  <a:extLst>
                    <a:ext uri="{9D8B030D-6E8A-4147-A177-3AD203B41FA5}">
                      <a16:colId xmlns:a16="http://schemas.microsoft.com/office/drawing/2014/main" xmlns="" val="20007"/>
                    </a:ext>
                  </a:extLst>
                </a:gridCol>
                <a:gridCol w="741252">
                  <a:extLst>
                    <a:ext uri="{9D8B030D-6E8A-4147-A177-3AD203B41FA5}">
                      <a16:colId xmlns:a16="http://schemas.microsoft.com/office/drawing/2014/main" xmlns="" val="20008"/>
                    </a:ext>
                  </a:extLst>
                </a:gridCol>
                <a:gridCol w="741252">
                  <a:extLst>
                    <a:ext uri="{9D8B030D-6E8A-4147-A177-3AD203B41FA5}">
                      <a16:colId xmlns:a16="http://schemas.microsoft.com/office/drawing/2014/main" xmlns="" val="20009"/>
                    </a:ext>
                  </a:extLst>
                </a:gridCol>
              </a:tblGrid>
              <a:tr h="335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2001 </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2002 </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2004 </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2005 </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2007 </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2008 </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2011</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2014</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2016</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5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Televizija</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20</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29</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40</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38</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5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Internetas</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13</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13</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23</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90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Draugų, pažįstamų patirtis</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23</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25</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18</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5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Asmeninė patirtis</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24</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27</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23</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18</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5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Respublikinė spauda</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27</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24</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5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Radijas</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790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Specializuoti leidiniai, ataskaitos</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6</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82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Seminarai, konferencijos, specialūs renginiai</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3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Regioninė spauda</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L="91441" marR="91441"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354432" name="Text Box 105"/>
          <p:cNvSpPr txBox="1">
            <a:spLocks noChangeArrowheads="1"/>
          </p:cNvSpPr>
          <p:nvPr/>
        </p:nvSpPr>
        <p:spPr bwMode="auto">
          <a:xfrm>
            <a:off x="755650" y="5876925"/>
            <a:ext cx="1947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2001-2016</a:t>
            </a:r>
            <a:endParaRPr lang="en-US" altLang="lt-LT" sz="1800" i="1">
              <a:latin typeface="Times New Roman" panose="02020603050405020304" pitchFamily="18" charset="0"/>
            </a:endParaRPr>
          </a:p>
        </p:txBody>
      </p:sp>
      <p:sp>
        <p:nvSpPr>
          <p:cNvPr id="354433"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3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694F860-8071-4C9D-8AEC-40C869530BCD}" type="slidenum">
              <a:rPr lang="lt-LT" altLang="lt-LT" sz="1000" b="0">
                <a:latin typeface="Arial" panose="020B0604020202020204" pitchFamily="34" charset="0"/>
              </a:rPr>
              <a:pPr eaLnBrk="1" hangingPunct="1"/>
              <a:t>327</a:t>
            </a:fld>
            <a:endParaRPr lang="lt-LT" altLang="lt-LT" sz="1000" b="0">
              <a:latin typeface="Arial" panose="020B0604020202020204" pitchFamily="34" charset="0"/>
            </a:endParaRPr>
          </a:p>
        </p:txBody>
      </p:sp>
      <p:sp>
        <p:nvSpPr>
          <p:cNvPr id="183301"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Informacijos šaltinis, leidžiantis susidaryti patikimiausią nuomonę apie korupciją ir jos mastą Lietuvoje </a:t>
            </a:r>
            <a:endParaRPr lang="lt-LT" altLang="lt-LT" sz="2000" i="1" smtClean="0"/>
          </a:p>
        </p:txBody>
      </p:sp>
      <p:graphicFrame>
        <p:nvGraphicFramePr>
          <p:cNvPr id="183298" name="Object 4"/>
          <p:cNvGraphicFramePr>
            <a:graphicFrameLocks noGrp="1" noChangeAspect="1"/>
          </p:cNvGraphicFramePr>
          <p:nvPr>
            <p:ph idx="1"/>
          </p:nvPr>
        </p:nvGraphicFramePr>
        <p:xfrm>
          <a:off x="469900" y="1562100"/>
          <a:ext cx="7937500" cy="3973513"/>
        </p:xfrm>
        <a:graphic>
          <a:graphicData uri="http://schemas.openxmlformats.org/presentationml/2006/ole">
            <mc:AlternateContent xmlns:mc="http://schemas.openxmlformats.org/markup-compatibility/2006">
              <mc:Choice xmlns:v="urn:schemas-microsoft-com:vml" Requires="v">
                <p:oleObj spid="_x0000_s183306" name="Worksheet" r:id="rId3" imgW="7934277" imgH="3972068" progId="Excel.Sheet.8">
                  <p:embed/>
                </p:oleObj>
              </mc:Choice>
              <mc:Fallback>
                <p:oleObj name="Worksheet" r:id="rId3" imgW="7934277" imgH="3972068"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562100"/>
                        <a:ext cx="7937500" cy="3973513"/>
                      </a:xfrm>
                      <a:prstGeom prst="rect">
                        <a:avLst/>
                      </a:prstGeom>
                    </p:spPr>
                  </p:pic>
                </p:oleObj>
              </mc:Fallback>
            </mc:AlternateContent>
          </a:graphicData>
        </a:graphic>
      </p:graphicFrame>
      <p:sp>
        <p:nvSpPr>
          <p:cNvPr id="183302" name="Text Box 6"/>
          <p:cNvSpPr txBox="1">
            <a:spLocks noChangeArrowheads="1"/>
          </p:cNvSpPr>
          <p:nvPr/>
        </p:nvSpPr>
        <p:spPr bwMode="auto">
          <a:xfrm>
            <a:off x="827088" y="5795963"/>
            <a:ext cx="367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83303" name="Text Box 7"/>
          <p:cNvSpPr txBox="1">
            <a:spLocks noChangeArrowheads="1"/>
          </p:cNvSpPr>
          <p:nvPr/>
        </p:nvSpPr>
        <p:spPr bwMode="auto">
          <a:xfrm>
            <a:off x="468313" y="5300663"/>
            <a:ext cx="820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Q48. Kurio iš šių informacijos šaltinių pateikiama informacija leidžia Jums susidaryti patikimiausią nuomonę apie korupciją ir jos mastą Lietuvoje?</a:t>
            </a:r>
          </a:p>
        </p:txBody>
      </p:sp>
      <p:sp>
        <p:nvSpPr>
          <p:cNvPr id="1833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5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06D691C-38AB-4D96-93FD-30EE30E35590}" type="slidenum">
              <a:rPr lang="lt-LT" altLang="lt-LT" sz="1000" b="0">
                <a:latin typeface="Arial" panose="020B0604020202020204" pitchFamily="34" charset="0"/>
              </a:rPr>
              <a:pPr eaLnBrk="1" hangingPunct="1"/>
              <a:t>328</a:t>
            </a:fld>
            <a:endParaRPr lang="lt-LT" altLang="lt-LT" sz="1000" b="0">
              <a:latin typeface="Arial" panose="020B0604020202020204" pitchFamily="34" charset="0"/>
            </a:endParaRPr>
          </a:p>
        </p:txBody>
      </p:sp>
      <p:sp>
        <p:nvSpPr>
          <p:cNvPr id="355332" name="Rectangle 2"/>
          <p:cNvSpPr>
            <a:spLocks noGrp="1" noChangeArrowheads="1"/>
          </p:cNvSpPr>
          <p:nvPr>
            <p:ph type="title"/>
          </p:nvPr>
        </p:nvSpPr>
        <p:spPr/>
        <p:txBody>
          <a:bodyPr/>
          <a:lstStyle/>
          <a:p>
            <a:pPr algn="ctr" eaLnBrk="1" hangingPunct="1"/>
            <a:r>
              <a:rPr lang="lt-LT" altLang="lt-LT" sz="2000" smtClean="0"/>
              <a:t>Informacijos šaltinis, leidžiantis susidaryti patikimiausią nuomonę apie korupciją ir jos mastą Lietuvoje</a:t>
            </a:r>
            <a:endParaRPr lang="en-US" altLang="lt-LT" sz="2000" smtClean="0"/>
          </a:p>
        </p:txBody>
      </p:sp>
      <p:graphicFrame>
        <p:nvGraphicFramePr>
          <p:cNvPr id="470132" name="Group 116"/>
          <p:cNvGraphicFramePr>
            <a:graphicFrameLocks noGrp="1"/>
          </p:cNvGraphicFramePr>
          <p:nvPr>
            <p:ph idx="1"/>
          </p:nvPr>
        </p:nvGraphicFramePr>
        <p:xfrm>
          <a:off x="1547813" y="1412875"/>
          <a:ext cx="6264275" cy="3865563"/>
        </p:xfrm>
        <a:graphic>
          <a:graphicData uri="http://schemas.openxmlformats.org/drawingml/2006/table">
            <a:tbl>
              <a:tblPr/>
              <a:tblGrid>
                <a:gridCol w="2491629">
                  <a:extLst>
                    <a:ext uri="{9D8B030D-6E8A-4147-A177-3AD203B41FA5}">
                      <a16:colId xmlns:a16="http://schemas.microsoft.com/office/drawing/2014/main" xmlns="" val="20000"/>
                    </a:ext>
                  </a:extLst>
                </a:gridCol>
                <a:gridCol w="934146">
                  <a:extLst>
                    <a:ext uri="{9D8B030D-6E8A-4147-A177-3AD203B41FA5}">
                      <a16:colId xmlns:a16="http://schemas.microsoft.com/office/drawing/2014/main" xmlns="" val="20001"/>
                    </a:ext>
                  </a:extLst>
                </a:gridCol>
                <a:gridCol w="946167">
                  <a:extLst>
                    <a:ext uri="{9D8B030D-6E8A-4147-A177-3AD203B41FA5}">
                      <a16:colId xmlns:a16="http://schemas.microsoft.com/office/drawing/2014/main" xmlns="" val="20002"/>
                    </a:ext>
                  </a:extLst>
                </a:gridCol>
                <a:gridCol w="946167">
                  <a:extLst>
                    <a:ext uri="{9D8B030D-6E8A-4147-A177-3AD203B41FA5}">
                      <a16:colId xmlns:a16="http://schemas.microsoft.com/office/drawing/2014/main" xmlns="" val="20003"/>
                    </a:ext>
                  </a:extLst>
                </a:gridCol>
                <a:gridCol w="946167">
                  <a:extLst>
                    <a:ext uri="{9D8B030D-6E8A-4147-A177-3AD203B41FA5}">
                      <a16:colId xmlns:a16="http://schemas.microsoft.com/office/drawing/2014/main" xmlns="" val="20004"/>
                    </a:ext>
                  </a:extLst>
                </a:gridCol>
              </a:tblGrid>
              <a:tr h="288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2008 m.</a:t>
                      </a:r>
                      <a:endParaRPr kumimoji="0" lang="en-US" sz="1400" b="1"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2011 m.</a:t>
                      </a:r>
                      <a:endParaRPr kumimoji="0" lang="en-US" sz="1400" b="1"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2014 m.</a:t>
                      </a:r>
                      <a:endParaRPr kumimoji="0" lang="en-US" sz="1400" b="1"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smtClean="0">
                          <a:ln>
                            <a:noFill/>
                          </a:ln>
                          <a:solidFill>
                            <a:schemeClr val="tx1"/>
                          </a:solidFill>
                          <a:effectLst/>
                          <a:latin typeface="Times New Roman" pitchFamily="18" charset="0"/>
                        </a:rPr>
                        <a:t>2016 m.</a:t>
                      </a:r>
                      <a:endParaRPr kumimoji="0" lang="en-US" sz="1400" b="1"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Televizija</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26</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28</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30</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Internetas</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13</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18</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Specializuoti leidiniai, ataskaitos</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10</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Asmeninė patirtis</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21</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18</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10</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Draugų, pažįstamų patirtis</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19</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Seminarai, konferencijos, specialūs renginiai</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Respublikinė spauda</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Radijas</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0,2</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Regioninė spauda</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0,4</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0,4</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355401" name="Text Box 105"/>
          <p:cNvSpPr txBox="1">
            <a:spLocks noChangeArrowheads="1"/>
          </p:cNvSpPr>
          <p:nvPr/>
        </p:nvSpPr>
        <p:spPr bwMode="auto">
          <a:xfrm>
            <a:off x="755650" y="5876925"/>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2008-2016</a:t>
            </a:r>
            <a:endParaRPr lang="en-US" altLang="lt-LT" sz="1800" i="1">
              <a:latin typeface="Times New Roman" panose="02020603050405020304" pitchFamily="18" charset="0"/>
            </a:endParaRPr>
          </a:p>
        </p:txBody>
      </p:sp>
      <p:sp>
        <p:nvSpPr>
          <p:cNvPr id="3554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63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04A495E-0FC5-428C-B911-A2F2DD81F573}" type="slidenum">
              <a:rPr lang="lt-LT" altLang="lt-LT" sz="1000" b="0">
                <a:latin typeface="Arial" panose="020B0604020202020204" pitchFamily="34" charset="0"/>
              </a:rPr>
              <a:pPr eaLnBrk="1" hangingPunct="1"/>
              <a:t>329</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981075"/>
            <a:ext cx="8064500" cy="2584450"/>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n-lt"/>
              </a:rPr>
              <a:t> Svarbiausiu informacijos šaltiniu apie korupcijos procesus visose tikslinėse grupėse išlieka televizija.</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563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191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88A2C1B-CF2D-473C-BB1D-9491192BD434}" type="slidenum">
              <a:rPr lang="lt-LT" altLang="lt-LT" sz="1000" b="0">
                <a:latin typeface="Arial" panose="020B0604020202020204" pitchFamily="34" charset="0"/>
              </a:rPr>
              <a:pPr eaLnBrk="1" hangingPunct="1"/>
              <a:t>33</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773238"/>
            <a:ext cx="7993062" cy="1754187"/>
          </a:xfrm>
          <a:prstGeom prst="rect">
            <a:avLst/>
          </a:prstGeom>
          <a:noFill/>
          <a:ln w="9525">
            <a:noFill/>
            <a:miter lim="800000"/>
            <a:headEnd/>
            <a:tailEnd/>
          </a:ln>
          <a:effectLst/>
        </p:spPr>
        <p:txBody>
          <a:bodyPr>
            <a:spAutoFit/>
          </a:bodyPr>
          <a:lstStyle/>
          <a:p>
            <a:pPr algn="just">
              <a:defRPr/>
            </a:pPr>
            <a:r>
              <a:rPr lang="lt-LT" sz="1800" dirty="0">
                <a:latin typeface="Times New Roman" pitchFamily="18" charset="0"/>
              </a:rPr>
              <a:t>	</a:t>
            </a:r>
            <a:endParaRPr lang="lt-LT" sz="1800" dirty="0">
              <a:latin typeface="+mj-lt"/>
            </a:endParaRPr>
          </a:p>
          <a:p>
            <a:pPr algn="just">
              <a:defRPr/>
            </a:pPr>
            <a:r>
              <a:rPr lang="lt-LT" sz="1800" dirty="0"/>
              <a:t> </a:t>
            </a:r>
          </a:p>
          <a:p>
            <a:pPr algn="just">
              <a:defRPr/>
            </a:pPr>
            <a:r>
              <a:rPr lang="lt-LT" sz="1800" dirty="0">
                <a:latin typeface="+mj-lt"/>
              </a:rPr>
              <a:t>	</a:t>
            </a:r>
          </a:p>
          <a:p>
            <a:pPr algn="just">
              <a:defRPr/>
            </a:pPr>
            <a:endParaRPr lang="lt-LT" sz="1800" dirty="0">
              <a:latin typeface="+mj-lt"/>
            </a:endParaRPr>
          </a:p>
          <a:p>
            <a:pPr algn="just">
              <a:defRPr/>
            </a:pPr>
            <a:endParaRPr lang="lt-LT" sz="1800" dirty="0"/>
          </a:p>
          <a:p>
            <a:pPr>
              <a:defRPr/>
            </a:pPr>
            <a:r>
              <a:rPr lang="lt-LT" sz="1800" dirty="0"/>
              <a:t> </a:t>
            </a:r>
          </a:p>
        </p:txBody>
      </p:sp>
      <p:sp>
        <p:nvSpPr>
          <p:cNvPr id="21914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219142" name="Rectangle 2"/>
          <p:cNvSpPr>
            <a:spLocks noGrp="1" noChangeArrowheads="1"/>
          </p:cNvSpPr>
          <p:nvPr>
            <p:ph type="title"/>
          </p:nvPr>
        </p:nvSpPr>
        <p:spPr/>
        <p:txBody>
          <a:bodyPr/>
          <a:lstStyle/>
          <a:p>
            <a:r>
              <a:rPr lang="lt-LT" altLang="lt-LT" smtClean="0"/>
              <a:t>Korupcinogeninių situacijų suvokimas: tikslinių grupių atsakymų palyginimas </a:t>
            </a:r>
            <a:r>
              <a:rPr lang="lt-LT" altLang="lt-LT" sz="1800" i="1" smtClean="0"/>
              <a:t>(atsakymai “tai yra korupcija”)</a:t>
            </a:r>
          </a:p>
        </p:txBody>
      </p:sp>
      <p:graphicFrame>
        <p:nvGraphicFramePr>
          <p:cNvPr id="7" name="Group 100"/>
          <p:cNvGraphicFramePr>
            <a:graphicFrameLocks noGrp="1"/>
          </p:cNvGraphicFramePr>
          <p:nvPr>
            <p:ph idx="1"/>
          </p:nvPr>
        </p:nvGraphicFramePr>
        <p:xfrm>
          <a:off x="539750" y="1268413"/>
          <a:ext cx="8280400" cy="4745037"/>
        </p:xfrm>
        <a:graphic>
          <a:graphicData uri="http://schemas.openxmlformats.org/drawingml/2006/table">
            <a:tbl>
              <a:tblPr>
                <a:tableStyleId>{ED083AE6-46FA-4A59-8FB0-9F97EB10719F}</a:tableStyleId>
              </a:tblPr>
              <a:tblGrid>
                <a:gridCol w="5760278">
                  <a:extLst>
                    <a:ext uri="{9D8B030D-6E8A-4147-A177-3AD203B41FA5}">
                      <a16:colId xmlns:a16="http://schemas.microsoft.com/office/drawing/2014/main" xmlns="" val="20000"/>
                    </a:ext>
                  </a:extLst>
                </a:gridCol>
                <a:gridCol w="1224059">
                  <a:extLst>
                    <a:ext uri="{9D8B030D-6E8A-4147-A177-3AD203B41FA5}">
                      <a16:colId xmlns:a16="http://schemas.microsoft.com/office/drawing/2014/main" xmlns="" val="20001"/>
                    </a:ext>
                  </a:extLst>
                </a:gridCol>
                <a:gridCol w="1296063">
                  <a:extLst>
                    <a:ext uri="{9D8B030D-6E8A-4147-A177-3AD203B41FA5}">
                      <a16:colId xmlns:a16="http://schemas.microsoft.com/office/drawing/2014/main" xmlns="" val="20002"/>
                    </a:ext>
                  </a:extLst>
                </a:gridCol>
              </a:tblGrid>
              <a:tr h="5790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Gyventojai</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lt-LT" sz="1600" b="1" u="none" strike="noStrike" cap="none" normalizeH="0" baseline="0" dirty="0" smtClean="0">
                          <a:ln>
                            <a:noFill/>
                          </a:ln>
                          <a:effectLst/>
                        </a:rPr>
                        <a:t>Valstybės tarnautojai</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8" marB="45718" horzOverflow="overflow"/>
                </a:tc>
                <a:extLst>
                  <a:ext uri="{0D108BD9-81ED-4DB2-BD59-A6C34878D82A}">
                    <a16:rowId xmlns:a16="http://schemas.microsoft.com/office/drawing/2014/main" xmlns="" val="10000"/>
                  </a:ext>
                </a:extLst>
              </a:tr>
              <a:tr h="54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Valstybės tarnyboje dirbantis asmuo paima piniginį atlygį už paslaugos atlikimą ar atlikimo pagreitinimą</a:t>
                      </a: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87</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97</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1"/>
                  </a:ext>
                </a:extLst>
              </a:tr>
              <a:tr h="54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Asmuo duoda piniginį atlygį valstybės tarnyboje dirbančiam asmeniui, norėdamas, kad jam reikalinga paslauga būtų suteikta geriau ar greičiau</a:t>
                      </a: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87</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94</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2"/>
                  </a:ext>
                </a:extLst>
              </a:tr>
              <a:tr h="54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Politinė partija žada priimti verslininkui naudingą sprendimą, jei jis suteiks finansinę paramą partijai</a:t>
                      </a:r>
                    </a:p>
                  </a:txBody>
                  <a:tcPr marL="91434" marR="91434"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86</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94</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3"/>
                  </a:ext>
                </a:extLst>
              </a:tr>
              <a:tr h="777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Asmuo, norėdamas, kad jam reikalinga paslauga būtų suteikta geriau ir greičiau, siūlo valstybės tarnyboje dirbančiam asmeniui pasinaudoti jo įmonės teikiamomis paslaugomis nemokamai arba su didele nuolaida</a:t>
                      </a: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74</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92</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4"/>
                  </a:ext>
                </a:extLst>
              </a:tr>
              <a:tr h="54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Asmuo pasinaudoja pažintimis, kad jam reikalinga paslauga būtų atlikta geriau ir greičiau</a:t>
                      </a: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73</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77</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5"/>
                  </a:ext>
                </a:extLst>
              </a:tr>
              <a:tr h="54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Pasinaudojęs pažintimis asmuo įsidarbina į valstybės instituciją ar privačią įmonę</a:t>
                      </a:r>
                      <a:endParaRPr kumimoji="0" lang="en-US" sz="1500" b="0" i="0" u="none" strike="noStrike" cap="none" normalizeH="0" baseline="0" dirty="0" smtClean="0">
                        <a:ln>
                          <a:noFill/>
                        </a:ln>
                        <a:solidFill>
                          <a:schemeClr val="tx1"/>
                        </a:solidFill>
                        <a:effectLst/>
                        <a:latin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71</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72</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6"/>
                  </a:ext>
                </a:extLst>
              </a:tr>
              <a:tr h="6456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b="0" i="0" u="none" strike="noStrike" cap="none" normalizeH="0" baseline="0" dirty="0" smtClean="0">
                          <a:ln>
                            <a:noFill/>
                          </a:ln>
                          <a:solidFill>
                            <a:schemeClr val="tx1"/>
                          </a:solidFill>
                          <a:effectLst/>
                          <a:latin typeface="Times New Roman" pitchFamily="18" charset="0"/>
                        </a:rPr>
                        <a:t>Siekiant gauti finansavimą savo projektui, asmuo arba įmonė klastoja dokumentus</a:t>
                      </a:r>
                      <a:endParaRPr kumimoji="0" lang="en-US" sz="1500" b="0" i="0" u="none" strike="noStrike" cap="none" normalizeH="0" baseline="0" dirty="0" smtClean="0">
                        <a:ln>
                          <a:noFill/>
                        </a:ln>
                        <a:solidFill>
                          <a:schemeClr val="tx1"/>
                        </a:solidFill>
                        <a:effectLst/>
                        <a:latin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66</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51</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7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F23C232-11C1-41B5-B375-7544C0C552D2}" type="slidenum">
              <a:rPr lang="lt-LT" altLang="lt-LT" sz="1000" b="0">
                <a:latin typeface="Arial" panose="020B0604020202020204" pitchFamily="34" charset="0"/>
              </a:rPr>
              <a:pPr eaLnBrk="1" hangingPunct="1"/>
              <a:t>330</a:t>
            </a:fld>
            <a:endParaRPr lang="lt-LT" altLang="lt-LT" sz="1000" b="0">
              <a:latin typeface="Arial" panose="020B0604020202020204" pitchFamily="34" charset="0"/>
            </a:endParaRPr>
          </a:p>
        </p:txBody>
      </p:sp>
      <p:sp>
        <p:nvSpPr>
          <p:cNvPr id="357380"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Antikorupcinis potencialas</a:t>
            </a:r>
            <a:endParaRPr lang="en-US" altLang="lt-LT" sz="3600" smtClean="0"/>
          </a:p>
        </p:txBody>
      </p:sp>
      <p:sp>
        <p:nvSpPr>
          <p:cNvPr id="3573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432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37F90DA-4C97-4233-A4E2-0E9F9D886A60}" type="slidenum">
              <a:rPr lang="lt-LT" altLang="lt-LT" sz="1000" b="0">
                <a:latin typeface="Arial" panose="020B0604020202020204" pitchFamily="34" charset="0"/>
              </a:rPr>
              <a:pPr eaLnBrk="1" hangingPunct="1"/>
              <a:t>331</a:t>
            </a:fld>
            <a:endParaRPr lang="lt-LT" altLang="lt-LT" sz="1000" b="0">
              <a:latin typeface="Arial" panose="020B0604020202020204" pitchFamily="34" charset="0"/>
            </a:endParaRPr>
          </a:p>
        </p:txBody>
      </p:sp>
      <p:sp>
        <p:nvSpPr>
          <p:cNvPr id="184326" name="Rectangle 2"/>
          <p:cNvSpPr>
            <a:spLocks noGrp="1" noChangeArrowheads="1"/>
          </p:cNvSpPr>
          <p:nvPr>
            <p:ph type="title"/>
          </p:nvPr>
        </p:nvSpPr>
        <p:spPr>
          <a:xfrm>
            <a:off x="539750" y="260350"/>
            <a:ext cx="8229600" cy="720725"/>
          </a:xfrm>
        </p:spPr>
        <p:txBody>
          <a:bodyPr/>
          <a:lstStyle/>
          <a:p>
            <a:pPr algn="ctr" eaLnBrk="1" hangingPunct="1"/>
            <a:r>
              <a:rPr lang="lt-LT" altLang="lt-LT" smtClean="0"/>
              <a:t>Žino, kur kreiptis </a:t>
            </a:r>
            <a:r>
              <a:rPr lang="lt-LT" altLang="lt-LT" sz="1800" i="1" smtClean="0"/>
              <a:t>(skliausteliuose 2014 m. tyrimo duomenys)</a:t>
            </a:r>
            <a:endParaRPr lang="lt-LT" altLang="lt-LT" sz="1800" smtClean="0"/>
          </a:p>
        </p:txBody>
      </p:sp>
      <p:grpSp>
        <p:nvGrpSpPr>
          <p:cNvPr id="184327" name="Group 5"/>
          <p:cNvGrpSpPr>
            <a:grpSpLocks/>
          </p:cNvGrpSpPr>
          <p:nvPr/>
        </p:nvGrpSpPr>
        <p:grpSpPr bwMode="auto">
          <a:xfrm>
            <a:off x="2209800" y="750888"/>
            <a:ext cx="3946525" cy="2159000"/>
            <a:chOff x="-166" y="702"/>
            <a:chExt cx="2588" cy="1317"/>
          </a:xfrm>
        </p:grpSpPr>
        <p:graphicFrame>
          <p:nvGraphicFramePr>
            <p:cNvPr id="184323" name="Object 6"/>
            <p:cNvGraphicFramePr>
              <a:graphicFrameLocks noChangeAspect="1"/>
            </p:cNvGraphicFramePr>
            <p:nvPr/>
          </p:nvGraphicFramePr>
          <p:xfrm>
            <a:off x="-166" y="702"/>
            <a:ext cx="1658" cy="1317"/>
          </p:xfrm>
          <a:graphic>
            <a:graphicData uri="http://schemas.openxmlformats.org/presentationml/2006/ole">
              <mc:AlternateContent xmlns:mc="http://schemas.openxmlformats.org/markup-compatibility/2006">
                <mc:Choice xmlns:v="urn:schemas-microsoft-com:vml" Requires="v">
                  <p:oleObj spid="_x0000_s184335" name="Chart" r:id="rId3" imgW="2457307" imgH="2104977" progId="Excel.Chart.8">
                    <p:embed/>
                  </p:oleObj>
                </mc:Choice>
                <mc:Fallback>
                  <p:oleObj name="Chart" r:id="rId3" imgW="2457307" imgH="2104977"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 y="702"/>
                          <a:ext cx="1658" cy="1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31" name="Rectangle 7"/>
            <p:cNvSpPr>
              <a:spLocks noChangeArrowheads="1"/>
            </p:cNvSpPr>
            <p:nvPr/>
          </p:nvSpPr>
          <p:spPr bwMode="auto">
            <a:xfrm>
              <a:off x="1571" y="936"/>
              <a:ext cx="851" cy="8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200" b="0"/>
                <a:t>STT, policija, FNTT, anoniminis pasitikėjimo telefonas, prokuratūra, VMI.  </a:t>
              </a:r>
            </a:p>
          </p:txBody>
        </p:sp>
        <p:sp>
          <p:nvSpPr>
            <p:cNvPr id="184332" name="Line 8"/>
            <p:cNvSpPr>
              <a:spLocks noChangeShapeType="1"/>
            </p:cNvSpPr>
            <p:nvPr/>
          </p:nvSpPr>
          <p:spPr bwMode="auto">
            <a:xfrm>
              <a:off x="1247" y="1026"/>
              <a:ext cx="4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grpSp>
      <p:sp>
        <p:nvSpPr>
          <p:cNvPr id="184328" name="Text Box 10"/>
          <p:cNvSpPr txBox="1">
            <a:spLocks noChangeArrowheads="1"/>
          </p:cNvSpPr>
          <p:nvPr/>
        </p:nvSpPr>
        <p:spPr bwMode="auto">
          <a:xfrm>
            <a:off x="827088" y="5876925"/>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184322" name="Object 4"/>
          <p:cNvGraphicFramePr>
            <a:graphicFrameLocks noGrp="1" noChangeAspect="1"/>
          </p:cNvGraphicFramePr>
          <p:nvPr/>
        </p:nvGraphicFramePr>
        <p:xfrm>
          <a:off x="2195513" y="2636838"/>
          <a:ext cx="4889500" cy="2963862"/>
        </p:xfrm>
        <a:graphic>
          <a:graphicData uri="http://schemas.openxmlformats.org/presentationml/2006/ole">
            <mc:AlternateContent xmlns:mc="http://schemas.openxmlformats.org/markup-compatibility/2006">
              <mc:Choice xmlns:v="urn:schemas-microsoft-com:vml" Requires="v">
                <p:oleObj spid="_x0000_s184336" name="Chart" r:id="rId5" imgW="4886325" imgH="2819495" progId="Excel.Chart.8">
                  <p:embed/>
                </p:oleObj>
              </mc:Choice>
              <mc:Fallback>
                <p:oleObj name="Chart" r:id="rId5" imgW="4886325" imgH="2819495"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2636838"/>
                        <a:ext cx="4889500" cy="296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29" name="Text Box 7"/>
          <p:cNvSpPr txBox="1">
            <a:spLocks noChangeArrowheads="1"/>
          </p:cNvSpPr>
          <p:nvPr/>
        </p:nvSpPr>
        <p:spPr bwMode="auto">
          <a:xfrm>
            <a:off x="323850" y="5516563"/>
            <a:ext cx="8351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Q44. Ar žinote, kur reikia kreiptis, norint pranešti apie korupcijos atvejį? </a:t>
            </a:r>
          </a:p>
          <a:p>
            <a:pPr eaLnBrk="1" hangingPunct="1"/>
            <a:r>
              <a:rPr lang="lt-LT" altLang="lt-LT" sz="1200" b="0" i="1"/>
              <a:t>Q44.1. Ar esate girdėjęs apie Specialiųjų tyrimų tarnybą ir ar žinote, koks yra jos pagrindinis uždavinys?</a:t>
            </a:r>
          </a:p>
          <a:p>
            <a:pPr eaLnBrk="1" hangingPunct="1"/>
            <a:endParaRPr lang="lt-LT" altLang="lt-LT" sz="1200"/>
          </a:p>
        </p:txBody>
      </p:sp>
      <p:sp>
        <p:nvSpPr>
          <p:cNvPr id="184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534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4495CC7-DCEF-4426-AA61-62A497145E2F}" type="slidenum">
              <a:rPr lang="lt-LT" altLang="lt-LT" sz="1000" b="0">
                <a:latin typeface="Arial" panose="020B0604020202020204" pitchFamily="34" charset="0"/>
              </a:rPr>
              <a:pPr eaLnBrk="1" hangingPunct="1"/>
              <a:t>332</a:t>
            </a:fld>
            <a:endParaRPr lang="lt-LT" altLang="lt-LT" sz="1000" b="0">
              <a:latin typeface="Arial" panose="020B0604020202020204" pitchFamily="34" charset="0"/>
            </a:endParaRPr>
          </a:p>
        </p:txBody>
      </p:sp>
      <p:sp>
        <p:nvSpPr>
          <p:cNvPr id="185350" name="Rectangle 2"/>
          <p:cNvSpPr>
            <a:spLocks noGrp="1" noChangeArrowheads="1"/>
          </p:cNvSpPr>
          <p:nvPr>
            <p:ph type="title"/>
          </p:nvPr>
        </p:nvSpPr>
        <p:spPr/>
        <p:txBody>
          <a:bodyPr/>
          <a:lstStyle/>
          <a:p>
            <a:pPr algn="ctr" eaLnBrk="1" hangingPunct="1"/>
            <a:r>
              <a:rPr lang="lt-LT" altLang="lt-LT" smtClean="0"/>
              <a:t>Dalyvavimas antikorupcinėje veikloje</a:t>
            </a:r>
          </a:p>
        </p:txBody>
      </p:sp>
      <p:graphicFrame>
        <p:nvGraphicFramePr>
          <p:cNvPr id="185346" name="Object 4"/>
          <p:cNvGraphicFramePr>
            <a:graphicFrameLocks noGrp="1" noChangeAspect="1"/>
          </p:cNvGraphicFramePr>
          <p:nvPr>
            <p:ph sz="quarter" idx="2"/>
          </p:nvPr>
        </p:nvGraphicFramePr>
        <p:xfrm>
          <a:off x="2771775" y="1052513"/>
          <a:ext cx="3662363" cy="2159000"/>
        </p:xfrm>
        <a:graphic>
          <a:graphicData uri="http://schemas.openxmlformats.org/presentationml/2006/ole">
            <mc:AlternateContent xmlns:mc="http://schemas.openxmlformats.org/markup-compatibility/2006">
              <mc:Choice xmlns:v="urn:schemas-microsoft-com:vml" Requires="v">
                <p:oleObj spid="_x0000_s185356" name="Chart" r:id="rId3" imgW="3667316" imgH="2161984" progId="Excel.Chart.8">
                  <p:embed/>
                </p:oleObj>
              </mc:Choice>
              <mc:Fallback>
                <p:oleObj name="Chart" r:id="rId3" imgW="3667316" imgH="2161984"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052513"/>
                        <a:ext cx="3662363" cy="2159000"/>
                      </a:xfrm>
                      <a:prstGeom prst="rect">
                        <a:avLst/>
                      </a:prstGeom>
                    </p:spPr>
                  </p:pic>
                </p:oleObj>
              </mc:Fallback>
            </mc:AlternateContent>
          </a:graphicData>
        </a:graphic>
      </p:graphicFrame>
      <p:graphicFrame>
        <p:nvGraphicFramePr>
          <p:cNvPr id="185347" name="Object 9"/>
          <p:cNvGraphicFramePr>
            <a:graphicFrameLocks noGrp="1" noChangeAspect="1"/>
          </p:cNvGraphicFramePr>
          <p:nvPr>
            <p:ph sz="quarter" idx="3"/>
          </p:nvPr>
        </p:nvGraphicFramePr>
        <p:xfrm>
          <a:off x="2708275" y="3429000"/>
          <a:ext cx="3662363" cy="2159000"/>
        </p:xfrm>
        <a:graphic>
          <a:graphicData uri="http://schemas.openxmlformats.org/presentationml/2006/ole">
            <mc:AlternateContent xmlns:mc="http://schemas.openxmlformats.org/markup-compatibility/2006">
              <mc:Choice xmlns:v="urn:schemas-microsoft-com:vml" Requires="v">
                <p:oleObj spid="_x0000_s185357" name="Chart" r:id="rId5" imgW="3667316" imgH="2161984" progId="Excel.Chart.8">
                  <p:embed/>
                </p:oleObj>
              </mc:Choice>
              <mc:Fallback>
                <p:oleObj name="Chart" r:id="rId5" imgW="3667316" imgH="2161984" progId="Excel.Chart.8">
                  <p:embed/>
                  <p:pic>
                    <p:nvPicPr>
                      <p:cNvPr id="0"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8275" y="3429000"/>
                        <a:ext cx="3662363" cy="2159000"/>
                      </a:xfrm>
                      <a:prstGeom prst="rect">
                        <a:avLst/>
                      </a:prstGeom>
                    </p:spPr>
                  </p:pic>
                </p:oleObj>
              </mc:Fallback>
            </mc:AlternateContent>
          </a:graphicData>
        </a:graphic>
      </p:graphicFrame>
      <p:sp>
        <p:nvSpPr>
          <p:cNvPr id="185351" name="Text Box 10"/>
          <p:cNvSpPr txBox="1">
            <a:spLocks noChangeArrowheads="1"/>
          </p:cNvSpPr>
          <p:nvPr/>
        </p:nvSpPr>
        <p:spPr bwMode="auto">
          <a:xfrm>
            <a:off x="827088" y="5876925"/>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85352" name="Text Box 7"/>
          <p:cNvSpPr txBox="1">
            <a:spLocks noChangeArrowheads="1"/>
          </p:cNvSpPr>
          <p:nvPr/>
        </p:nvSpPr>
        <p:spPr bwMode="auto">
          <a:xfrm>
            <a:off x="323850" y="5516563"/>
            <a:ext cx="8351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Q45. Ar Jūs asmeniškai praneštumėte apie Jums žinomą korupcijos atvejį? </a:t>
            </a:r>
          </a:p>
          <a:p>
            <a:pPr eaLnBrk="1" hangingPunct="1"/>
            <a:r>
              <a:rPr lang="lt-LT" altLang="lt-LT" sz="1200" b="0" i="1"/>
              <a:t>Q46. O ar norėtumėte pats dalyvauti antikorupcinėje veikloje? </a:t>
            </a:r>
          </a:p>
          <a:p>
            <a:pPr eaLnBrk="1" hangingPunct="1"/>
            <a:endParaRPr lang="lt-LT" altLang="lt-LT" sz="1200"/>
          </a:p>
        </p:txBody>
      </p:sp>
      <p:sp>
        <p:nvSpPr>
          <p:cNvPr id="1853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84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0A9C701-0A14-495A-A03B-7C1812E3F001}" type="slidenum">
              <a:rPr lang="lt-LT" altLang="lt-LT" sz="1000" b="0">
                <a:latin typeface="Arial" panose="020B0604020202020204" pitchFamily="34" charset="0"/>
              </a:rPr>
              <a:pPr eaLnBrk="1" hangingPunct="1"/>
              <a:t>333</a:t>
            </a:fld>
            <a:endParaRPr lang="lt-LT" altLang="lt-LT" sz="1000" b="0">
              <a:latin typeface="Arial" panose="020B0604020202020204" pitchFamily="34" charset="0"/>
            </a:endParaRPr>
          </a:p>
        </p:txBody>
      </p:sp>
      <p:sp>
        <p:nvSpPr>
          <p:cNvPr id="358404"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Dalyvavimas antikorupcinėje veikloje</a:t>
            </a:r>
            <a:endParaRPr lang="en-US" altLang="lt-LT" smtClean="0"/>
          </a:p>
        </p:txBody>
      </p:sp>
      <p:graphicFrame>
        <p:nvGraphicFramePr>
          <p:cNvPr id="469036" name="Group 44"/>
          <p:cNvGraphicFramePr>
            <a:graphicFrameLocks noGrp="1"/>
          </p:cNvGraphicFramePr>
          <p:nvPr>
            <p:ph idx="1"/>
          </p:nvPr>
        </p:nvGraphicFramePr>
        <p:xfrm>
          <a:off x="539750" y="1773238"/>
          <a:ext cx="8075613" cy="2036762"/>
        </p:xfrm>
        <a:graphic>
          <a:graphicData uri="http://schemas.openxmlformats.org/drawingml/2006/table">
            <a:tbl>
              <a:tblPr/>
              <a:tblGrid>
                <a:gridCol w="3590262">
                  <a:extLst>
                    <a:ext uri="{9D8B030D-6E8A-4147-A177-3AD203B41FA5}">
                      <a16:colId xmlns:a16="http://schemas.microsoft.com/office/drawing/2014/main" xmlns="" val="20000"/>
                    </a:ext>
                  </a:extLst>
                </a:gridCol>
                <a:gridCol w="881471">
                  <a:extLst>
                    <a:ext uri="{9D8B030D-6E8A-4147-A177-3AD203B41FA5}">
                      <a16:colId xmlns:a16="http://schemas.microsoft.com/office/drawing/2014/main" xmlns="" val="20001"/>
                    </a:ext>
                  </a:extLst>
                </a:gridCol>
                <a:gridCol w="937182">
                  <a:extLst>
                    <a:ext uri="{9D8B030D-6E8A-4147-A177-3AD203B41FA5}">
                      <a16:colId xmlns:a16="http://schemas.microsoft.com/office/drawing/2014/main" xmlns="" val="20002"/>
                    </a:ext>
                  </a:extLst>
                </a:gridCol>
                <a:gridCol w="888899">
                  <a:extLst>
                    <a:ext uri="{9D8B030D-6E8A-4147-A177-3AD203B41FA5}">
                      <a16:colId xmlns:a16="http://schemas.microsoft.com/office/drawing/2014/main" xmlns="" val="20003"/>
                    </a:ext>
                  </a:extLst>
                </a:gridCol>
                <a:gridCol w="888899">
                  <a:extLst>
                    <a:ext uri="{9D8B030D-6E8A-4147-A177-3AD203B41FA5}">
                      <a16:colId xmlns:a16="http://schemas.microsoft.com/office/drawing/2014/main" xmlns="" val="20004"/>
                    </a:ext>
                  </a:extLst>
                </a:gridCol>
                <a:gridCol w="888899">
                  <a:extLst>
                    <a:ext uri="{9D8B030D-6E8A-4147-A177-3AD203B41FA5}">
                      <a16:colId xmlns:a16="http://schemas.microsoft.com/office/drawing/2014/main" xmlns="" val="20005"/>
                    </a:ext>
                  </a:extLst>
                </a:gridCol>
              </a:tblGrid>
              <a:tr h="46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smtClean="0">
                          <a:ln>
                            <a:noFill/>
                          </a:ln>
                          <a:solidFill>
                            <a:schemeClr val="tx1"/>
                          </a:solidFill>
                          <a:effectLst/>
                          <a:latin typeface="Times New Roman" pitchFamily="18" charset="0"/>
                        </a:rPr>
                        <a:t>2005</a:t>
                      </a:r>
                      <a:endParaRPr kumimoji="0" lang="en-US" sz="1800" b="1"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smtClean="0">
                          <a:ln>
                            <a:noFill/>
                          </a:ln>
                          <a:solidFill>
                            <a:schemeClr val="tx1"/>
                          </a:solidFill>
                          <a:effectLst/>
                          <a:latin typeface="Times New Roman" pitchFamily="18" charset="0"/>
                        </a:rPr>
                        <a:t>2007</a:t>
                      </a:r>
                      <a:endParaRPr kumimoji="0" lang="en-US" sz="1800" b="1"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2011</a:t>
                      </a:r>
                      <a:endParaRPr kumimoji="0" lang="en-US" sz="1800" b="1"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2014</a:t>
                      </a:r>
                      <a:endParaRPr kumimoji="0" lang="en-US" sz="1800" b="1"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2016</a:t>
                      </a:r>
                      <a:endParaRPr kumimoji="0" lang="en-US" sz="1800" b="1"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1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Žino, kur kreiptis</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22</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18</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24</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27%</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39%</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04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Praneštų apie korupciją</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23</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24</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26</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18%</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23%</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39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Norėtų dalyvauti antikorupcinėje veikloje</a:t>
                      </a:r>
                      <a:endParaRPr kumimoji="0" lang="en-US" sz="1800" b="0" i="0" u="none" strike="noStrike" cap="none" normalizeH="0" baseline="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17</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15</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15</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12%</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12%</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58442" name="Text Box 45"/>
          <p:cNvSpPr txBox="1">
            <a:spLocks noChangeArrowheads="1"/>
          </p:cNvSpPr>
          <p:nvPr/>
        </p:nvSpPr>
        <p:spPr bwMode="auto">
          <a:xfrm>
            <a:off x="876300" y="5867400"/>
            <a:ext cx="226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a:t>
            </a:r>
            <a:endParaRPr lang="en-US" altLang="lt-LT" sz="1800" i="1">
              <a:latin typeface="Times New Roman" panose="02020603050405020304" pitchFamily="18" charset="0"/>
            </a:endParaRPr>
          </a:p>
        </p:txBody>
      </p:sp>
      <p:sp>
        <p:nvSpPr>
          <p:cNvPr id="3584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637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B0A1547-6AB6-434A-AD93-1ECCE1AA83CA}" type="slidenum">
              <a:rPr lang="lt-LT" altLang="lt-LT" sz="1000" b="0">
                <a:latin typeface="Arial" panose="020B0604020202020204" pitchFamily="34" charset="0"/>
              </a:rPr>
              <a:pPr eaLnBrk="1" hangingPunct="1"/>
              <a:t>334</a:t>
            </a:fld>
            <a:endParaRPr lang="lt-LT" altLang="lt-LT" sz="1000" b="0">
              <a:latin typeface="Arial" panose="020B0604020202020204" pitchFamily="34" charset="0"/>
            </a:endParaRPr>
          </a:p>
        </p:txBody>
      </p:sp>
      <p:sp>
        <p:nvSpPr>
          <p:cNvPr id="186374" name="Rectangle 2"/>
          <p:cNvSpPr>
            <a:spLocks noGrp="1" noChangeArrowheads="1"/>
          </p:cNvSpPr>
          <p:nvPr>
            <p:ph type="title"/>
          </p:nvPr>
        </p:nvSpPr>
        <p:spPr>
          <a:xfrm>
            <a:off x="539750" y="188913"/>
            <a:ext cx="8229600" cy="914400"/>
          </a:xfrm>
        </p:spPr>
        <p:txBody>
          <a:bodyPr/>
          <a:lstStyle/>
          <a:p>
            <a:pPr algn="ctr" eaLnBrk="1" hangingPunct="1"/>
            <a:r>
              <a:rPr lang="lt-LT" altLang="lt-LT" smtClean="0"/>
              <a:t>Žino, kur kreiptis </a:t>
            </a:r>
            <a:r>
              <a:rPr lang="lt-LT" altLang="lt-LT" sz="1800" i="1" smtClean="0"/>
              <a:t>(skliausteliuose 2014 m. tyrimo duomenys)</a:t>
            </a:r>
            <a:endParaRPr lang="lt-LT" altLang="lt-LT" sz="1800" smtClean="0"/>
          </a:p>
        </p:txBody>
      </p:sp>
      <p:graphicFrame>
        <p:nvGraphicFramePr>
          <p:cNvPr id="186370" name="Object 5"/>
          <p:cNvGraphicFramePr>
            <a:graphicFrameLocks noGrp="1" noChangeAspect="1"/>
          </p:cNvGraphicFramePr>
          <p:nvPr>
            <p:ph sz="half" idx="1"/>
          </p:nvPr>
        </p:nvGraphicFramePr>
        <p:xfrm>
          <a:off x="3278188" y="698500"/>
          <a:ext cx="2447925" cy="2324100"/>
        </p:xfrm>
        <a:graphic>
          <a:graphicData uri="http://schemas.openxmlformats.org/presentationml/2006/ole">
            <mc:AlternateContent xmlns:mc="http://schemas.openxmlformats.org/markup-compatibility/2006">
              <mc:Choice xmlns:v="urn:schemas-microsoft-com:vml" Requires="v">
                <p:oleObj spid="_x0000_s186380" name="Chart" r:id="rId3" imgW="2447877" imgH="2324005" progId="Excel.Chart.8">
                  <p:embed/>
                </p:oleObj>
              </mc:Choice>
              <mc:Fallback>
                <p:oleObj name="Chart" r:id="rId3" imgW="2447877" imgH="2324005"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188" y="698500"/>
                        <a:ext cx="2447925" cy="2324100"/>
                      </a:xfrm>
                      <a:prstGeom prst="rect">
                        <a:avLst/>
                      </a:prstGeom>
                    </p:spPr>
                  </p:pic>
                </p:oleObj>
              </mc:Fallback>
            </mc:AlternateContent>
          </a:graphicData>
        </a:graphic>
      </p:graphicFrame>
      <p:sp>
        <p:nvSpPr>
          <p:cNvPr id="186375" name="Text Box 7"/>
          <p:cNvSpPr txBox="1">
            <a:spLocks noChangeArrowheads="1"/>
          </p:cNvSpPr>
          <p:nvPr/>
        </p:nvSpPr>
        <p:spPr bwMode="auto">
          <a:xfrm>
            <a:off x="827088" y="587692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graphicFrame>
        <p:nvGraphicFramePr>
          <p:cNvPr id="186371" name="Object 4"/>
          <p:cNvGraphicFramePr>
            <a:graphicFrameLocks noGrp="1" noChangeAspect="1"/>
          </p:cNvGraphicFramePr>
          <p:nvPr/>
        </p:nvGraphicFramePr>
        <p:xfrm>
          <a:off x="2057400" y="2425700"/>
          <a:ext cx="4889500" cy="2819400"/>
        </p:xfrm>
        <a:graphic>
          <a:graphicData uri="http://schemas.openxmlformats.org/presentationml/2006/ole">
            <mc:AlternateContent xmlns:mc="http://schemas.openxmlformats.org/markup-compatibility/2006">
              <mc:Choice xmlns:v="urn:schemas-microsoft-com:vml" Requires="v">
                <p:oleObj spid="_x0000_s186381" name="Chart" r:id="rId5" imgW="4886325" imgH="2819495" progId="Excel.Chart.8">
                  <p:embed/>
                </p:oleObj>
              </mc:Choice>
              <mc:Fallback>
                <p:oleObj name="Chart" r:id="rId5" imgW="4886325" imgH="2819495"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425700"/>
                        <a:ext cx="488950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76" name="Text Box 7"/>
          <p:cNvSpPr txBox="1">
            <a:spLocks noChangeArrowheads="1"/>
          </p:cNvSpPr>
          <p:nvPr/>
        </p:nvSpPr>
        <p:spPr bwMode="auto">
          <a:xfrm>
            <a:off x="539750" y="5373688"/>
            <a:ext cx="835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Q40. Ar žinote, kur reikia kreiptis, norint pranešti apie korupcijos atvejį? </a:t>
            </a:r>
          </a:p>
          <a:p>
            <a:pPr eaLnBrk="1" hangingPunct="1"/>
            <a:r>
              <a:rPr lang="lt-LT" altLang="lt-LT" sz="1200" b="0" i="1"/>
              <a:t>Q40.1. Ar esate girdėjęs apie Specialiųjų tyrimų tarnybą ir ar žinote, koks yra jos pagrindinis uždavinys?</a:t>
            </a:r>
          </a:p>
          <a:p>
            <a:pPr eaLnBrk="1" hangingPunct="1"/>
            <a:endParaRPr lang="lt-LT" altLang="lt-LT" sz="1200"/>
          </a:p>
        </p:txBody>
      </p:sp>
      <p:sp>
        <p:nvSpPr>
          <p:cNvPr id="18637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739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19597EE-91E7-43A5-BBAE-38ED3859F7EF}" type="slidenum">
              <a:rPr lang="lt-LT" altLang="lt-LT" sz="1000" b="0">
                <a:latin typeface="Arial" panose="020B0604020202020204" pitchFamily="34" charset="0"/>
              </a:rPr>
              <a:pPr eaLnBrk="1" hangingPunct="1"/>
              <a:t>335</a:t>
            </a:fld>
            <a:endParaRPr lang="lt-LT" altLang="lt-LT" sz="1000" b="0">
              <a:latin typeface="Arial" panose="020B0604020202020204" pitchFamily="34" charset="0"/>
            </a:endParaRPr>
          </a:p>
        </p:txBody>
      </p:sp>
      <p:sp>
        <p:nvSpPr>
          <p:cNvPr id="187398" name="Rectangle 2"/>
          <p:cNvSpPr>
            <a:spLocks noGrp="1" noChangeArrowheads="1"/>
          </p:cNvSpPr>
          <p:nvPr>
            <p:ph type="title"/>
          </p:nvPr>
        </p:nvSpPr>
        <p:spPr>
          <a:xfrm>
            <a:off x="457200" y="0"/>
            <a:ext cx="8229600" cy="1268413"/>
          </a:xfrm>
        </p:spPr>
        <p:txBody>
          <a:bodyPr/>
          <a:lstStyle/>
          <a:p>
            <a:pPr algn="ctr" eaLnBrk="1" hangingPunct="1"/>
            <a:r>
              <a:rPr lang="lt-LT" altLang="lt-LT" smtClean="0"/>
              <a:t>Dalyvavimas antikorupcinėje veikloje</a:t>
            </a:r>
          </a:p>
        </p:txBody>
      </p:sp>
      <p:graphicFrame>
        <p:nvGraphicFramePr>
          <p:cNvPr id="187394" name="Object 4"/>
          <p:cNvGraphicFramePr>
            <a:graphicFrameLocks noGrp="1" noChangeAspect="1"/>
          </p:cNvGraphicFramePr>
          <p:nvPr>
            <p:ph sz="quarter" idx="2"/>
          </p:nvPr>
        </p:nvGraphicFramePr>
        <p:xfrm>
          <a:off x="2489200" y="838200"/>
          <a:ext cx="3670300" cy="2487613"/>
        </p:xfrm>
        <a:graphic>
          <a:graphicData uri="http://schemas.openxmlformats.org/presentationml/2006/ole">
            <mc:AlternateContent xmlns:mc="http://schemas.openxmlformats.org/markup-compatibility/2006">
              <mc:Choice xmlns:v="urn:schemas-microsoft-com:vml" Requires="v">
                <p:oleObj spid="_x0000_s187404" name="Chart" r:id="rId3" imgW="3667316" imgH="2486025" progId="Excel.Chart.8">
                  <p:embed/>
                </p:oleObj>
              </mc:Choice>
              <mc:Fallback>
                <p:oleObj name="Chart" r:id="rId3" imgW="3667316" imgH="2486025"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838200"/>
                        <a:ext cx="3670300" cy="2487613"/>
                      </a:xfrm>
                      <a:prstGeom prst="rect">
                        <a:avLst/>
                      </a:prstGeom>
                    </p:spPr>
                  </p:pic>
                </p:oleObj>
              </mc:Fallback>
            </mc:AlternateContent>
          </a:graphicData>
        </a:graphic>
      </p:graphicFrame>
      <p:graphicFrame>
        <p:nvGraphicFramePr>
          <p:cNvPr id="187395" name="Object 6"/>
          <p:cNvGraphicFramePr>
            <a:graphicFrameLocks noGrp="1" noChangeAspect="1"/>
          </p:cNvGraphicFramePr>
          <p:nvPr>
            <p:ph sz="quarter" idx="3"/>
          </p:nvPr>
        </p:nvGraphicFramePr>
        <p:xfrm>
          <a:off x="2338388" y="3136900"/>
          <a:ext cx="3667125" cy="2324100"/>
        </p:xfrm>
        <a:graphic>
          <a:graphicData uri="http://schemas.openxmlformats.org/presentationml/2006/ole">
            <mc:AlternateContent xmlns:mc="http://schemas.openxmlformats.org/markup-compatibility/2006">
              <mc:Choice xmlns:v="urn:schemas-microsoft-com:vml" Requires="v">
                <p:oleObj spid="_x0000_s187405" name="Chart" r:id="rId5" imgW="3667316" imgH="2324005" progId="Excel.Chart.8">
                  <p:embed/>
                </p:oleObj>
              </mc:Choice>
              <mc:Fallback>
                <p:oleObj name="Chart" r:id="rId5" imgW="3667316" imgH="2324005" progId="Excel.Chart.8">
                  <p:embed/>
                  <p:pic>
                    <p:nvPicPr>
                      <p:cNvPr id="0" name="Object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388" y="3136900"/>
                        <a:ext cx="3667125" cy="2324100"/>
                      </a:xfrm>
                      <a:prstGeom prst="rect">
                        <a:avLst/>
                      </a:prstGeom>
                    </p:spPr>
                  </p:pic>
                </p:oleObj>
              </mc:Fallback>
            </mc:AlternateContent>
          </a:graphicData>
        </a:graphic>
      </p:graphicFrame>
      <p:sp>
        <p:nvSpPr>
          <p:cNvPr id="187399" name="Text Box 7"/>
          <p:cNvSpPr txBox="1">
            <a:spLocks noChangeArrowheads="1"/>
          </p:cNvSpPr>
          <p:nvPr/>
        </p:nvSpPr>
        <p:spPr bwMode="auto">
          <a:xfrm>
            <a:off x="827088" y="587692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187400" name="Text Box 7"/>
          <p:cNvSpPr txBox="1">
            <a:spLocks noChangeArrowheads="1"/>
          </p:cNvSpPr>
          <p:nvPr/>
        </p:nvSpPr>
        <p:spPr bwMode="auto">
          <a:xfrm>
            <a:off x="539750" y="5373688"/>
            <a:ext cx="835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Q41. Ar Jūs asmeniškai praneštumėte apie Jums žinomą korupcijos atvejį? </a:t>
            </a:r>
          </a:p>
          <a:p>
            <a:pPr eaLnBrk="1" hangingPunct="1"/>
            <a:r>
              <a:rPr lang="lt-LT" altLang="lt-LT" sz="1200" b="0" i="1"/>
              <a:t>Q42. O ar norėtumėte pats dalyvauti antikorupcinėje veikloje? </a:t>
            </a:r>
          </a:p>
          <a:p>
            <a:pPr eaLnBrk="1" hangingPunct="1"/>
            <a:endParaRPr lang="lt-LT" altLang="lt-LT" sz="1200"/>
          </a:p>
        </p:txBody>
      </p:sp>
      <p:sp>
        <p:nvSpPr>
          <p:cNvPr id="187401"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9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DA0D2D4-D602-4DCC-B65D-4EA094272B50}" type="slidenum">
              <a:rPr lang="lt-LT" altLang="lt-LT" sz="1000" b="0">
                <a:latin typeface="Arial" panose="020B0604020202020204" pitchFamily="34" charset="0"/>
              </a:rPr>
              <a:pPr eaLnBrk="1" hangingPunct="1"/>
              <a:t>336</a:t>
            </a:fld>
            <a:endParaRPr lang="lt-LT" altLang="lt-LT" sz="1000" b="0">
              <a:latin typeface="Arial" panose="020B0604020202020204" pitchFamily="34" charset="0"/>
            </a:endParaRPr>
          </a:p>
        </p:txBody>
      </p:sp>
      <p:sp>
        <p:nvSpPr>
          <p:cNvPr id="359428"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Dalyvavimas antikorupcinėje veikloje</a:t>
            </a:r>
            <a:endParaRPr lang="en-US" altLang="lt-LT" smtClean="0"/>
          </a:p>
        </p:txBody>
      </p:sp>
      <p:graphicFrame>
        <p:nvGraphicFramePr>
          <p:cNvPr id="476163" name="Group 3"/>
          <p:cNvGraphicFramePr>
            <a:graphicFrameLocks noGrp="1"/>
          </p:cNvGraphicFramePr>
          <p:nvPr>
            <p:ph idx="1"/>
          </p:nvPr>
        </p:nvGraphicFramePr>
        <p:xfrm>
          <a:off x="539750" y="1773238"/>
          <a:ext cx="8075613" cy="2036762"/>
        </p:xfrm>
        <a:graphic>
          <a:graphicData uri="http://schemas.openxmlformats.org/drawingml/2006/table">
            <a:tbl>
              <a:tblPr/>
              <a:tblGrid>
                <a:gridCol w="3590262">
                  <a:extLst>
                    <a:ext uri="{9D8B030D-6E8A-4147-A177-3AD203B41FA5}">
                      <a16:colId xmlns:a16="http://schemas.microsoft.com/office/drawing/2014/main" xmlns="" val="20000"/>
                    </a:ext>
                  </a:extLst>
                </a:gridCol>
                <a:gridCol w="881471">
                  <a:extLst>
                    <a:ext uri="{9D8B030D-6E8A-4147-A177-3AD203B41FA5}">
                      <a16:colId xmlns:a16="http://schemas.microsoft.com/office/drawing/2014/main" xmlns="" val="20001"/>
                    </a:ext>
                  </a:extLst>
                </a:gridCol>
                <a:gridCol w="937182">
                  <a:extLst>
                    <a:ext uri="{9D8B030D-6E8A-4147-A177-3AD203B41FA5}">
                      <a16:colId xmlns:a16="http://schemas.microsoft.com/office/drawing/2014/main" xmlns="" val="20002"/>
                    </a:ext>
                  </a:extLst>
                </a:gridCol>
                <a:gridCol w="888899">
                  <a:extLst>
                    <a:ext uri="{9D8B030D-6E8A-4147-A177-3AD203B41FA5}">
                      <a16:colId xmlns:a16="http://schemas.microsoft.com/office/drawing/2014/main" xmlns="" val="20003"/>
                    </a:ext>
                  </a:extLst>
                </a:gridCol>
                <a:gridCol w="888899">
                  <a:extLst>
                    <a:ext uri="{9D8B030D-6E8A-4147-A177-3AD203B41FA5}">
                      <a16:colId xmlns:a16="http://schemas.microsoft.com/office/drawing/2014/main" xmlns="" val="20004"/>
                    </a:ext>
                  </a:extLst>
                </a:gridCol>
                <a:gridCol w="888899">
                  <a:extLst>
                    <a:ext uri="{9D8B030D-6E8A-4147-A177-3AD203B41FA5}">
                      <a16:colId xmlns:a16="http://schemas.microsoft.com/office/drawing/2014/main" xmlns="" val="20005"/>
                    </a:ext>
                  </a:extLst>
                </a:gridCol>
              </a:tblGrid>
              <a:tr h="46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smtClean="0">
                          <a:ln>
                            <a:noFill/>
                          </a:ln>
                          <a:solidFill>
                            <a:schemeClr val="tx1"/>
                          </a:solidFill>
                          <a:effectLst/>
                          <a:latin typeface="Times New Roman" pitchFamily="18" charset="0"/>
                        </a:rPr>
                        <a:t>2005</a:t>
                      </a:r>
                      <a:endParaRPr kumimoji="0" lang="en-US" sz="1800" b="1"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smtClean="0">
                          <a:ln>
                            <a:noFill/>
                          </a:ln>
                          <a:solidFill>
                            <a:schemeClr val="tx1"/>
                          </a:solidFill>
                          <a:effectLst/>
                          <a:latin typeface="Times New Roman" pitchFamily="18" charset="0"/>
                        </a:rPr>
                        <a:t>2007</a:t>
                      </a:r>
                      <a:endParaRPr kumimoji="0" lang="en-US" sz="1800" b="1"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2011</a:t>
                      </a:r>
                      <a:endParaRPr kumimoji="0" lang="en-US" sz="1800" b="1"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2014</a:t>
                      </a:r>
                      <a:endParaRPr kumimoji="0" lang="en-US" sz="1800" b="1"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2016</a:t>
                      </a:r>
                      <a:endParaRPr kumimoji="0" lang="en-US" sz="1800" b="1"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1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Žino, kur kreiptis</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44</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35</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60</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37%</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61%</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04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Praneštų apie korupciją</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21</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25</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34</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36%</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35%</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39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Norėtų dalyvauti antikorupcinėje veikloje</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17</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21</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28</a:t>
                      </a:r>
                      <a:r>
                        <a:rPr kumimoji="0" lang="en-US" sz="1800" b="0" i="0" u="none" strike="noStrike" cap="none" normalizeH="0" baseline="0" smtClean="0">
                          <a:ln>
                            <a:noFill/>
                          </a:ln>
                          <a:solidFill>
                            <a:schemeClr val="tx1"/>
                          </a:solidFill>
                          <a:effectLst/>
                          <a:latin typeface="Times New Roman" pitchFamily="18"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21%</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18%</a:t>
                      </a:r>
                      <a:endParaRPr kumimoji="0" lang="en-US" sz="1800" b="0" i="0" u="none" strike="noStrike" cap="none" normalizeH="0" baseline="0" dirty="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59466" name="Text Box 31"/>
          <p:cNvSpPr txBox="1">
            <a:spLocks noChangeArrowheads="1"/>
          </p:cNvSpPr>
          <p:nvPr/>
        </p:nvSpPr>
        <p:spPr bwMode="auto">
          <a:xfrm>
            <a:off x="908050" y="5867400"/>
            <a:ext cx="1935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2005-2016</a:t>
            </a:r>
            <a:endParaRPr lang="en-US" altLang="lt-LT" sz="1800" i="1">
              <a:latin typeface="Times New Roman" panose="02020603050405020304" pitchFamily="18" charset="0"/>
            </a:endParaRPr>
          </a:p>
        </p:txBody>
      </p:sp>
      <p:sp>
        <p:nvSpPr>
          <p:cNvPr id="35946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84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1484832-202A-465B-A8EE-3204DB1EC159}" type="slidenum">
              <a:rPr lang="lt-LT" altLang="lt-LT" sz="1000" b="0">
                <a:latin typeface="Arial" panose="020B0604020202020204" pitchFamily="34" charset="0"/>
              </a:rPr>
              <a:pPr eaLnBrk="1" hangingPunct="1"/>
              <a:t>337</a:t>
            </a:fld>
            <a:endParaRPr lang="lt-LT" altLang="lt-LT" sz="1000" b="0">
              <a:latin typeface="Arial" panose="020B0604020202020204" pitchFamily="34" charset="0"/>
            </a:endParaRPr>
          </a:p>
        </p:txBody>
      </p:sp>
      <p:sp>
        <p:nvSpPr>
          <p:cNvPr id="188422" name="Text Box 31"/>
          <p:cNvSpPr txBox="1">
            <a:spLocks noChangeArrowheads="1"/>
          </p:cNvSpPr>
          <p:nvPr/>
        </p:nvSpPr>
        <p:spPr bwMode="auto">
          <a:xfrm>
            <a:off x="908050" y="5867400"/>
            <a:ext cx="1935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188423"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
        <p:nvSpPr>
          <p:cNvPr id="188424" name="Title 8"/>
          <p:cNvSpPr>
            <a:spLocks noGrp="1"/>
          </p:cNvSpPr>
          <p:nvPr>
            <p:ph type="title"/>
          </p:nvPr>
        </p:nvSpPr>
        <p:spPr>
          <a:xfrm>
            <a:off x="468313" y="333375"/>
            <a:ext cx="8229600" cy="777875"/>
          </a:xfrm>
        </p:spPr>
        <p:txBody>
          <a:bodyPr/>
          <a:lstStyle/>
          <a:p>
            <a:pPr algn="ctr"/>
            <a:r>
              <a:rPr lang="lt-LT" altLang="lt-LT" smtClean="0"/>
              <a:t>Viešieji pirkimai</a:t>
            </a:r>
          </a:p>
        </p:txBody>
      </p:sp>
      <p:graphicFrame>
        <p:nvGraphicFramePr>
          <p:cNvPr id="188418" name="Object 2"/>
          <p:cNvGraphicFramePr>
            <a:graphicFrameLocks noChangeAspect="1"/>
          </p:cNvGraphicFramePr>
          <p:nvPr/>
        </p:nvGraphicFramePr>
        <p:xfrm>
          <a:off x="179388" y="1484313"/>
          <a:ext cx="4178300" cy="3517900"/>
        </p:xfrm>
        <a:graphic>
          <a:graphicData uri="http://schemas.openxmlformats.org/presentationml/2006/ole">
            <mc:AlternateContent xmlns:mc="http://schemas.openxmlformats.org/markup-compatibility/2006">
              <mc:Choice xmlns:v="urn:schemas-microsoft-com:vml" Requires="v">
                <p:oleObj spid="_x0000_s188430" name="Chart" r:id="rId3" imgW="4895755" imgH="4124230" progId="Excel.Chart.8">
                  <p:embed/>
                </p:oleObj>
              </mc:Choice>
              <mc:Fallback>
                <p:oleObj name="Chart" r:id="rId3" imgW="4895755" imgH="412423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484313"/>
                        <a:ext cx="4178300" cy="351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25" name="Rectangle 11"/>
          <p:cNvSpPr>
            <a:spLocks noChangeArrowheads="1"/>
          </p:cNvSpPr>
          <p:nvPr/>
        </p:nvSpPr>
        <p:spPr bwMode="auto">
          <a:xfrm>
            <a:off x="395288" y="5373688"/>
            <a:ext cx="8497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Q30. Ar jūsų įmonei dalyvaujant viešuosiuose pirkimuose teko susidurti su šiomis situacijomis?</a:t>
            </a:r>
          </a:p>
          <a:p>
            <a:pPr eaLnBrk="1" hangingPunct="1"/>
            <a:r>
              <a:rPr lang="lt-LT" altLang="lt-LT" sz="1200" b="0" i="1"/>
              <a:t>Kurios priežastys, jūsų nuomone, labiausiai skatina jūsų įmonę nesiimti veiksmų sužinojus, kad įmonės konkurentas ėmėsi korupcinių veiksmų?</a:t>
            </a:r>
          </a:p>
          <a:p>
            <a:pPr eaLnBrk="1" hangingPunct="1"/>
            <a:endParaRPr lang="lt-LT" altLang="lt-LT" sz="1200" b="0" i="1"/>
          </a:p>
        </p:txBody>
      </p:sp>
      <p:sp>
        <p:nvSpPr>
          <p:cNvPr id="188426" name="TextBox 14"/>
          <p:cNvSpPr txBox="1">
            <a:spLocks noChangeArrowheads="1"/>
          </p:cNvSpPr>
          <p:nvPr/>
        </p:nvSpPr>
        <p:spPr bwMode="auto">
          <a:xfrm>
            <a:off x="1619250" y="98107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a:latin typeface="Arial" panose="020B0604020202020204" pitchFamily="34" charset="0"/>
                <a:cs typeface="Arial" panose="020B0604020202020204" pitchFamily="34" charset="0"/>
              </a:rPr>
              <a:t>Situacijos</a:t>
            </a:r>
          </a:p>
        </p:txBody>
      </p:sp>
      <p:sp>
        <p:nvSpPr>
          <p:cNvPr id="188427" name="TextBox 15"/>
          <p:cNvSpPr txBox="1">
            <a:spLocks noChangeArrowheads="1"/>
          </p:cNvSpPr>
          <p:nvPr/>
        </p:nvSpPr>
        <p:spPr bwMode="auto">
          <a:xfrm>
            <a:off x="6516688" y="981075"/>
            <a:ext cx="280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a:latin typeface="Arial" panose="020B0604020202020204" pitchFamily="34" charset="0"/>
                <a:cs typeface="Arial" panose="020B0604020202020204" pitchFamily="34" charset="0"/>
              </a:rPr>
              <a:t>Priežastys</a:t>
            </a:r>
          </a:p>
        </p:txBody>
      </p:sp>
      <p:graphicFrame>
        <p:nvGraphicFramePr>
          <p:cNvPr id="188419" name="Object 3"/>
          <p:cNvGraphicFramePr>
            <a:graphicFrameLocks noChangeAspect="1"/>
          </p:cNvGraphicFramePr>
          <p:nvPr/>
        </p:nvGraphicFramePr>
        <p:xfrm>
          <a:off x="4572000" y="1557338"/>
          <a:ext cx="4178300" cy="3517900"/>
        </p:xfrm>
        <a:graphic>
          <a:graphicData uri="http://schemas.openxmlformats.org/presentationml/2006/ole">
            <mc:AlternateContent xmlns:mc="http://schemas.openxmlformats.org/markup-compatibility/2006">
              <mc:Choice xmlns:v="urn:schemas-microsoft-com:vml" Requires="v">
                <p:oleObj spid="_x0000_s188431" name="Chart" r:id="rId5" imgW="4895755" imgH="4124230" progId="Excel.Chart.8">
                  <p:embed/>
                </p:oleObj>
              </mc:Choice>
              <mc:Fallback>
                <p:oleObj name="Chart" r:id="rId5" imgW="4895755" imgH="4124230"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557338"/>
                        <a:ext cx="4178300" cy="351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94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1F9546D-4FFD-4D09-8769-E907559EE753}" type="slidenum">
              <a:rPr lang="lt-LT" altLang="lt-LT" sz="1000" b="0">
                <a:latin typeface="Arial" panose="020B0604020202020204" pitchFamily="34" charset="0"/>
              </a:rPr>
              <a:pPr eaLnBrk="1" hangingPunct="1"/>
              <a:t>338</a:t>
            </a:fld>
            <a:endParaRPr lang="lt-LT" altLang="lt-LT" sz="1000" b="0">
              <a:latin typeface="Arial" panose="020B0604020202020204" pitchFamily="34" charset="0"/>
            </a:endParaRPr>
          </a:p>
        </p:txBody>
      </p:sp>
      <p:sp>
        <p:nvSpPr>
          <p:cNvPr id="189446" name="Text Box 31"/>
          <p:cNvSpPr txBox="1">
            <a:spLocks noChangeArrowheads="1"/>
          </p:cNvSpPr>
          <p:nvPr/>
        </p:nvSpPr>
        <p:spPr bwMode="auto">
          <a:xfrm>
            <a:off x="908050" y="5867400"/>
            <a:ext cx="1935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189447"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
        <p:nvSpPr>
          <p:cNvPr id="189448" name="Title 8"/>
          <p:cNvSpPr>
            <a:spLocks noGrp="1"/>
          </p:cNvSpPr>
          <p:nvPr>
            <p:ph type="title"/>
          </p:nvPr>
        </p:nvSpPr>
        <p:spPr>
          <a:xfrm>
            <a:off x="468313" y="476250"/>
            <a:ext cx="8229600" cy="635000"/>
          </a:xfrm>
        </p:spPr>
        <p:txBody>
          <a:bodyPr/>
          <a:lstStyle/>
          <a:p>
            <a:pPr algn="ctr"/>
            <a:r>
              <a:rPr lang="lt-LT" altLang="lt-LT" smtClean="0"/>
              <a:t>Antikorupcinė politika</a:t>
            </a:r>
          </a:p>
        </p:txBody>
      </p:sp>
      <p:sp>
        <p:nvSpPr>
          <p:cNvPr id="189449" name="Rectangle 11"/>
          <p:cNvSpPr>
            <a:spLocks noChangeArrowheads="1"/>
          </p:cNvSpPr>
          <p:nvPr/>
        </p:nvSpPr>
        <p:spPr bwMode="auto">
          <a:xfrm>
            <a:off x="395288" y="5516563"/>
            <a:ext cx="8497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Q31. Ar jūsų įmonėje vykdoma antikorupcinė politika? </a:t>
            </a:r>
            <a:r>
              <a:rPr lang="lt-LT" altLang="lt-LT" sz="1200"/>
              <a:t> </a:t>
            </a:r>
            <a:r>
              <a:rPr lang="lt-LT" altLang="lt-LT" sz="1200" b="0" i="1">
                <a:latin typeface="Arial" panose="020B0604020202020204" pitchFamily="34" charset="0"/>
                <a:cs typeface="Arial" panose="020B0604020202020204" pitchFamily="34" charset="0"/>
              </a:rPr>
              <a:t>Kokios priežastys, jūsų nuomone, labiausiai skatina neduoti kyšių versle?</a:t>
            </a:r>
          </a:p>
          <a:p>
            <a:pPr eaLnBrk="1" hangingPunct="1"/>
            <a:endParaRPr lang="lt-LT" altLang="lt-LT" sz="1200" b="0" i="1"/>
          </a:p>
        </p:txBody>
      </p:sp>
      <p:graphicFrame>
        <p:nvGraphicFramePr>
          <p:cNvPr id="189442" name="Object 2"/>
          <p:cNvGraphicFramePr>
            <a:graphicFrameLocks noChangeAspect="1"/>
          </p:cNvGraphicFramePr>
          <p:nvPr/>
        </p:nvGraphicFramePr>
        <p:xfrm>
          <a:off x="250825" y="1484313"/>
          <a:ext cx="4178300" cy="3517900"/>
        </p:xfrm>
        <a:graphic>
          <a:graphicData uri="http://schemas.openxmlformats.org/presentationml/2006/ole">
            <mc:AlternateContent xmlns:mc="http://schemas.openxmlformats.org/markup-compatibility/2006">
              <mc:Choice xmlns:v="urn:schemas-microsoft-com:vml" Requires="v">
                <p:oleObj spid="_x0000_s189453" name="Chart" r:id="rId3" imgW="4895755" imgH="4124230" progId="Excel.Chart.8">
                  <p:embed/>
                </p:oleObj>
              </mc:Choice>
              <mc:Fallback>
                <p:oleObj name="Chart" r:id="rId3" imgW="4895755" imgH="412423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84313"/>
                        <a:ext cx="4178300" cy="351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443" name="Object 5"/>
          <p:cNvGraphicFramePr>
            <a:graphicFrameLocks noChangeAspect="1"/>
          </p:cNvGraphicFramePr>
          <p:nvPr/>
        </p:nvGraphicFramePr>
        <p:xfrm>
          <a:off x="5003800" y="1557338"/>
          <a:ext cx="3327400" cy="3494087"/>
        </p:xfrm>
        <a:graphic>
          <a:graphicData uri="http://schemas.openxmlformats.org/presentationml/2006/ole">
            <mc:AlternateContent xmlns:mc="http://schemas.openxmlformats.org/markup-compatibility/2006">
              <mc:Choice xmlns:v="urn:schemas-microsoft-com:vml" Requires="v">
                <p:oleObj spid="_x0000_s189454" name="Chart" r:id="rId5" imgW="4895755" imgH="4124230" progId="Excel.Chart.8">
                  <p:embed/>
                </p:oleObj>
              </mc:Choice>
              <mc:Fallback>
                <p:oleObj name="Chart" r:id="rId5" imgW="4895755" imgH="4124230" progId="Excel.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1557338"/>
                        <a:ext cx="3327400" cy="349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50" name="TextBox 13"/>
          <p:cNvSpPr txBox="1">
            <a:spLocks noChangeArrowheads="1"/>
          </p:cNvSpPr>
          <p:nvPr/>
        </p:nvSpPr>
        <p:spPr bwMode="auto">
          <a:xfrm>
            <a:off x="6084888" y="1268413"/>
            <a:ext cx="280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400">
                <a:latin typeface="Arial" panose="020B0604020202020204" pitchFamily="34" charset="0"/>
                <a:cs typeface="Arial" panose="020B0604020202020204" pitchFamily="34" charset="0"/>
              </a:rPr>
              <a:t>Priežastys</a:t>
            </a: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046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BF2A5E4-0660-4967-BBA9-E95F91B073D9}" type="slidenum">
              <a:rPr lang="lt-LT" altLang="lt-LT" sz="1000" b="0">
                <a:latin typeface="Arial" panose="020B0604020202020204" pitchFamily="34" charset="0"/>
              </a:rPr>
              <a:pPr eaLnBrk="1" hangingPunct="1"/>
              <a:t>339</a:t>
            </a:fld>
            <a:endParaRPr lang="lt-LT" altLang="lt-LT" sz="1000" b="0">
              <a:latin typeface="Arial" panose="020B0604020202020204" pitchFamily="34" charset="0"/>
            </a:endParaRPr>
          </a:p>
        </p:txBody>
      </p:sp>
      <p:sp>
        <p:nvSpPr>
          <p:cNvPr id="190470" name="Rectangle 2"/>
          <p:cNvSpPr>
            <a:spLocks noGrp="1" noChangeArrowheads="1"/>
          </p:cNvSpPr>
          <p:nvPr>
            <p:ph type="title"/>
          </p:nvPr>
        </p:nvSpPr>
        <p:spPr>
          <a:xfrm>
            <a:off x="457200" y="404813"/>
            <a:ext cx="8229600" cy="576262"/>
          </a:xfrm>
        </p:spPr>
        <p:txBody>
          <a:bodyPr/>
          <a:lstStyle/>
          <a:p>
            <a:pPr algn="ctr" eaLnBrk="1" hangingPunct="1"/>
            <a:r>
              <a:rPr lang="lt-LT" altLang="lt-LT" smtClean="0"/>
              <a:t>Žino, kur kreiptis </a:t>
            </a:r>
            <a:r>
              <a:rPr lang="lt-LT" altLang="lt-LT" sz="1800" i="1" smtClean="0"/>
              <a:t>(skliausteliuose 2014 m. tyrimo duomenys</a:t>
            </a:r>
            <a:r>
              <a:rPr lang="lt-LT" altLang="lt-LT" i="1" smtClean="0"/>
              <a:t>)</a:t>
            </a:r>
            <a:r>
              <a:rPr lang="lt-LT" altLang="lt-LT" smtClean="0"/>
              <a:t> </a:t>
            </a:r>
          </a:p>
        </p:txBody>
      </p:sp>
      <p:graphicFrame>
        <p:nvGraphicFramePr>
          <p:cNvPr id="190466" name="Object 5"/>
          <p:cNvGraphicFramePr>
            <a:graphicFrameLocks noGrp="1" noChangeAspect="1"/>
          </p:cNvGraphicFramePr>
          <p:nvPr>
            <p:ph sz="half" idx="1"/>
          </p:nvPr>
        </p:nvGraphicFramePr>
        <p:xfrm>
          <a:off x="3276600" y="765175"/>
          <a:ext cx="2652713" cy="2179638"/>
        </p:xfrm>
        <a:graphic>
          <a:graphicData uri="http://schemas.openxmlformats.org/presentationml/2006/ole">
            <mc:AlternateContent xmlns:mc="http://schemas.openxmlformats.org/markup-compatibility/2006">
              <mc:Choice xmlns:v="urn:schemas-microsoft-com:vml" Requires="v">
                <p:oleObj spid="_x0000_s190476" name="Worksheet" r:id="rId3" imgW="2457307" imgH="2152555" progId="Excel.Sheet.8">
                  <p:embed/>
                </p:oleObj>
              </mc:Choice>
              <mc:Fallback>
                <p:oleObj name="Worksheet" r:id="rId3" imgW="2457307" imgH="2152555" progId="Excel.Shee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765175"/>
                        <a:ext cx="2652713" cy="2179638"/>
                      </a:xfrm>
                      <a:prstGeom prst="rect">
                        <a:avLst/>
                      </a:prstGeom>
                    </p:spPr>
                  </p:pic>
                </p:oleObj>
              </mc:Fallback>
            </mc:AlternateContent>
          </a:graphicData>
        </a:graphic>
      </p:graphicFrame>
      <p:graphicFrame>
        <p:nvGraphicFramePr>
          <p:cNvPr id="190467" name="Object 4"/>
          <p:cNvGraphicFramePr>
            <a:graphicFrameLocks noGrp="1" noChangeAspect="1"/>
          </p:cNvGraphicFramePr>
          <p:nvPr/>
        </p:nvGraphicFramePr>
        <p:xfrm>
          <a:off x="2124075" y="2636838"/>
          <a:ext cx="4965700" cy="2819400"/>
        </p:xfrm>
        <a:graphic>
          <a:graphicData uri="http://schemas.openxmlformats.org/presentationml/2006/ole">
            <mc:AlternateContent xmlns:mc="http://schemas.openxmlformats.org/markup-compatibility/2006">
              <mc:Choice xmlns:v="urn:schemas-microsoft-com:vml" Requires="v">
                <p:oleObj spid="_x0000_s190477" name="Worksheet" r:id="rId5" imgW="3648027" imgH="2076260" progId="Excel.Sheet.8">
                  <p:embed/>
                </p:oleObj>
              </mc:Choice>
              <mc:Fallback>
                <p:oleObj name="Worksheet" r:id="rId5" imgW="3648027" imgH="2076260" progId="Excel.Shee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636838"/>
                        <a:ext cx="496570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1" name="Text Box 8"/>
          <p:cNvSpPr txBox="1">
            <a:spLocks noChangeArrowheads="1"/>
          </p:cNvSpPr>
          <p:nvPr/>
        </p:nvSpPr>
        <p:spPr bwMode="auto">
          <a:xfrm>
            <a:off x="755650" y="5949950"/>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190472" name="Text Box 7"/>
          <p:cNvSpPr txBox="1">
            <a:spLocks noChangeArrowheads="1"/>
          </p:cNvSpPr>
          <p:nvPr/>
        </p:nvSpPr>
        <p:spPr bwMode="auto">
          <a:xfrm>
            <a:off x="468313" y="5445125"/>
            <a:ext cx="8207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Q49. Ar žinote, kur reikia kreiptis, norint pranešti apie korupcijos atvejį? </a:t>
            </a:r>
          </a:p>
          <a:p>
            <a:pPr algn="just" eaLnBrk="1" hangingPunct="1"/>
            <a:r>
              <a:rPr lang="lt-LT" altLang="lt-LT" sz="1200" b="0" i="1"/>
              <a:t>Q49.1. Ar esate girdėjęs apie Specialiųjų tyrimų tarnybą ir ar žinote, koks yra jos pagrindinis uždavinys?</a:t>
            </a:r>
          </a:p>
          <a:p>
            <a:pPr algn="just" eaLnBrk="1" hangingPunct="1"/>
            <a:endParaRPr lang="lt-LT" altLang="lt-LT" sz="1200" b="0" i="1"/>
          </a:p>
        </p:txBody>
      </p:sp>
      <p:sp>
        <p:nvSpPr>
          <p:cNvPr id="190473" name="Date Placeholder 3"/>
          <p:cNvSpPr txBox="1">
            <a:spLocks/>
          </p:cNvSpPr>
          <p:nvPr/>
        </p:nvSpPr>
        <p:spPr bwMode="auto">
          <a:xfrm>
            <a:off x="611188" y="6308725"/>
            <a:ext cx="2133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01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4D598F1-EF23-42CA-87BB-4E21119E5688}" type="slidenum">
              <a:rPr lang="lt-LT" altLang="lt-LT" sz="1000" b="0">
                <a:latin typeface="Arial" panose="020B0604020202020204" pitchFamily="34" charset="0"/>
              </a:rPr>
              <a:pPr eaLnBrk="1" hangingPunct="1"/>
              <a:t>34</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773238"/>
            <a:ext cx="7993062" cy="1754187"/>
          </a:xfrm>
          <a:prstGeom prst="rect">
            <a:avLst/>
          </a:prstGeom>
          <a:noFill/>
          <a:ln w="9525">
            <a:noFill/>
            <a:miter lim="800000"/>
            <a:headEnd/>
            <a:tailEnd/>
          </a:ln>
          <a:effectLst/>
        </p:spPr>
        <p:txBody>
          <a:bodyPr>
            <a:spAutoFit/>
          </a:bodyPr>
          <a:lstStyle/>
          <a:p>
            <a:pPr algn="just">
              <a:defRPr/>
            </a:pPr>
            <a:r>
              <a:rPr lang="lt-LT" sz="1800" dirty="0">
                <a:latin typeface="Times New Roman" pitchFamily="18" charset="0"/>
              </a:rPr>
              <a:t>	</a:t>
            </a:r>
            <a:endParaRPr lang="lt-LT" sz="1800" dirty="0">
              <a:latin typeface="+mj-lt"/>
            </a:endParaRPr>
          </a:p>
          <a:p>
            <a:pPr algn="just">
              <a:defRPr/>
            </a:pPr>
            <a:r>
              <a:rPr lang="lt-LT" sz="1800" dirty="0"/>
              <a:t> </a:t>
            </a:r>
          </a:p>
          <a:p>
            <a:pPr algn="just">
              <a:defRPr/>
            </a:pPr>
            <a:r>
              <a:rPr lang="lt-LT" sz="1800" dirty="0">
                <a:latin typeface="+mj-lt"/>
              </a:rPr>
              <a:t>	</a:t>
            </a:r>
          </a:p>
          <a:p>
            <a:pPr algn="just">
              <a:defRPr/>
            </a:pPr>
            <a:endParaRPr lang="lt-LT" sz="1800" dirty="0">
              <a:latin typeface="+mj-lt"/>
            </a:endParaRPr>
          </a:p>
          <a:p>
            <a:pPr algn="just">
              <a:defRPr/>
            </a:pPr>
            <a:endParaRPr lang="lt-LT" sz="1800" dirty="0"/>
          </a:p>
          <a:p>
            <a:pPr>
              <a:defRPr/>
            </a:pPr>
            <a:r>
              <a:rPr lang="lt-LT" sz="1800" dirty="0"/>
              <a:t> </a:t>
            </a:r>
          </a:p>
        </p:txBody>
      </p:sp>
      <p:sp>
        <p:nvSpPr>
          <p:cNvPr id="2201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220166" name="Rectangle 2"/>
          <p:cNvSpPr>
            <a:spLocks noGrp="1" noChangeArrowheads="1"/>
          </p:cNvSpPr>
          <p:nvPr>
            <p:ph type="title"/>
          </p:nvPr>
        </p:nvSpPr>
        <p:spPr/>
        <p:txBody>
          <a:bodyPr/>
          <a:lstStyle/>
          <a:p>
            <a:r>
              <a:rPr lang="lt-LT" altLang="lt-LT" smtClean="0"/>
              <a:t>Korupcinogeninių situacijų suvokimas: tikslinių grupių atsakymų palyginimas </a:t>
            </a:r>
            <a:r>
              <a:rPr lang="lt-LT" altLang="lt-LT" sz="1800" i="1" smtClean="0"/>
              <a:t>(atsakymai “tai yra korupcija”) </a:t>
            </a:r>
            <a:r>
              <a:rPr lang="lt-LT" altLang="lt-LT" smtClean="0"/>
              <a:t>(tęsinys)</a:t>
            </a:r>
            <a:endParaRPr lang="lt-LT" altLang="lt-LT" i="1" smtClean="0"/>
          </a:p>
        </p:txBody>
      </p:sp>
      <p:graphicFrame>
        <p:nvGraphicFramePr>
          <p:cNvPr id="7" name="Group 100"/>
          <p:cNvGraphicFramePr>
            <a:graphicFrameLocks noGrp="1"/>
          </p:cNvGraphicFramePr>
          <p:nvPr>
            <p:ph idx="1"/>
          </p:nvPr>
        </p:nvGraphicFramePr>
        <p:xfrm>
          <a:off x="539750" y="1268413"/>
          <a:ext cx="8280400" cy="4745037"/>
        </p:xfrm>
        <a:graphic>
          <a:graphicData uri="http://schemas.openxmlformats.org/drawingml/2006/table">
            <a:tbl>
              <a:tblPr>
                <a:tableStyleId>{ED083AE6-46FA-4A59-8FB0-9F97EB10719F}</a:tableStyleId>
              </a:tblPr>
              <a:tblGrid>
                <a:gridCol w="5760278">
                  <a:extLst>
                    <a:ext uri="{9D8B030D-6E8A-4147-A177-3AD203B41FA5}">
                      <a16:colId xmlns:a16="http://schemas.microsoft.com/office/drawing/2014/main" xmlns="" val="20000"/>
                    </a:ext>
                  </a:extLst>
                </a:gridCol>
                <a:gridCol w="1152056">
                  <a:extLst>
                    <a:ext uri="{9D8B030D-6E8A-4147-A177-3AD203B41FA5}">
                      <a16:colId xmlns:a16="http://schemas.microsoft.com/office/drawing/2014/main" xmlns="" val="20001"/>
                    </a:ext>
                  </a:extLst>
                </a:gridCol>
                <a:gridCol w="1368066">
                  <a:extLst>
                    <a:ext uri="{9D8B030D-6E8A-4147-A177-3AD203B41FA5}">
                      <a16:colId xmlns:a16="http://schemas.microsoft.com/office/drawing/2014/main" xmlns="" val="20002"/>
                    </a:ext>
                  </a:extLst>
                </a:gridCol>
              </a:tblGrid>
              <a:tr h="5790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Gyventojai</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lt-LT" sz="1600" b="1" u="none" strike="noStrike" cap="none" normalizeH="0" baseline="0" dirty="0" smtClean="0">
                          <a:ln>
                            <a:noFill/>
                          </a:ln>
                          <a:effectLst/>
                        </a:rPr>
                        <a:t>Valstybės tarnautojai</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8" marB="45718" horzOverflow="overflow"/>
                </a:tc>
                <a:extLst>
                  <a:ext uri="{0D108BD9-81ED-4DB2-BD59-A6C34878D82A}">
                    <a16:rowId xmlns:a16="http://schemas.microsoft.com/office/drawing/2014/main" xmlns="" val="10000"/>
                  </a:ext>
                </a:extLst>
              </a:tr>
              <a:tr h="54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Asmuo valstybės tarnyboje dirbančiam asmeniui atsidėkoja pinigais PO paslaugos atlikimo</a:t>
                      </a: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63</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84</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1"/>
                  </a:ext>
                </a:extLst>
              </a:tr>
              <a:tr h="54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Valstybės tarnyboje dirbantis asmuo naudojasi tarnybiniu automobiliu asmeniniais reikalais</a:t>
                      </a: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58</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60</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2"/>
                  </a:ext>
                </a:extLst>
              </a:tr>
              <a:tr h="54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Tarnybos ar komercinės paslapties atskleidimas siekiant asmeninės naudos</a:t>
                      </a:r>
                    </a:p>
                  </a:txBody>
                  <a:tcPr marL="91434" marR="91434"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58</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66</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3"/>
                  </a:ext>
                </a:extLst>
              </a:tr>
              <a:tr h="54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Asmuo ar įmonė pateikia neteisingus duomenis apie pajamas, pelną ar turtą</a:t>
                      </a: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57</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31</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4"/>
                  </a:ext>
                </a:extLst>
              </a:tr>
              <a:tr h="54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Asmuo gydytojui atsidėkoja pinigais PO sėkmingai atliktos operacijos ar procedūros</a:t>
                      </a: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53</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70</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5"/>
                  </a:ext>
                </a:extLst>
              </a:tr>
              <a:tr h="777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u="none" strike="noStrike" cap="none" normalizeH="0" baseline="0" dirty="0" smtClean="0">
                          <a:ln>
                            <a:noFill/>
                          </a:ln>
                          <a:effectLst/>
                        </a:rPr>
                        <a:t>Privačioje įmonėje pagal darbo sutartį dirbantis asmuo įmonei reikalingas prekes įsigyja artimų asmenų valdomose parduotuvėse arba parduotuvės vadybininkui suteikus nuolaidų  jo asmeniniams pirkiniams</a:t>
                      </a:r>
                      <a:endParaRPr kumimoji="0" lang="en-US" sz="1500" b="0" i="0" u="none" strike="noStrike" cap="none" normalizeH="0" baseline="0" dirty="0" smtClean="0">
                        <a:ln>
                          <a:noFill/>
                        </a:ln>
                        <a:solidFill>
                          <a:schemeClr val="tx1"/>
                        </a:solidFill>
                        <a:effectLst/>
                        <a:latin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52</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59</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6"/>
                  </a:ext>
                </a:extLst>
              </a:tr>
              <a:tr h="6456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500" b="0" i="0" u="none" strike="noStrike" cap="none" normalizeH="0" baseline="0" dirty="0" smtClean="0">
                          <a:ln>
                            <a:noFill/>
                          </a:ln>
                          <a:solidFill>
                            <a:schemeClr val="tx1"/>
                          </a:solidFill>
                          <a:effectLst/>
                          <a:latin typeface="Times New Roman" pitchFamily="18" charset="0"/>
                        </a:rPr>
                        <a:t>Valstybės ar savivaldybių įmonės dirba nuostolingai dėl jų vadovų netinkamo valdymo</a:t>
                      </a:r>
                      <a:endParaRPr kumimoji="0" lang="en-US" sz="1500" b="0" i="0" u="none" strike="noStrike" cap="none" normalizeH="0" baseline="0" dirty="0" smtClean="0">
                        <a:ln>
                          <a:noFill/>
                        </a:ln>
                        <a:solidFill>
                          <a:schemeClr val="tx1"/>
                        </a:solidFill>
                        <a:effectLst/>
                        <a:latin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32</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500" u="none" strike="noStrike" cap="none" normalizeH="0" baseline="0" dirty="0" smtClean="0">
                          <a:ln>
                            <a:noFill/>
                          </a:ln>
                          <a:effectLst/>
                        </a:rPr>
                        <a:t>11</a:t>
                      </a:r>
                      <a:r>
                        <a:rPr kumimoji="0" lang="en-US" sz="1500" u="none" strike="noStrike" cap="none" normalizeH="0" baseline="0" dirty="0" smtClean="0">
                          <a:ln>
                            <a:noFill/>
                          </a:ln>
                          <a:effectLst/>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8" marB="45718" horzOverflow="overflow"/>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149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992F14C-684A-4C4C-B201-D7D65F9326BD}" type="slidenum">
              <a:rPr lang="lt-LT" altLang="lt-LT" sz="1000" b="0">
                <a:latin typeface="Arial" panose="020B0604020202020204" pitchFamily="34" charset="0"/>
              </a:rPr>
              <a:pPr eaLnBrk="1" hangingPunct="1"/>
              <a:t>340</a:t>
            </a:fld>
            <a:endParaRPr lang="lt-LT" altLang="lt-LT" sz="1000" b="0">
              <a:latin typeface="Arial" panose="020B0604020202020204" pitchFamily="34" charset="0"/>
            </a:endParaRPr>
          </a:p>
        </p:txBody>
      </p:sp>
      <p:sp>
        <p:nvSpPr>
          <p:cNvPr id="191494" name="Rectangle 2"/>
          <p:cNvSpPr>
            <a:spLocks noGrp="1" noChangeArrowheads="1"/>
          </p:cNvSpPr>
          <p:nvPr>
            <p:ph type="title"/>
          </p:nvPr>
        </p:nvSpPr>
        <p:spPr>
          <a:xfrm>
            <a:off x="457200" y="274638"/>
            <a:ext cx="8229600" cy="706437"/>
          </a:xfrm>
        </p:spPr>
        <p:txBody>
          <a:bodyPr/>
          <a:lstStyle/>
          <a:p>
            <a:pPr algn="ctr" eaLnBrk="1" hangingPunct="1"/>
            <a:r>
              <a:rPr lang="lt-LT" altLang="lt-LT" smtClean="0"/>
              <a:t>Dalyvavimas antikorupcinėje veikloje</a:t>
            </a:r>
          </a:p>
        </p:txBody>
      </p:sp>
      <p:graphicFrame>
        <p:nvGraphicFramePr>
          <p:cNvPr id="191490" name="Object 4"/>
          <p:cNvGraphicFramePr>
            <a:graphicFrameLocks noGrp="1" noChangeAspect="1"/>
          </p:cNvGraphicFramePr>
          <p:nvPr>
            <p:ph sz="quarter" idx="2"/>
          </p:nvPr>
        </p:nvGraphicFramePr>
        <p:xfrm>
          <a:off x="2484438" y="836613"/>
          <a:ext cx="3903662" cy="2682875"/>
        </p:xfrm>
        <a:graphic>
          <a:graphicData uri="http://schemas.openxmlformats.org/presentationml/2006/ole">
            <mc:AlternateContent xmlns:mc="http://schemas.openxmlformats.org/markup-compatibility/2006">
              <mc:Choice xmlns:v="urn:schemas-microsoft-com:vml" Requires="v">
                <p:oleObj spid="_x0000_s191500" name="Worksheet" r:id="rId3" imgW="3657457" imgH="2514743" progId="Excel.Sheet.8">
                  <p:embed/>
                </p:oleObj>
              </mc:Choice>
              <mc:Fallback>
                <p:oleObj name="Worksheet" r:id="rId3" imgW="3657457" imgH="2514743"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836613"/>
                        <a:ext cx="3903662" cy="2682875"/>
                      </a:xfrm>
                      <a:prstGeom prst="rect">
                        <a:avLst/>
                      </a:prstGeom>
                    </p:spPr>
                  </p:pic>
                </p:oleObj>
              </mc:Fallback>
            </mc:AlternateContent>
          </a:graphicData>
        </a:graphic>
      </p:graphicFrame>
      <p:graphicFrame>
        <p:nvGraphicFramePr>
          <p:cNvPr id="191491" name="Object 6"/>
          <p:cNvGraphicFramePr>
            <a:graphicFrameLocks noGrp="1" noChangeAspect="1"/>
          </p:cNvGraphicFramePr>
          <p:nvPr>
            <p:ph sz="quarter" idx="3"/>
          </p:nvPr>
        </p:nvGraphicFramePr>
        <p:xfrm>
          <a:off x="2627313" y="3141663"/>
          <a:ext cx="3884612" cy="2489200"/>
        </p:xfrm>
        <a:graphic>
          <a:graphicData uri="http://schemas.openxmlformats.org/presentationml/2006/ole">
            <mc:AlternateContent xmlns:mc="http://schemas.openxmlformats.org/markup-compatibility/2006">
              <mc:Choice xmlns:v="urn:schemas-microsoft-com:vml" Requires="v">
                <p:oleObj spid="_x0000_s191501" name="Worksheet" r:id="rId5" imgW="3657457" imgH="2343293" progId="Excel.Sheet.8">
                  <p:embed/>
                </p:oleObj>
              </mc:Choice>
              <mc:Fallback>
                <p:oleObj name="Worksheet" r:id="rId5" imgW="3657457" imgH="2343293" progId="Excel.Sheet.8">
                  <p:embed/>
                  <p:pic>
                    <p:nvPicPr>
                      <p:cNvPr id="0" name="Object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3141663"/>
                        <a:ext cx="3884612" cy="2489200"/>
                      </a:xfrm>
                      <a:prstGeom prst="rect">
                        <a:avLst/>
                      </a:prstGeom>
                    </p:spPr>
                  </p:pic>
                </p:oleObj>
              </mc:Fallback>
            </mc:AlternateContent>
          </a:graphicData>
        </a:graphic>
      </p:graphicFrame>
      <p:sp>
        <p:nvSpPr>
          <p:cNvPr id="191495" name="Text Box 8"/>
          <p:cNvSpPr txBox="1">
            <a:spLocks noChangeArrowheads="1"/>
          </p:cNvSpPr>
          <p:nvPr/>
        </p:nvSpPr>
        <p:spPr bwMode="auto">
          <a:xfrm>
            <a:off x="827088" y="58769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91496" name="Text Box 7"/>
          <p:cNvSpPr txBox="1">
            <a:spLocks noChangeArrowheads="1"/>
          </p:cNvSpPr>
          <p:nvPr/>
        </p:nvSpPr>
        <p:spPr bwMode="auto">
          <a:xfrm>
            <a:off x="468313" y="5516563"/>
            <a:ext cx="8207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Q50. Ar Jūs asmeniškai praneštumėte apie Jums žinomą korupcijos atvejį? </a:t>
            </a:r>
          </a:p>
          <a:p>
            <a:pPr algn="just" eaLnBrk="1" hangingPunct="1"/>
            <a:r>
              <a:rPr lang="lt-LT" altLang="lt-LT" sz="1200" b="0" i="1"/>
              <a:t>Q51. O ar norėtumėte pats dalyvauti antikorupcinėje veikloje? </a:t>
            </a:r>
          </a:p>
          <a:p>
            <a:pPr algn="just" eaLnBrk="1" hangingPunct="1"/>
            <a:endParaRPr lang="lt-LT" altLang="lt-LT" sz="1200" b="0" i="1"/>
          </a:p>
        </p:txBody>
      </p:sp>
      <p:sp>
        <p:nvSpPr>
          <p:cNvPr id="19149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04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4D6B152-E06C-4A56-A4C9-0D334E682017}" type="slidenum">
              <a:rPr lang="lt-LT" altLang="lt-LT" sz="1000" b="0">
                <a:latin typeface="Arial" panose="020B0604020202020204" pitchFamily="34" charset="0"/>
              </a:rPr>
              <a:pPr eaLnBrk="1" hangingPunct="1"/>
              <a:t>341</a:t>
            </a:fld>
            <a:endParaRPr lang="lt-LT" altLang="lt-LT" sz="1000" b="0">
              <a:latin typeface="Arial" panose="020B0604020202020204" pitchFamily="34" charset="0"/>
            </a:endParaRPr>
          </a:p>
        </p:txBody>
      </p:sp>
      <p:sp>
        <p:nvSpPr>
          <p:cNvPr id="360452"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Dalyvavimas antikorupcinėje veikloje</a:t>
            </a:r>
            <a:endParaRPr lang="en-US" altLang="lt-LT" smtClean="0"/>
          </a:p>
        </p:txBody>
      </p:sp>
      <p:graphicFrame>
        <p:nvGraphicFramePr>
          <p:cNvPr id="476163" name="Group 3"/>
          <p:cNvGraphicFramePr>
            <a:graphicFrameLocks noGrp="1"/>
          </p:cNvGraphicFramePr>
          <p:nvPr>
            <p:ph idx="1"/>
          </p:nvPr>
        </p:nvGraphicFramePr>
        <p:xfrm>
          <a:off x="1403350" y="1844675"/>
          <a:ext cx="6032500" cy="2036763"/>
        </p:xfrm>
        <a:graphic>
          <a:graphicData uri="http://schemas.openxmlformats.org/drawingml/2006/table">
            <a:tbl>
              <a:tblPr/>
              <a:tblGrid>
                <a:gridCol w="3030880">
                  <a:extLst>
                    <a:ext uri="{9D8B030D-6E8A-4147-A177-3AD203B41FA5}">
                      <a16:colId xmlns:a16="http://schemas.microsoft.com/office/drawing/2014/main" xmlns="" val="20000"/>
                    </a:ext>
                  </a:extLst>
                </a:gridCol>
                <a:gridCol w="750405">
                  <a:extLst>
                    <a:ext uri="{9D8B030D-6E8A-4147-A177-3AD203B41FA5}">
                      <a16:colId xmlns:a16="http://schemas.microsoft.com/office/drawing/2014/main" xmlns="" val="20001"/>
                    </a:ext>
                  </a:extLst>
                </a:gridCol>
                <a:gridCol w="750405">
                  <a:extLst>
                    <a:ext uri="{9D8B030D-6E8A-4147-A177-3AD203B41FA5}">
                      <a16:colId xmlns:a16="http://schemas.microsoft.com/office/drawing/2014/main" xmlns="" val="20002"/>
                    </a:ext>
                  </a:extLst>
                </a:gridCol>
                <a:gridCol w="750405">
                  <a:extLst>
                    <a:ext uri="{9D8B030D-6E8A-4147-A177-3AD203B41FA5}">
                      <a16:colId xmlns:a16="http://schemas.microsoft.com/office/drawing/2014/main" xmlns="" val="20003"/>
                    </a:ext>
                  </a:extLst>
                </a:gridCol>
                <a:gridCol w="750405">
                  <a:extLst>
                    <a:ext uri="{9D8B030D-6E8A-4147-A177-3AD203B41FA5}">
                      <a16:colId xmlns:a16="http://schemas.microsoft.com/office/drawing/2014/main" xmlns="" val="20004"/>
                    </a:ext>
                  </a:extLst>
                </a:gridCol>
              </a:tblGrid>
              <a:tr h="46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2008</a:t>
                      </a:r>
                      <a:endParaRPr kumimoji="0" lang="en-US" sz="1800" b="1"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2011</a:t>
                      </a:r>
                      <a:endParaRPr kumimoji="0" lang="en-US" sz="1800" b="1"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2014</a:t>
                      </a:r>
                      <a:endParaRPr kumimoji="0" lang="en-US" sz="1800" b="1"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2016</a:t>
                      </a:r>
                      <a:endParaRPr kumimoji="0" lang="en-US" sz="1800" b="1"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1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Žino, kur kreiptis</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79</a:t>
                      </a:r>
                      <a:r>
                        <a:rPr kumimoji="0" lang="en-US" sz="1800" b="0" i="0" u="none" strike="noStrike" cap="none" normalizeH="0" baseline="0" dirty="0" smtClean="0">
                          <a:ln>
                            <a:noFill/>
                          </a:ln>
                          <a:solidFill>
                            <a:schemeClr val="tx1"/>
                          </a:solidFill>
                          <a:effectLst/>
                          <a:latin typeface="Times New Roman" pitchFamily="18" charset="0"/>
                        </a:rPr>
                        <a:t>%</a:t>
                      </a: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76%</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61%</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72%</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04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Praneštų apie korupciją</a:t>
                      </a:r>
                      <a:endParaRPr kumimoji="0" lang="en-US" sz="1800" b="0" i="0" u="none" strike="noStrike" cap="none" normalizeH="0" baseline="0" smtClean="0">
                        <a:ln>
                          <a:noFill/>
                        </a:ln>
                        <a:solidFill>
                          <a:schemeClr val="tx1"/>
                        </a:solidFill>
                        <a:effectLst/>
                        <a:latin typeface="Times New Roman" pitchFamily="18" charset="0"/>
                      </a:endParaRPr>
                    </a:p>
                  </a:txBody>
                  <a:tcPr marL="91447" marR="91447"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29%</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42%</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39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Norėtų dalyvauti antikorupcinėje veikloje</a:t>
                      </a:r>
                      <a:endParaRPr kumimoji="0" lang="en-US" sz="1800" b="0" i="0" u="none" strike="noStrike" cap="none" normalizeH="0" baseline="0" smtClean="0">
                        <a:ln>
                          <a:noFill/>
                        </a:ln>
                        <a:solidFill>
                          <a:schemeClr val="tx1"/>
                        </a:solidFill>
                        <a:effectLst/>
                        <a:latin typeface="Times New Roman" pitchFamily="18" charset="0"/>
                      </a:endParaRPr>
                    </a:p>
                  </a:txBody>
                  <a:tcPr marL="91447" marR="91447"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28</a:t>
                      </a:r>
                      <a:r>
                        <a:rPr kumimoji="0" lang="en-US" sz="1800" b="0" i="0" u="none" strike="noStrike" cap="none" normalizeH="0" baseline="0" dirty="0" smtClean="0">
                          <a:ln>
                            <a:noFill/>
                          </a:ln>
                          <a:solidFill>
                            <a:schemeClr val="tx1"/>
                          </a:solidFill>
                          <a:effectLst/>
                          <a:latin typeface="Times New Roman" pitchFamily="18" charset="0"/>
                        </a:rPr>
                        <a:t>%</a:t>
                      </a: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26%</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22%</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31%</a:t>
                      </a:r>
                      <a:endParaRPr kumimoji="0" lang="en-US" sz="18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60485" name="Text Box 8"/>
          <p:cNvSpPr txBox="1">
            <a:spLocks noChangeArrowheads="1"/>
          </p:cNvSpPr>
          <p:nvPr/>
        </p:nvSpPr>
        <p:spPr bwMode="auto">
          <a:xfrm>
            <a:off x="827088" y="58769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2008-2016</a:t>
            </a:r>
            <a:endParaRPr lang="en-US" altLang="lt-LT" sz="1800" i="1">
              <a:latin typeface="Times New Roman" panose="02020603050405020304" pitchFamily="18" charset="0"/>
            </a:endParaRPr>
          </a:p>
        </p:txBody>
      </p:sp>
      <p:sp>
        <p:nvSpPr>
          <p:cNvPr id="3604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14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898A813-233F-4498-9B2F-86634F38801B}" type="slidenum">
              <a:rPr lang="lt-LT" altLang="lt-LT" sz="1000" b="0">
                <a:latin typeface="Arial" panose="020B0604020202020204" pitchFamily="34" charset="0"/>
              </a:rPr>
              <a:pPr eaLnBrk="1" hangingPunct="1"/>
              <a:t>342</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981075"/>
            <a:ext cx="8064500" cy="3970338"/>
          </a:xfrm>
          <a:prstGeom prst="rect">
            <a:avLst/>
          </a:prstGeom>
          <a:noFill/>
          <a:ln w="9525">
            <a:noFill/>
            <a:miter lim="800000"/>
            <a:headEnd/>
            <a:tailEnd/>
          </a:ln>
          <a:effectLst/>
        </p:spPr>
        <p:txBody>
          <a:bodyPr>
            <a:spAutoFit/>
          </a:bodyPr>
          <a:lstStyle/>
          <a:p>
            <a:pPr algn="just">
              <a:defRPr/>
            </a:pPr>
            <a:r>
              <a:rPr lang="lt-LT" sz="1800" dirty="0">
                <a:latin typeface="+mn-lt"/>
              </a:rPr>
              <a:t>	 39% gyventojų žino, kur reikėtų kreiptis dėl korupcijos atvejų (tai žymiai daugiau nei 2014 m.), 23% praneštų, 12% norėtų dalyvauti antikorupcinėje veikloje. Įmonių vadovų rodikliai šiuo požiūriu yra aukštesni: 61% žino, 35% praneštų, 18% norėtų dalyvauti antikorupcinėje veikloje. Dar daugiau žino, kur reikėtų kreiptis, valstybės tarnautojai - 72%, praneštų apie korupciją  - 42% tarnautojų, norėtų dalyvauti antikorupcinėje veikloje – 31% tarnautojų. </a:t>
            </a:r>
          </a:p>
          <a:p>
            <a:pPr algn="just">
              <a:defRPr/>
            </a:pPr>
            <a:r>
              <a:rPr lang="lt-LT" sz="1800" dirty="0"/>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6147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2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3E14C8F-3A85-432E-81F8-48AF85378C81}" type="slidenum">
              <a:rPr lang="lt-LT" altLang="lt-LT" sz="1000" b="0">
                <a:latin typeface="Arial" panose="020B0604020202020204" pitchFamily="34" charset="0"/>
              </a:rPr>
              <a:pPr eaLnBrk="1" hangingPunct="1"/>
              <a:t>343</a:t>
            </a:fld>
            <a:endParaRPr lang="lt-LT" altLang="lt-LT" sz="1000" b="0">
              <a:latin typeface="Arial" panose="020B0604020202020204" pitchFamily="34" charset="0"/>
            </a:endParaRPr>
          </a:p>
        </p:txBody>
      </p:sp>
      <p:sp>
        <p:nvSpPr>
          <p:cNvPr id="192517" name="Rectangle 2"/>
          <p:cNvSpPr>
            <a:spLocks noGrp="1" noChangeArrowheads="1"/>
          </p:cNvSpPr>
          <p:nvPr>
            <p:ph type="title"/>
          </p:nvPr>
        </p:nvSpPr>
        <p:spPr>
          <a:xfrm>
            <a:off x="468313" y="0"/>
            <a:ext cx="8229600" cy="1268413"/>
          </a:xfrm>
        </p:spPr>
        <p:txBody>
          <a:bodyPr/>
          <a:lstStyle/>
          <a:p>
            <a:pPr algn="ctr" eaLnBrk="1" hangingPunct="1"/>
            <a:r>
              <a:rPr lang="lt-LT" altLang="lt-LT" smtClean="0"/>
              <a:t>Nenoro pranešti apie korumpuotą įvykį priežastys</a:t>
            </a:r>
          </a:p>
        </p:txBody>
      </p:sp>
      <p:sp>
        <p:nvSpPr>
          <p:cNvPr id="192518" name="Text Box 5"/>
          <p:cNvSpPr txBox="1">
            <a:spLocks noChangeArrowheads="1"/>
          </p:cNvSpPr>
          <p:nvPr/>
        </p:nvSpPr>
        <p:spPr bwMode="auto">
          <a:xfrm>
            <a:off x="971550" y="5876925"/>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92519" name="Text Box 7"/>
          <p:cNvSpPr txBox="1">
            <a:spLocks noChangeArrowheads="1"/>
          </p:cNvSpPr>
          <p:nvPr/>
        </p:nvSpPr>
        <p:spPr bwMode="auto">
          <a:xfrm>
            <a:off x="323850" y="5373688"/>
            <a:ext cx="83518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Q47. O dabar aš Jums perskaitysiu keletą priežasčių, dėl kurių žmogus, tapęs korumpuoto įvykio liudininku, arba žmogus, tiesiogiai dalyvavęs korumpuotame įvykyje, gali apie tai ir </a:t>
            </a:r>
            <a:r>
              <a:rPr lang="lt-LT" altLang="lt-LT" sz="1100" b="0" i="1" u="sng"/>
              <a:t>nepranešti</a:t>
            </a:r>
            <a:r>
              <a:rPr lang="lt-LT" altLang="lt-LT" sz="1100" b="0" i="1"/>
              <a:t>. Prašau išsirinkti tris priežastis, kurios galėtų pateisinti nutylėjimą apie kyšio davimą, paėmimą (galimi keli atsakymai).</a:t>
            </a:r>
          </a:p>
        </p:txBody>
      </p:sp>
      <p:sp>
        <p:nvSpPr>
          <p:cNvPr id="1925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92514" name="Object 4"/>
          <p:cNvGraphicFramePr>
            <a:graphicFrameLocks noGrp="1" noChangeAspect="1"/>
          </p:cNvGraphicFramePr>
          <p:nvPr/>
        </p:nvGraphicFramePr>
        <p:xfrm>
          <a:off x="900113" y="908050"/>
          <a:ext cx="7937500" cy="4321175"/>
        </p:xfrm>
        <a:graphic>
          <a:graphicData uri="http://schemas.openxmlformats.org/presentationml/2006/ole">
            <mc:AlternateContent xmlns:mc="http://schemas.openxmlformats.org/markup-compatibility/2006">
              <mc:Choice xmlns:v="urn:schemas-microsoft-com:vml" Requires="v">
                <p:oleObj spid="_x0000_s192522" name="Chart" r:id="rId3" imgW="7934277" imgH="4467130" progId="Excel.Chart.8">
                  <p:embed/>
                </p:oleObj>
              </mc:Choice>
              <mc:Fallback>
                <p:oleObj name="Chart" r:id="rId3" imgW="7934277" imgH="446713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908050"/>
                        <a:ext cx="7937500" cy="432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24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FF1A50C-C818-4B00-9181-CC57FAE0DFDA}" type="slidenum">
              <a:rPr lang="lt-LT" altLang="lt-LT" sz="1000" b="0">
                <a:latin typeface="Arial" panose="020B0604020202020204" pitchFamily="34" charset="0"/>
              </a:rPr>
              <a:pPr eaLnBrk="1" hangingPunct="1"/>
              <a:t>344</a:t>
            </a:fld>
            <a:endParaRPr lang="lt-LT" altLang="lt-LT" sz="1000" b="0">
              <a:latin typeface="Arial" panose="020B0604020202020204" pitchFamily="34" charset="0"/>
            </a:endParaRPr>
          </a:p>
        </p:txBody>
      </p:sp>
      <p:sp>
        <p:nvSpPr>
          <p:cNvPr id="362500" name="Rectangle 2"/>
          <p:cNvSpPr>
            <a:spLocks noGrp="1" noChangeArrowheads="1"/>
          </p:cNvSpPr>
          <p:nvPr>
            <p:ph type="title"/>
          </p:nvPr>
        </p:nvSpPr>
        <p:spPr/>
        <p:txBody>
          <a:bodyPr/>
          <a:lstStyle/>
          <a:p>
            <a:pPr algn="ctr" eaLnBrk="1" hangingPunct="1"/>
            <a:r>
              <a:rPr lang="lt-LT" altLang="lt-LT" smtClean="0"/>
              <a:t>Nenoro pranešti apie korumpuotą įvykį priežastys</a:t>
            </a:r>
            <a:endParaRPr lang="en-US" altLang="lt-LT" smtClean="0"/>
          </a:p>
        </p:txBody>
      </p:sp>
      <p:graphicFrame>
        <p:nvGraphicFramePr>
          <p:cNvPr id="468094" name="Group 126"/>
          <p:cNvGraphicFramePr>
            <a:graphicFrameLocks noGrp="1"/>
          </p:cNvGraphicFramePr>
          <p:nvPr>
            <p:ph idx="1"/>
          </p:nvPr>
        </p:nvGraphicFramePr>
        <p:xfrm>
          <a:off x="539750" y="1196975"/>
          <a:ext cx="8229600" cy="4545013"/>
        </p:xfrm>
        <a:graphic>
          <a:graphicData uri="http://schemas.openxmlformats.org/drawingml/2006/table">
            <a:tbl>
              <a:tblPr/>
              <a:tblGrid>
                <a:gridCol w="4502765">
                  <a:extLst>
                    <a:ext uri="{9D8B030D-6E8A-4147-A177-3AD203B41FA5}">
                      <a16:colId xmlns:a16="http://schemas.microsoft.com/office/drawing/2014/main" xmlns="" val="20000"/>
                    </a:ext>
                  </a:extLst>
                </a:gridCol>
                <a:gridCol w="770709">
                  <a:extLst>
                    <a:ext uri="{9D8B030D-6E8A-4147-A177-3AD203B41FA5}">
                      <a16:colId xmlns:a16="http://schemas.microsoft.com/office/drawing/2014/main" xmlns="" val="20001"/>
                    </a:ext>
                  </a:extLst>
                </a:gridCol>
                <a:gridCol w="769402">
                  <a:extLst>
                    <a:ext uri="{9D8B030D-6E8A-4147-A177-3AD203B41FA5}">
                      <a16:colId xmlns:a16="http://schemas.microsoft.com/office/drawing/2014/main" xmlns="" val="20002"/>
                    </a:ext>
                  </a:extLst>
                </a:gridCol>
                <a:gridCol w="728908">
                  <a:extLst>
                    <a:ext uri="{9D8B030D-6E8A-4147-A177-3AD203B41FA5}">
                      <a16:colId xmlns:a16="http://schemas.microsoft.com/office/drawing/2014/main" xmlns="" val="20003"/>
                    </a:ext>
                  </a:extLst>
                </a:gridCol>
                <a:gridCol w="728908">
                  <a:extLst>
                    <a:ext uri="{9D8B030D-6E8A-4147-A177-3AD203B41FA5}">
                      <a16:colId xmlns:a16="http://schemas.microsoft.com/office/drawing/2014/main" xmlns="" val="20004"/>
                    </a:ext>
                  </a:extLst>
                </a:gridCol>
                <a:gridCol w="728908">
                  <a:extLst>
                    <a:ext uri="{9D8B030D-6E8A-4147-A177-3AD203B41FA5}">
                      <a16:colId xmlns:a16="http://schemas.microsoft.com/office/drawing/2014/main" xmlns="" val="20005"/>
                    </a:ext>
                  </a:extLst>
                </a:gridCol>
              </a:tblGrid>
              <a:tr h="338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2005</a:t>
                      </a:r>
                      <a:endParaRPr kumimoji="0" lang="en-US" sz="1600" b="1"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2007</a:t>
                      </a:r>
                      <a:endParaRPr kumimoji="0" lang="en-US" sz="1600" b="1"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9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a:t>
                      </a:r>
                      <a:r>
                        <a:rPr kumimoji="0" lang="lt-LT" sz="1600" b="0" i="0" u="none" strike="noStrike" cap="none" normalizeH="0" baseline="0" dirty="0" smtClean="0">
                          <a:ln>
                            <a:noFill/>
                          </a:ln>
                          <a:solidFill>
                            <a:schemeClr val="tx1"/>
                          </a:solidFill>
                          <a:effectLst/>
                          <a:latin typeface="Times New Roman" pitchFamily="18" charset="0"/>
                        </a:rPr>
                        <a:t>ė</a:t>
                      </a:r>
                      <a:r>
                        <a:rPr kumimoji="0" lang="en-US" sz="1600" b="0" i="0" u="none" strike="noStrike" cap="none" normalizeH="0" baseline="0" dirty="0" err="1" smtClean="0">
                          <a:ln>
                            <a:noFill/>
                          </a:ln>
                          <a:solidFill>
                            <a:schemeClr val="tx1"/>
                          </a:solidFill>
                          <a:effectLst/>
                          <a:latin typeface="Times New Roman" pitchFamily="18" charset="0"/>
                        </a:rPr>
                        <a:t>ra</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prasm</a:t>
                      </a:r>
                      <a:r>
                        <a:rPr kumimoji="0" lang="lt-LT" sz="1600" b="0" i="0" u="none" strike="noStrike" cap="none" normalizeH="0" baseline="0" dirty="0" smtClean="0">
                          <a:ln>
                            <a:noFill/>
                          </a:ln>
                          <a:solidFill>
                            <a:schemeClr val="tx1"/>
                          </a:solidFill>
                          <a:effectLst/>
                          <a:latin typeface="Times New Roman" pitchFamily="18" charset="0"/>
                        </a:rPr>
                        <a:t>ė</a:t>
                      </a:r>
                      <a:r>
                        <a:rPr kumimoji="0" lang="en-US" sz="1600" b="0" i="0" u="none" strike="noStrike" cap="none" normalizeH="0" baseline="0" dirty="0" smtClean="0">
                          <a:ln>
                            <a:noFill/>
                          </a:ln>
                          <a:solidFill>
                            <a:schemeClr val="tx1"/>
                          </a:solidFill>
                          <a:effectLst/>
                          <a:latin typeface="Times New Roman" pitchFamily="18" charset="0"/>
                        </a:rPr>
                        <a:t>s </a:t>
                      </a:r>
                      <a:r>
                        <a:rPr kumimoji="0" lang="en-US" sz="1600" b="0" i="0" u="none" strike="noStrike" cap="none" normalizeH="0" baseline="0" dirty="0" err="1" smtClean="0">
                          <a:ln>
                            <a:noFill/>
                          </a:ln>
                          <a:solidFill>
                            <a:schemeClr val="tx1"/>
                          </a:solidFill>
                          <a:effectLst/>
                          <a:latin typeface="Times New Roman" pitchFamily="18" charset="0"/>
                        </a:rPr>
                        <a:t>prane</a:t>
                      </a:r>
                      <a:r>
                        <a:rPr kumimoji="0" lang="lt-LT" sz="1600" b="0" i="0" u="none" strike="noStrike" cap="none" normalizeH="0" baseline="0" dirty="0" smtClean="0">
                          <a:ln>
                            <a:noFill/>
                          </a:ln>
                          <a:solidFill>
                            <a:schemeClr val="tx1"/>
                          </a:solidFill>
                          <a:effectLst/>
                          <a:latin typeface="Times New Roman" pitchFamily="18" charset="0"/>
                        </a:rPr>
                        <a:t>š</a:t>
                      </a:r>
                      <a:r>
                        <a:rPr kumimoji="0" lang="en-US" sz="1600" b="0" i="0" u="none" strike="noStrike" cap="none" normalizeH="0" baseline="0" dirty="0" err="1" smtClean="0">
                          <a:ln>
                            <a:noFill/>
                          </a:ln>
                          <a:solidFill>
                            <a:schemeClr val="tx1"/>
                          </a:solidFill>
                          <a:effectLst/>
                          <a:latin typeface="Times New Roman" pitchFamily="18" charset="0"/>
                        </a:rPr>
                        <a:t>ti</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nes</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su</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tuo</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susijusi</a:t>
                      </a:r>
                      <a:r>
                        <a:rPr kumimoji="0" lang="lt-LT" sz="1600" b="0" i="0" u="none" strike="noStrike" cap="none" normalizeH="0" baseline="0" dirty="0" smtClean="0">
                          <a:ln>
                            <a:noFill/>
                          </a:ln>
                          <a:solidFill>
                            <a:schemeClr val="tx1"/>
                          </a:solidFill>
                          <a:effectLst/>
                          <a:latin typeface="Times New Roman" pitchFamily="18" charset="0"/>
                        </a:rPr>
                        <a:t>ų</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asmen</a:t>
                      </a:r>
                      <a:r>
                        <a:rPr kumimoji="0" lang="lt-LT" sz="1600" b="0" i="0" u="none" strike="noStrike" cap="none" normalizeH="0" baseline="0" dirty="0" smtClean="0">
                          <a:ln>
                            <a:noFill/>
                          </a:ln>
                          <a:solidFill>
                            <a:schemeClr val="tx1"/>
                          </a:solidFill>
                          <a:effectLst/>
                          <a:latin typeface="Times New Roman" pitchFamily="18" charset="0"/>
                        </a:rPr>
                        <a:t>ų</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vis</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tiek</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niekas</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nenuteist</a:t>
                      </a:r>
                      <a:r>
                        <a:rPr kumimoji="0" lang="lt-LT" sz="1600" b="0" i="0" u="none" strike="noStrike" cap="none" normalizeH="0" baseline="0" dirty="0" smtClean="0">
                          <a:ln>
                            <a:noFill/>
                          </a:ln>
                          <a:solidFill>
                            <a:schemeClr val="tx1"/>
                          </a:solidFill>
                          <a:effectLst/>
                          <a:latin typeface="Times New Roman" pitchFamily="18" charset="0"/>
                        </a:rPr>
                        <a:t>ų</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51</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55</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55</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46%</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52%</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97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Tie, </a:t>
                      </a:r>
                      <a:r>
                        <a:rPr kumimoji="0" lang="en-US" sz="1600" b="0" i="0" u="none" strike="noStrike" cap="none" normalizeH="0" baseline="0" dirty="0" err="1" smtClean="0">
                          <a:ln>
                            <a:noFill/>
                          </a:ln>
                          <a:solidFill>
                            <a:schemeClr val="tx1"/>
                          </a:solidFill>
                          <a:effectLst/>
                          <a:latin typeface="Times New Roman" pitchFamily="18" charset="0"/>
                        </a:rPr>
                        <a:t>kas</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prane</a:t>
                      </a:r>
                      <a:r>
                        <a:rPr kumimoji="0" lang="lt-LT" sz="1600" b="0" i="0" u="none" strike="noStrike" cap="none" normalizeH="0" baseline="0" dirty="0" smtClean="0">
                          <a:ln>
                            <a:noFill/>
                          </a:ln>
                          <a:solidFill>
                            <a:schemeClr val="tx1"/>
                          </a:solidFill>
                          <a:effectLst/>
                          <a:latin typeface="Times New Roman" pitchFamily="18" charset="0"/>
                        </a:rPr>
                        <a:t>š</a:t>
                      </a:r>
                      <a:r>
                        <a:rPr kumimoji="0" lang="en-US" sz="1600" b="0" i="0" u="none" strike="noStrike" cap="none" normalizeH="0" baseline="0" dirty="0" smtClean="0">
                          <a:ln>
                            <a:noFill/>
                          </a:ln>
                          <a:solidFill>
                            <a:schemeClr val="tx1"/>
                          </a:solidFill>
                          <a:effectLst/>
                          <a:latin typeface="Times New Roman" pitchFamily="18" charset="0"/>
                        </a:rPr>
                        <a:t>a, gal</a:t>
                      </a:r>
                      <a:r>
                        <a:rPr kumimoji="0" lang="lt-LT" sz="1600" b="0" i="0" u="none" strike="noStrike" cap="none" normalizeH="0" baseline="0" dirty="0" smtClean="0">
                          <a:ln>
                            <a:noFill/>
                          </a:ln>
                          <a:solidFill>
                            <a:schemeClr val="tx1"/>
                          </a:solidFill>
                          <a:effectLst/>
                          <a:latin typeface="Times New Roman" pitchFamily="18" charset="0"/>
                        </a:rPr>
                        <a:t>ų</a:t>
                      </a:r>
                      <a:r>
                        <a:rPr kumimoji="0" lang="en-US" sz="1600" b="0" i="0" u="none" strike="noStrike" cap="none" normalizeH="0" baseline="0" dirty="0" smtClean="0">
                          <a:ln>
                            <a:noFill/>
                          </a:ln>
                          <a:solidFill>
                            <a:schemeClr val="tx1"/>
                          </a:solidFill>
                          <a:effectLst/>
                          <a:latin typeface="Times New Roman" pitchFamily="18" charset="0"/>
                        </a:rPr>
                        <a:t> gale </a:t>
                      </a:r>
                      <a:r>
                        <a:rPr kumimoji="0" lang="en-US" sz="1600" b="0" i="0" u="none" strike="noStrike" cap="none" normalizeH="0" baseline="0" dirty="0" err="1" smtClean="0">
                          <a:ln>
                            <a:noFill/>
                          </a:ln>
                          <a:solidFill>
                            <a:schemeClr val="tx1"/>
                          </a:solidFill>
                          <a:effectLst/>
                          <a:latin typeface="Times New Roman" pitchFamily="18" charset="0"/>
                        </a:rPr>
                        <a:t>nuken</a:t>
                      </a:r>
                      <a:r>
                        <a:rPr kumimoji="0" lang="lt-LT" sz="1600" b="0" i="0" u="none" strike="noStrike" cap="none" normalizeH="0" baseline="0" dirty="0" smtClean="0">
                          <a:ln>
                            <a:noFill/>
                          </a:ln>
                          <a:solidFill>
                            <a:schemeClr val="tx1"/>
                          </a:solidFill>
                          <a:effectLst/>
                          <a:latin typeface="Times New Roman" pitchFamily="18" charset="0"/>
                        </a:rPr>
                        <a:t>č</a:t>
                      </a:r>
                      <a:r>
                        <a:rPr kumimoji="0" lang="en-US" sz="1600" b="0" i="0" u="none" strike="noStrike" cap="none" normalizeH="0" baseline="0" dirty="0" err="1" smtClean="0">
                          <a:ln>
                            <a:noFill/>
                          </a:ln>
                          <a:solidFill>
                            <a:schemeClr val="tx1"/>
                          </a:solidFill>
                          <a:effectLst/>
                          <a:latin typeface="Times New Roman" pitchFamily="18" charset="0"/>
                        </a:rPr>
                        <a:t>ia</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skaud</a:t>
                      </a:r>
                      <a:r>
                        <a:rPr kumimoji="0" lang="lt-LT" sz="1600" b="0" i="0" u="none" strike="noStrike" cap="none" normalizeH="0" baseline="0" dirty="0" smtClean="0">
                          <a:ln>
                            <a:noFill/>
                          </a:ln>
                          <a:solidFill>
                            <a:schemeClr val="tx1"/>
                          </a:solidFill>
                          <a:effectLst/>
                          <a:latin typeface="Times New Roman" pitchFamily="18" charset="0"/>
                        </a:rPr>
                        <a:t>ž</a:t>
                      </a:r>
                      <a:r>
                        <a:rPr kumimoji="0" lang="en-US" sz="1600" b="0" i="0" u="none" strike="noStrike" cap="none" normalizeH="0" baseline="0" dirty="0" err="1" smtClean="0">
                          <a:ln>
                            <a:noFill/>
                          </a:ln>
                          <a:solidFill>
                            <a:schemeClr val="tx1"/>
                          </a:solidFill>
                          <a:effectLst/>
                          <a:latin typeface="Times New Roman" pitchFamily="18" charset="0"/>
                        </a:rPr>
                        <a:t>iausiai</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51</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49</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51</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48%</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51%</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8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Visi</a:t>
                      </a:r>
                      <a:r>
                        <a:rPr kumimoji="0" lang="en-US" sz="1600" b="0" i="0" u="none" strike="noStrike" cap="none" normalizeH="0" baseline="0" dirty="0" smtClean="0">
                          <a:ln>
                            <a:noFill/>
                          </a:ln>
                          <a:solidFill>
                            <a:schemeClr val="tx1"/>
                          </a:solidFill>
                          <a:effectLst/>
                          <a:latin typeface="Times New Roman" pitchFamily="18" charset="0"/>
                        </a:rPr>
                        <a:t> </a:t>
                      </a:r>
                      <a:r>
                        <a:rPr kumimoji="0" lang="lt-LT" sz="1600" b="0" i="0" u="none" strike="noStrike" cap="none" normalizeH="0" baseline="0" dirty="0" smtClean="0">
                          <a:ln>
                            <a:noFill/>
                          </a:ln>
                          <a:solidFill>
                            <a:schemeClr val="tx1"/>
                          </a:solidFill>
                          <a:effectLst/>
                          <a:latin typeface="Times New Roman" pitchFamily="18" charset="0"/>
                        </a:rPr>
                        <a:t>ž</a:t>
                      </a:r>
                      <a:r>
                        <a:rPr kumimoji="0" lang="en-US" sz="1600" b="0" i="0" u="none" strike="noStrike" cap="none" normalizeH="0" baseline="0" dirty="0" err="1" smtClean="0">
                          <a:ln>
                            <a:noFill/>
                          </a:ln>
                          <a:solidFill>
                            <a:schemeClr val="tx1"/>
                          </a:solidFill>
                          <a:effectLst/>
                          <a:latin typeface="Times New Roman" pitchFamily="18" charset="0"/>
                        </a:rPr>
                        <a:t>ino</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apie</a:t>
                      </a:r>
                      <a:r>
                        <a:rPr kumimoji="0" lang="en-US" sz="1600" b="0" i="0" u="none" strike="noStrike" cap="none" normalizeH="0" baseline="0" dirty="0" smtClean="0">
                          <a:ln>
                            <a:noFill/>
                          </a:ln>
                          <a:solidFill>
                            <a:schemeClr val="tx1"/>
                          </a:solidFill>
                          <a:effectLst/>
                          <a:latin typeface="Times New Roman" pitchFamily="18" charset="0"/>
                        </a:rPr>
                        <a:t> </a:t>
                      </a:r>
                      <a:r>
                        <a:rPr kumimoji="0" lang="lt-LT" sz="1600" b="0" i="0" u="none" strike="noStrike" cap="none" normalizeH="0" baseline="0" dirty="0" smtClean="0">
                          <a:ln>
                            <a:noFill/>
                          </a:ln>
                          <a:solidFill>
                            <a:schemeClr val="tx1"/>
                          </a:solidFill>
                          <a:effectLst/>
                          <a:latin typeface="Times New Roman" pitchFamily="18" charset="0"/>
                        </a:rPr>
                        <a:t>š</a:t>
                      </a:r>
                      <a:r>
                        <a:rPr kumimoji="0" lang="en-US" sz="1600" b="0" i="0" u="none" strike="noStrike" cap="none" normalizeH="0" baseline="0" dirty="0" err="1" smtClean="0">
                          <a:ln>
                            <a:noFill/>
                          </a:ln>
                          <a:solidFill>
                            <a:schemeClr val="tx1"/>
                          </a:solidFill>
                          <a:effectLst/>
                          <a:latin typeface="Times New Roman" pitchFamily="18" charset="0"/>
                        </a:rPr>
                        <a:t>iuos</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atvejus</a:t>
                      </a:r>
                      <a:r>
                        <a:rPr kumimoji="0" lang="en-US" sz="1600" b="0" i="0" u="none" strike="noStrike" cap="none" normalizeH="0" baseline="0" dirty="0" smtClean="0">
                          <a:ln>
                            <a:noFill/>
                          </a:ln>
                          <a:solidFill>
                            <a:schemeClr val="tx1"/>
                          </a:solidFill>
                          <a:effectLst/>
                          <a:latin typeface="Times New Roman" pitchFamily="18" charset="0"/>
                        </a:rPr>
                        <a:t>, bet </a:t>
                      </a:r>
                      <a:r>
                        <a:rPr kumimoji="0" lang="en-US" sz="1600" b="0" i="0" u="none" strike="noStrike" cap="none" normalizeH="0" baseline="0" dirty="0" err="1" smtClean="0">
                          <a:ln>
                            <a:noFill/>
                          </a:ln>
                          <a:solidFill>
                            <a:schemeClr val="tx1"/>
                          </a:solidFill>
                          <a:effectLst/>
                          <a:latin typeface="Times New Roman" pitchFamily="18" charset="0"/>
                        </a:rPr>
                        <a:t>niekas</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neprane</a:t>
                      </a:r>
                      <a:r>
                        <a:rPr kumimoji="0" lang="lt-LT" sz="1600" b="0" i="0" u="none" strike="noStrike" cap="none" normalizeH="0" baseline="0" dirty="0" smtClean="0">
                          <a:ln>
                            <a:noFill/>
                          </a:ln>
                          <a:solidFill>
                            <a:schemeClr val="tx1"/>
                          </a:solidFill>
                          <a:effectLst/>
                          <a:latin typeface="Times New Roman" pitchFamily="18" charset="0"/>
                        </a:rPr>
                        <a:t>š</a:t>
                      </a:r>
                      <a:r>
                        <a:rPr kumimoji="0" lang="en-US" sz="1600" b="0" i="0" u="none" strike="noStrike" cap="none" normalizeH="0" baseline="0" dirty="0" smtClean="0">
                          <a:ln>
                            <a:noFill/>
                          </a:ln>
                          <a:solidFill>
                            <a:schemeClr val="tx1"/>
                          </a:solidFill>
                          <a:effectLst/>
                          <a:latin typeface="Times New Roman" pitchFamily="18" charset="0"/>
                        </a:rPr>
                        <a:t>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38</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38</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38</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35%</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34%</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97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Ne</a:t>
                      </a:r>
                      <a:r>
                        <a:rPr kumimoji="0" lang="lt-LT" sz="1600" b="0" i="0" u="none" strike="noStrike" cap="none" normalizeH="0" baseline="0" dirty="0" smtClean="0">
                          <a:ln>
                            <a:noFill/>
                          </a:ln>
                          <a:solidFill>
                            <a:schemeClr val="tx1"/>
                          </a:solidFill>
                          <a:effectLst/>
                          <a:latin typeface="Times New Roman" pitchFamily="18" charset="0"/>
                        </a:rPr>
                        <a:t>ž</a:t>
                      </a:r>
                      <a:r>
                        <a:rPr kumimoji="0" lang="en-US" sz="1600" b="0" i="0" u="none" strike="noStrike" cap="none" normalizeH="0" baseline="0" dirty="0" err="1" smtClean="0">
                          <a:ln>
                            <a:noFill/>
                          </a:ln>
                          <a:solidFill>
                            <a:schemeClr val="tx1"/>
                          </a:solidFill>
                          <a:effectLst/>
                          <a:latin typeface="Times New Roman" pitchFamily="18" charset="0"/>
                        </a:rPr>
                        <a:t>inau</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kur</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prane</a:t>
                      </a:r>
                      <a:r>
                        <a:rPr kumimoji="0" lang="lt-LT" sz="1600" b="0" i="0" u="none" strike="noStrike" cap="none" normalizeH="0" baseline="0" dirty="0" smtClean="0">
                          <a:ln>
                            <a:noFill/>
                          </a:ln>
                          <a:solidFill>
                            <a:schemeClr val="tx1"/>
                          </a:solidFill>
                          <a:effectLst/>
                          <a:latin typeface="Times New Roman" pitchFamily="18" charset="0"/>
                        </a:rPr>
                        <a:t>š</a:t>
                      </a:r>
                      <a:r>
                        <a:rPr kumimoji="0" lang="en-US" sz="1600" b="0" i="0" u="none" strike="noStrike" cap="none" normalizeH="0" baseline="0" dirty="0" err="1" smtClean="0">
                          <a:ln>
                            <a:noFill/>
                          </a:ln>
                          <a:solidFill>
                            <a:schemeClr val="tx1"/>
                          </a:solidFill>
                          <a:effectLst/>
                          <a:latin typeface="Times New Roman" pitchFamily="18" charset="0"/>
                        </a:rPr>
                        <a:t>ti</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37</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33</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35</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19%</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8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Nenoriu</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nieko</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i</a:t>
                      </a:r>
                      <a:r>
                        <a:rPr kumimoji="0" lang="lt-LT" sz="1600" b="0" i="0" u="none" strike="noStrike" cap="none" normalizeH="0" baseline="0" dirty="0" smtClean="0">
                          <a:ln>
                            <a:noFill/>
                          </a:ln>
                          <a:solidFill>
                            <a:schemeClr val="tx1"/>
                          </a:solidFill>
                          <a:effectLst/>
                          <a:latin typeface="Times New Roman" pitchFamily="18" charset="0"/>
                        </a:rPr>
                        <a:t>š</a:t>
                      </a:r>
                      <a:r>
                        <a:rPr kumimoji="0" lang="en-US" sz="1600" b="0" i="0" u="none" strike="noStrike" cap="none" normalizeH="0" baseline="0" dirty="0" err="1" smtClean="0">
                          <a:ln>
                            <a:noFill/>
                          </a:ln>
                          <a:solidFill>
                            <a:schemeClr val="tx1"/>
                          </a:solidFill>
                          <a:effectLst/>
                          <a:latin typeface="Times New Roman" pitchFamily="18" charset="0"/>
                        </a:rPr>
                        <a:t>duoti</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sukelti</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papildom</a:t>
                      </a:r>
                      <a:r>
                        <a:rPr kumimoji="0" lang="lt-LT" sz="1600" b="0" i="0" u="none" strike="noStrike" cap="none" normalizeH="0" baseline="0" dirty="0" smtClean="0">
                          <a:ln>
                            <a:noFill/>
                          </a:ln>
                          <a:solidFill>
                            <a:schemeClr val="tx1"/>
                          </a:solidFill>
                          <a:effectLst/>
                          <a:latin typeface="Times New Roman" pitchFamily="18" charset="0"/>
                        </a:rPr>
                        <a:t>ų</a:t>
                      </a:r>
                      <a:r>
                        <a:rPr kumimoji="0" lang="en-US" sz="1600" b="0" i="0" u="none" strike="noStrike" cap="none" normalizeH="0" baseline="0" dirty="0" smtClean="0">
                          <a:ln>
                            <a:noFill/>
                          </a:ln>
                          <a:solidFill>
                            <a:schemeClr val="tx1"/>
                          </a:solidFill>
                          <a:effectLst/>
                          <a:latin typeface="Times New Roman" pitchFamily="18" charset="0"/>
                        </a:rPr>
                        <a:t> r</a:t>
                      </a:r>
                      <a:r>
                        <a:rPr kumimoji="0" lang="lt-LT" sz="1600" b="0" i="0" u="none" strike="noStrike" cap="none" normalizeH="0" baseline="0" dirty="0" smtClean="0">
                          <a:ln>
                            <a:noFill/>
                          </a:ln>
                          <a:solidFill>
                            <a:schemeClr val="tx1"/>
                          </a:solidFill>
                          <a:effectLst/>
                          <a:latin typeface="Times New Roman" pitchFamily="18" charset="0"/>
                        </a:rPr>
                        <a:t>ū</a:t>
                      </a:r>
                      <a:r>
                        <a:rPr kumimoji="0" lang="en-US" sz="1600" b="0" i="0" u="none" strike="noStrike" cap="none" normalizeH="0" baseline="0" dirty="0" err="1" smtClean="0">
                          <a:ln>
                            <a:noFill/>
                          </a:ln>
                          <a:solidFill>
                            <a:schemeClr val="tx1"/>
                          </a:solidFill>
                          <a:effectLst/>
                          <a:latin typeface="Times New Roman" pitchFamily="18" charset="0"/>
                        </a:rPr>
                        <a:t>pes</a:t>
                      </a:r>
                      <a:r>
                        <a:rPr kumimoji="0" lang="lt-LT" sz="1600" b="0" i="0" u="none" strike="noStrike" cap="none" normalizeH="0" baseline="0" dirty="0" smtClean="0">
                          <a:ln>
                            <a:noFill/>
                          </a:ln>
                          <a:solidFill>
                            <a:schemeClr val="tx1"/>
                          </a:solidFill>
                          <a:effectLst/>
                          <a:latin typeface="Times New Roman" pitchFamily="18" charset="0"/>
                        </a:rPr>
                        <a:t>č</a:t>
                      </a:r>
                      <a:r>
                        <a:rPr kumimoji="0" lang="en-US" sz="1600" b="0" i="0" u="none" strike="noStrike" cap="none" normalizeH="0" baseline="0" dirty="0" err="1" smtClean="0">
                          <a:ln>
                            <a:noFill/>
                          </a:ln>
                          <a:solidFill>
                            <a:schemeClr val="tx1"/>
                          </a:solidFill>
                          <a:effectLst/>
                          <a:latin typeface="Times New Roman" pitchFamily="18" charset="0"/>
                        </a:rPr>
                        <a:t>i</a:t>
                      </a:r>
                      <a:r>
                        <a:rPr kumimoji="0" lang="lt-LT" sz="1600" b="0" i="0" u="none" strike="noStrike" cap="none" normalizeH="0" baseline="0" dirty="0" smtClean="0">
                          <a:ln>
                            <a:noFill/>
                          </a:ln>
                          <a:solidFill>
                            <a:schemeClr val="tx1"/>
                          </a:solidFill>
                          <a:effectLst/>
                          <a:latin typeface="Times New Roman" pitchFamily="18" charset="0"/>
                        </a:rPr>
                        <a:t>ų</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20</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15</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13</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13%</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8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Nesu </a:t>
                      </a:r>
                      <a:r>
                        <a:rPr kumimoji="0" lang="lt-LT" sz="1600" b="0" i="0" u="none" strike="noStrike" cap="none" normalizeH="0" baseline="0" smtClean="0">
                          <a:ln>
                            <a:noFill/>
                          </a:ln>
                          <a:solidFill>
                            <a:schemeClr val="tx1"/>
                          </a:solidFill>
                          <a:effectLst/>
                          <a:latin typeface="Times New Roman" pitchFamily="18" charset="0"/>
                        </a:rPr>
                        <a:t>į</a:t>
                      </a:r>
                      <a:r>
                        <a:rPr kumimoji="0" lang="en-US" sz="1600" b="0" i="0" u="none" strike="noStrike" cap="none" normalizeH="0" baseline="0" smtClean="0">
                          <a:ln>
                            <a:noFill/>
                          </a:ln>
                          <a:solidFill>
                            <a:schemeClr val="tx1"/>
                          </a:solidFill>
                          <a:effectLst/>
                          <a:latin typeface="Times New Roman" pitchFamily="18" charset="0"/>
                        </a:rPr>
                        <a:t>sitikin</a:t>
                      </a:r>
                      <a:r>
                        <a:rPr kumimoji="0" lang="lt-LT" sz="1600" b="0" i="0" u="none" strike="noStrike" cap="none" normalizeH="0" baseline="0" smtClean="0">
                          <a:ln>
                            <a:noFill/>
                          </a:ln>
                          <a:solidFill>
                            <a:schemeClr val="tx1"/>
                          </a:solidFill>
                          <a:effectLst/>
                          <a:latin typeface="Times New Roman" pitchFamily="18" charset="0"/>
                        </a:rPr>
                        <a:t>ę</a:t>
                      </a:r>
                      <a:r>
                        <a:rPr kumimoji="0" lang="en-US" sz="1600" b="0" i="0" u="none" strike="noStrike" cap="none" normalizeH="0" baseline="0" smtClean="0">
                          <a:ln>
                            <a:noFill/>
                          </a:ln>
                          <a:solidFill>
                            <a:schemeClr val="tx1"/>
                          </a:solidFill>
                          <a:effectLst/>
                          <a:latin typeface="Times New Roman" pitchFamily="18" charset="0"/>
                        </a:rPr>
                        <a:t>s, kad tai – korupcijos atvejis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13</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11</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12</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97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Times New Roman" pitchFamily="18" charset="0"/>
                        </a:rPr>
                        <a:t>Sunku prane</a:t>
                      </a:r>
                      <a:r>
                        <a:rPr kumimoji="0" lang="lt-LT" sz="1600" b="0" i="0" u="none" strike="noStrike" cap="none" normalizeH="0" baseline="0" smtClean="0">
                          <a:ln>
                            <a:noFill/>
                          </a:ln>
                          <a:solidFill>
                            <a:schemeClr val="tx1"/>
                          </a:solidFill>
                          <a:effectLst/>
                          <a:latin typeface="Times New Roman" pitchFamily="18" charset="0"/>
                        </a:rPr>
                        <a:t>š</a:t>
                      </a:r>
                      <a:r>
                        <a:rPr kumimoji="0" lang="pl-PL" sz="1600" b="0" i="0" u="none" strike="noStrike" cap="none" normalizeH="0" baseline="0" smtClean="0">
                          <a:ln>
                            <a:noFill/>
                          </a:ln>
                          <a:solidFill>
                            <a:schemeClr val="tx1"/>
                          </a:solidFill>
                          <a:effectLst/>
                          <a:latin typeface="Times New Roman" pitchFamily="18" charset="0"/>
                        </a:rPr>
                        <a:t>ti ir tam reikia laiko</a:t>
                      </a:r>
                      <a:endParaRPr kumimoji="0" lang="en-US" sz="1600" b="0" i="0" u="none" strike="noStrike" cap="none" normalizeH="0" baseline="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15</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12</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8</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79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Atvejis toks nereik</a:t>
                      </a:r>
                      <a:r>
                        <a:rPr kumimoji="0" lang="lt-LT" sz="1600" b="0" i="0" u="none" strike="noStrike" cap="none" normalizeH="0" baseline="0" smtClean="0">
                          <a:ln>
                            <a:noFill/>
                          </a:ln>
                          <a:solidFill>
                            <a:schemeClr val="tx1"/>
                          </a:solidFill>
                          <a:effectLst/>
                          <a:latin typeface="Times New Roman" pitchFamily="18" charset="0"/>
                        </a:rPr>
                        <a:t>š</a:t>
                      </a:r>
                      <a:r>
                        <a:rPr kumimoji="0" lang="en-US" sz="1600" b="0" i="0" u="none" strike="noStrike" cap="none" normalizeH="0" baseline="0" smtClean="0">
                          <a:ln>
                            <a:noFill/>
                          </a:ln>
                          <a:solidFill>
                            <a:schemeClr val="tx1"/>
                          </a:solidFill>
                          <a:effectLst/>
                          <a:latin typeface="Times New Roman" pitchFamily="18" charset="0"/>
                        </a:rPr>
                        <a:t>mingas, kad apie j</a:t>
                      </a:r>
                      <a:r>
                        <a:rPr kumimoji="0" lang="lt-LT" sz="1600" b="0" i="0" u="none" strike="noStrike" cap="none" normalizeH="0" baseline="0" smtClean="0">
                          <a:ln>
                            <a:noFill/>
                          </a:ln>
                          <a:solidFill>
                            <a:schemeClr val="tx1"/>
                          </a:solidFill>
                          <a:effectLst/>
                          <a:latin typeface="Times New Roman" pitchFamily="18" charset="0"/>
                        </a:rPr>
                        <a:t>į</a:t>
                      </a:r>
                      <a:r>
                        <a:rPr kumimoji="0" lang="en-US" sz="1600" b="0" i="0" u="none" strike="noStrike" cap="none" normalizeH="0" baseline="0" smtClean="0">
                          <a:ln>
                            <a:noFill/>
                          </a:ln>
                          <a:solidFill>
                            <a:schemeClr val="tx1"/>
                          </a:solidFill>
                          <a:effectLst/>
                          <a:latin typeface="Times New Roman" pitchFamily="18" charset="0"/>
                        </a:rPr>
                        <a:t> n</a:t>
                      </a:r>
                      <a:r>
                        <a:rPr kumimoji="0" lang="lt-LT" sz="1600" b="0" i="0" u="none" strike="noStrike" cap="none" normalizeH="0" baseline="0" smtClean="0">
                          <a:ln>
                            <a:noFill/>
                          </a:ln>
                          <a:solidFill>
                            <a:schemeClr val="tx1"/>
                          </a:solidFill>
                          <a:effectLst/>
                          <a:latin typeface="Times New Roman" pitchFamily="18" charset="0"/>
                        </a:rPr>
                        <a:t>ė</a:t>
                      </a:r>
                      <a:r>
                        <a:rPr kumimoji="0" lang="en-US" sz="1600" b="0" i="0" u="none" strike="noStrike" cap="none" normalizeH="0" baseline="0" smtClean="0">
                          <a:ln>
                            <a:noFill/>
                          </a:ln>
                          <a:solidFill>
                            <a:schemeClr val="tx1"/>
                          </a:solidFill>
                          <a:effectLst/>
                          <a:latin typeface="Times New Roman" pitchFamily="18" charset="0"/>
                        </a:rPr>
                        <a:t>ra prasm</a:t>
                      </a:r>
                      <a:r>
                        <a:rPr kumimoji="0" lang="lt-LT" sz="1600" b="0" i="0" u="none" strike="noStrike" cap="none" normalizeH="0" baseline="0" smtClean="0">
                          <a:ln>
                            <a:noFill/>
                          </a:ln>
                          <a:solidFill>
                            <a:schemeClr val="tx1"/>
                          </a:solidFill>
                          <a:effectLst/>
                          <a:latin typeface="Times New Roman" pitchFamily="18" charset="0"/>
                        </a:rPr>
                        <a:t>ė</a:t>
                      </a:r>
                      <a:r>
                        <a:rPr kumimoji="0" lang="en-US" sz="1600" b="0" i="0" u="none" strike="noStrike" cap="none" normalizeH="0" baseline="0" smtClean="0">
                          <a:ln>
                            <a:noFill/>
                          </a:ln>
                          <a:solidFill>
                            <a:schemeClr val="tx1"/>
                          </a:solidFill>
                          <a:effectLst/>
                          <a:latin typeface="Times New Roman" pitchFamily="18" charset="0"/>
                        </a:rPr>
                        <a:t>s prane</a:t>
                      </a:r>
                      <a:r>
                        <a:rPr kumimoji="0" lang="lt-LT" sz="1600" b="0" i="0" u="none" strike="noStrike" cap="none" normalizeH="0" baseline="0" smtClean="0">
                          <a:ln>
                            <a:noFill/>
                          </a:ln>
                          <a:solidFill>
                            <a:schemeClr val="tx1"/>
                          </a:solidFill>
                          <a:effectLst/>
                          <a:latin typeface="Times New Roman" pitchFamily="18" charset="0"/>
                        </a:rPr>
                        <a:t>š</a:t>
                      </a:r>
                      <a:r>
                        <a:rPr kumimoji="0" lang="en-US" sz="1600" b="0" i="0" u="none" strike="noStrike" cap="none" normalizeH="0" baseline="0" smtClean="0">
                          <a:ln>
                            <a:noFill/>
                          </a:ln>
                          <a:solidFill>
                            <a:schemeClr val="tx1"/>
                          </a:solidFill>
                          <a:effectLst/>
                          <a:latin typeface="Times New Roman" pitchFamily="18" charset="0"/>
                        </a:rPr>
                        <a:t>in</a:t>
                      </a:r>
                      <a:r>
                        <a:rPr kumimoji="0" lang="lt-LT" sz="1600" b="0" i="0" u="none" strike="noStrike" cap="none" normalizeH="0" baseline="0" smtClean="0">
                          <a:ln>
                            <a:noFill/>
                          </a:ln>
                          <a:solidFill>
                            <a:schemeClr val="tx1"/>
                          </a:solidFill>
                          <a:effectLst/>
                          <a:latin typeface="Times New Roman" pitchFamily="18" charset="0"/>
                        </a:rPr>
                        <a:t>ė</a:t>
                      </a:r>
                      <a:r>
                        <a:rPr kumimoji="0" lang="en-US" sz="1600" b="0" i="0" u="none" strike="noStrike" cap="none" normalizeH="0" baseline="0" smtClean="0">
                          <a:ln>
                            <a:noFill/>
                          </a:ln>
                          <a:solidFill>
                            <a:schemeClr val="tx1"/>
                          </a:solidFill>
                          <a:effectLst/>
                          <a:latin typeface="Times New Roman" pitchFamily="18" charset="0"/>
                        </a:rPr>
                        <a:t>ti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38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cap="none" normalizeH="0" baseline="0" dirty="0" smtClean="0">
                          <a:ln>
                            <a:noFill/>
                          </a:ln>
                          <a:solidFill>
                            <a:schemeClr val="tx1"/>
                          </a:solidFill>
                          <a:effectLst/>
                          <a:latin typeface="Times New Roman" pitchFamily="18" charset="0"/>
                        </a:rPr>
                        <a:t>Ky</a:t>
                      </a:r>
                      <a:r>
                        <a:rPr kumimoji="0" lang="lt-LT" sz="1600" b="0" i="0" u="none" strike="noStrike" cap="none" normalizeH="0" baseline="0" dirty="0" smtClean="0">
                          <a:ln>
                            <a:noFill/>
                          </a:ln>
                          <a:solidFill>
                            <a:schemeClr val="tx1"/>
                          </a:solidFill>
                          <a:effectLst/>
                          <a:latin typeface="Times New Roman" pitchFamily="18" charset="0"/>
                        </a:rPr>
                        <a:t>š</a:t>
                      </a:r>
                      <a:r>
                        <a:rPr kumimoji="0" lang="fi-FI" sz="1600" b="0" i="0" u="none" strike="noStrike" cap="none" normalizeH="0" baseline="0" dirty="0" smtClean="0">
                          <a:ln>
                            <a:noFill/>
                          </a:ln>
                          <a:solidFill>
                            <a:schemeClr val="tx1"/>
                          </a:solidFill>
                          <a:effectLst/>
                          <a:latin typeface="Times New Roman" pitchFamily="18" charset="0"/>
                        </a:rPr>
                        <a:t>io </a:t>
                      </a:r>
                      <a:r>
                        <a:rPr kumimoji="0" lang="lt-LT" sz="1600" b="0" i="0" u="none" strike="noStrike" cap="none" normalizeH="0" baseline="0" dirty="0" smtClean="0">
                          <a:ln>
                            <a:noFill/>
                          </a:ln>
                          <a:solidFill>
                            <a:schemeClr val="tx1"/>
                          </a:solidFill>
                          <a:effectLst/>
                          <a:latin typeface="Times New Roman" pitchFamily="18" charset="0"/>
                        </a:rPr>
                        <a:t>ė</a:t>
                      </a:r>
                      <a:r>
                        <a:rPr kumimoji="0" lang="fi-FI" sz="1600" b="0" i="0" u="none" strike="noStrike" cap="none" normalizeH="0" baseline="0" dirty="0" smtClean="0">
                          <a:ln>
                            <a:noFill/>
                          </a:ln>
                          <a:solidFill>
                            <a:schemeClr val="tx1"/>
                          </a:solidFill>
                          <a:effectLst/>
                          <a:latin typeface="Times New Roman" pitchFamily="18" charset="0"/>
                        </a:rPr>
                        <a:t>mimo pateisinti negalima jokiais ai</a:t>
                      </a:r>
                      <a:r>
                        <a:rPr kumimoji="0" lang="lt-LT" sz="1600" b="0" i="0" u="none" strike="noStrike" cap="none" normalizeH="0" baseline="0" dirty="0" smtClean="0">
                          <a:ln>
                            <a:noFill/>
                          </a:ln>
                          <a:solidFill>
                            <a:schemeClr val="tx1"/>
                          </a:solidFill>
                          <a:effectLst/>
                          <a:latin typeface="Times New Roman" pitchFamily="18" charset="0"/>
                        </a:rPr>
                        <a:t>š</a:t>
                      </a:r>
                      <a:r>
                        <a:rPr kumimoji="0" lang="fi-FI" sz="1600" b="0" i="0" u="none" strike="noStrike" cap="none" normalizeH="0" baseline="0" dirty="0" smtClean="0">
                          <a:ln>
                            <a:noFill/>
                          </a:ln>
                          <a:solidFill>
                            <a:schemeClr val="tx1"/>
                          </a:solidFill>
                          <a:effectLst/>
                          <a:latin typeface="Times New Roman" pitchFamily="18" charset="0"/>
                        </a:rPr>
                        <a:t>kinimais</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38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Kita</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38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Ne</a:t>
                      </a:r>
                      <a:r>
                        <a:rPr kumimoji="0" lang="lt-LT" sz="1600" b="0" i="0" u="none" strike="noStrike" cap="none" normalizeH="0" baseline="0" dirty="0" smtClean="0">
                          <a:ln>
                            <a:noFill/>
                          </a:ln>
                          <a:solidFill>
                            <a:schemeClr val="tx1"/>
                          </a:solidFill>
                          <a:effectLst/>
                          <a:latin typeface="Times New Roman" pitchFamily="18" charset="0"/>
                        </a:rPr>
                        <a:t>ž</a:t>
                      </a:r>
                      <a:r>
                        <a:rPr kumimoji="0" lang="en-US" sz="1600" b="0" i="0" u="none" strike="noStrike" cap="none" normalizeH="0" baseline="0" dirty="0" err="1" smtClean="0">
                          <a:ln>
                            <a:noFill/>
                          </a:ln>
                          <a:solidFill>
                            <a:schemeClr val="tx1"/>
                          </a:solidFill>
                          <a:effectLst/>
                          <a:latin typeface="Times New Roman" pitchFamily="18" charset="0"/>
                        </a:rPr>
                        <a:t>ino</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neatsak</a:t>
                      </a:r>
                      <a:r>
                        <a:rPr kumimoji="0" lang="lt-LT" sz="1600" b="0" i="0" u="none" strike="noStrike" cap="none" normalizeH="0" baseline="0" dirty="0" smtClean="0">
                          <a:ln>
                            <a:noFill/>
                          </a:ln>
                          <a:solidFill>
                            <a:schemeClr val="tx1"/>
                          </a:solidFill>
                          <a:effectLst/>
                          <a:latin typeface="Times New Roman" pitchFamily="18" charset="0"/>
                        </a:rPr>
                        <a:t>ė</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a:t>
                      </a:r>
                      <a:r>
                        <a:rPr kumimoji="0" lang="en-US" sz="1600" b="0" i="0" u="none" strike="noStrike" cap="none" normalizeH="0" baseline="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r>
                        <a:rPr kumimoji="0" lang="en-US" sz="1600" b="0" i="0" u="none" strike="noStrike" cap="none" normalizeH="0" baseline="0" dirty="0" smtClean="0">
                          <a:ln>
                            <a:noFill/>
                          </a:ln>
                          <a:solidFill>
                            <a:schemeClr val="tx1"/>
                          </a:solidFill>
                          <a:effectLst/>
                          <a:latin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362594" name="Text Box 127"/>
          <p:cNvSpPr txBox="1">
            <a:spLocks noChangeArrowheads="1"/>
          </p:cNvSpPr>
          <p:nvPr/>
        </p:nvSpPr>
        <p:spPr bwMode="auto">
          <a:xfrm>
            <a:off x="971550" y="5876925"/>
            <a:ext cx="226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a:t>
            </a:r>
            <a:endParaRPr lang="en-US" altLang="lt-LT" sz="1800" i="1">
              <a:latin typeface="Times New Roman" panose="02020603050405020304" pitchFamily="18" charset="0"/>
            </a:endParaRPr>
          </a:p>
        </p:txBody>
      </p:sp>
      <p:sp>
        <p:nvSpPr>
          <p:cNvPr id="3625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3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83C4D1D-0E04-4866-B32D-F94C34A7DD2A}" type="slidenum">
              <a:rPr lang="lt-LT" altLang="lt-LT" sz="1000" b="0">
                <a:latin typeface="Arial" panose="020B0604020202020204" pitchFamily="34" charset="0"/>
              </a:rPr>
              <a:pPr eaLnBrk="1" hangingPunct="1"/>
              <a:t>345</a:t>
            </a:fld>
            <a:endParaRPr lang="lt-LT" altLang="lt-LT" sz="1000" b="0">
              <a:latin typeface="Arial" panose="020B0604020202020204" pitchFamily="34" charset="0"/>
            </a:endParaRPr>
          </a:p>
        </p:txBody>
      </p:sp>
      <p:sp>
        <p:nvSpPr>
          <p:cNvPr id="193541" name="Rectangle 2"/>
          <p:cNvSpPr>
            <a:spLocks noGrp="1" noChangeArrowheads="1"/>
          </p:cNvSpPr>
          <p:nvPr>
            <p:ph type="title"/>
          </p:nvPr>
        </p:nvSpPr>
        <p:spPr>
          <a:xfrm>
            <a:off x="457200" y="404813"/>
            <a:ext cx="8229600" cy="576262"/>
          </a:xfrm>
        </p:spPr>
        <p:txBody>
          <a:bodyPr/>
          <a:lstStyle/>
          <a:p>
            <a:pPr algn="ctr" eaLnBrk="1" hangingPunct="1"/>
            <a:r>
              <a:rPr lang="lt-LT" altLang="lt-LT" smtClean="0"/>
              <a:t>Nenoro pranešti apie korumpuotą įvykį priežastys</a:t>
            </a:r>
          </a:p>
        </p:txBody>
      </p:sp>
      <p:sp>
        <p:nvSpPr>
          <p:cNvPr id="193542" name="Text Box 5"/>
          <p:cNvSpPr txBox="1">
            <a:spLocks noChangeArrowheads="1"/>
          </p:cNvSpPr>
          <p:nvPr/>
        </p:nvSpPr>
        <p:spPr bwMode="auto">
          <a:xfrm>
            <a:off x="971550" y="5876925"/>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endParaRPr lang="en-US" altLang="lt-LT" sz="1800" i="1">
              <a:latin typeface="Times New Roman" panose="02020603050405020304" pitchFamily="18" charset="0"/>
            </a:endParaRPr>
          </a:p>
        </p:txBody>
      </p:sp>
      <p:sp>
        <p:nvSpPr>
          <p:cNvPr id="193543" name="Text Box 7"/>
          <p:cNvSpPr txBox="1">
            <a:spLocks noChangeArrowheads="1"/>
          </p:cNvSpPr>
          <p:nvPr/>
        </p:nvSpPr>
        <p:spPr bwMode="auto">
          <a:xfrm>
            <a:off x="539750" y="5373688"/>
            <a:ext cx="835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Q43. O dabar aš Jums perskaitysiu keletą priežasčių, dėl kurių žmogus, tapęs korumpuoto įvykio liudininku, arba žmogus, tiesiogiai dalyvavęs korumpuotame įvykyje, gali apie tai ir </a:t>
            </a:r>
            <a:r>
              <a:rPr lang="lt-LT" altLang="lt-LT" sz="1200" b="0" i="1" u="sng"/>
              <a:t>nepranešti</a:t>
            </a:r>
            <a:r>
              <a:rPr lang="lt-LT" altLang="lt-LT" sz="1200" b="0" i="1"/>
              <a:t>. </a:t>
            </a:r>
          </a:p>
          <a:p>
            <a:pPr eaLnBrk="1" hangingPunct="1"/>
            <a:endParaRPr lang="lt-LT" altLang="lt-LT" sz="1200"/>
          </a:p>
        </p:txBody>
      </p:sp>
      <p:graphicFrame>
        <p:nvGraphicFramePr>
          <p:cNvPr id="193538" name="Object 4"/>
          <p:cNvGraphicFramePr>
            <a:graphicFrameLocks noGrp="1" noChangeAspect="1"/>
          </p:cNvGraphicFramePr>
          <p:nvPr/>
        </p:nvGraphicFramePr>
        <p:xfrm>
          <a:off x="900113" y="908050"/>
          <a:ext cx="7937500" cy="4321175"/>
        </p:xfrm>
        <a:graphic>
          <a:graphicData uri="http://schemas.openxmlformats.org/presentationml/2006/ole">
            <mc:AlternateContent xmlns:mc="http://schemas.openxmlformats.org/markup-compatibility/2006">
              <mc:Choice xmlns:v="urn:schemas-microsoft-com:vml" Requires="v">
                <p:oleObj spid="_x0000_s193546" name="Chart" r:id="rId3" imgW="7934277" imgH="4467130" progId="Excel.Chart.8">
                  <p:embed/>
                </p:oleObj>
              </mc:Choice>
              <mc:Fallback>
                <p:oleObj name="Chart" r:id="rId3" imgW="7934277" imgH="446713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908050"/>
                        <a:ext cx="7937500" cy="432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544"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3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1A58347-C9B1-4D2E-B4AE-49E0326F6409}" type="slidenum">
              <a:rPr lang="lt-LT" altLang="lt-LT" sz="1000" b="0">
                <a:latin typeface="Arial" panose="020B0604020202020204" pitchFamily="34" charset="0"/>
              </a:rPr>
              <a:pPr eaLnBrk="1" hangingPunct="1"/>
              <a:t>346</a:t>
            </a:fld>
            <a:endParaRPr lang="lt-LT" altLang="lt-LT" sz="1000" b="0">
              <a:latin typeface="Arial" panose="020B0604020202020204" pitchFamily="34" charset="0"/>
            </a:endParaRPr>
          </a:p>
        </p:txBody>
      </p:sp>
      <p:sp>
        <p:nvSpPr>
          <p:cNvPr id="363524" name="Rectangle 2"/>
          <p:cNvSpPr>
            <a:spLocks noGrp="1" noChangeArrowheads="1"/>
          </p:cNvSpPr>
          <p:nvPr>
            <p:ph type="title"/>
          </p:nvPr>
        </p:nvSpPr>
        <p:spPr/>
        <p:txBody>
          <a:bodyPr/>
          <a:lstStyle/>
          <a:p>
            <a:pPr algn="ctr" eaLnBrk="1" hangingPunct="1"/>
            <a:r>
              <a:rPr lang="lt-LT" altLang="lt-LT" smtClean="0"/>
              <a:t>Nenoro pranešti apie korumpuotą įvykį priežastys</a:t>
            </a:r>
            <a:endParaRPr lang="en-US" altLang="lt-LT" smtClean="0"/>
          </a:p>
        </p:txBody>
      </p:sp>
      <p:graphicFrame>
        <p:nvGraphicFramePr>
          <p:cNvPr id="484426" name="Group 74"/>
          <p:cNvGraphicFramePr>
            <a:graphicFrameLocks noGrp="1"/>
          </p:cNvGraphicFramePr>
          <p:nvPr>
            <p:ph idx="1"/>
          </p:nvPr>
        </p:nvGraphicFramePr>
        <p:xfrm>
          <a:off x="468313" y="1412875"/>
          <a:ext cx="8229600" cy="4205288"/>
        </p:xfrm>
        <a:graphic>
          <a:graphicData uri="http://schemas.openxmlformats.org/drawingml/2006/table">
            <a:tbl>
              <a:tblPr/>
              <a:tblGrid>
                <a:gridCol w="4502765">
                  <a:extLst>
                    <a:ext uri="{9D8B030D-6E8A-4147-A177-3AD203B41FA5}">
                      <a16:colId xmlns:a16="http://schemas.microsoft.com/office/drawing/2014/main" xmlns="" val="20000"/>
                    </a:ext>
                  </a:extLst>
                </a:gridCol>
                <a:gridCol w="770709">
                  <a:extLst>
                    <a:ext uri="{9D8B030D-6E8A-4147-A177-3AD203B41FA5}">
                      <a16:colId xmlns:a16="http://schemas.microsoft.com/office/drawing/2014/main" xmlns="" val="20001"/>
                    </a:ext>
                  </a:extLst>
                </a:gridCol>
                <a:gridCol w="769402">
                  <a:extLst>
                    <a:ext uri="{9D8B030D-6E8A-4147-A177-3AD203B41FA5}">
                      <a16:colId xmlns:a16="http://schemas.microsoft.com/office/drawing/2014/main" xmlns="" val="20002"/>
                    </a:ext>
                  </a:extLst>
                </a:gridCol>
                <a:gridCol w="728908">
                  <a:extLst>
                    <a:ext uri="{9D8B030D-6E8A-4147-A177-3AD203B41FA5}">
                      <a16:colId xmlns:a16="http://schemas.microsoft.com/office/drawing/2014/main" xmlns="" val="20003"/>
                    </a:ext>
                  </a:extLst>
                </a:gridCol>
                <a:gridCol w="728908">
                  <a:extLst>
                    <a:ext uri="{9D8B030D-6E8A-4147-A177-3AD203B41FA5}">
                      <a16:colId xmlns:a16="http://schemas.microsoft.com/office/drawing/2014/main" xmlns="" val="20004"/>
                    </a:ext>
                  </a:extLst>
                </a:gridCol>
                <a:gridCol w="728908">
                  <a:extLst>
                    <a:ext uri="{9D8B030D-6E8A-4147-A177-3AD203B41FA5}">
                      <a16:colId xmlns:a16="http://schemas.microsoft.com/office/drawing/2014/main" xmlns="" val="20005"/>
                    </a:ext>
                  </a:extLst>
                </a:gridCol>
              </a:tblGrid>
              <a:tr h="33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2005</a:t>
                      </a:r>
                      <a:endParaRPr kumimoji="0" lang="en-US" sz="1600" b="1"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smtClean="0">
                          <a:ln>
                            <a:noFill/>
                          </a:ln>
                          <a:solidFill>
                            <a:schemeClr val="tx1"/>
                          </a:solidFill>
                          <a:effectLst/>
                          <a:latin typeface="Times New Roman" pitchFamily="18" charset="0"/>
                        </a:rPr>
                        <a:t>2007</a:t>
                      </a:r>
                      <a:endParaRPr kumimoji="0" lang="en-US" sz="1600" b="1"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9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Tie, </a:t>
                      </a:r>
                      <a:r>
                        <a:rPr kumimoji="0" lang="en-US" sz="1600" b="0" i="0" u="none" strike="noStrike" cap="none" normalizeH="0" baseline="0" dirty="0" err="1" smtClean="0">
                          <a:ln>
                            <a:noFill/>
                          </a:ln>
                          <a:solidFill>
                            <a:schemeClr val="tx1"/>
                          </a:solidFill>
                          <a:effectLst/>
                          <a:latin typeface="Times New Roman" pitchFamily="18" charset="0"/>
                        </a:rPr>
                        <a:t>kas</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prane</a:t>
                      </a:r>
                      <a:r>
                        <a:rPr kumimoji="0" lang="lt-LT" sz="1600" b="0" i="0" u="none" strike="noStrike" cap="none" normalizeH="0" baseline="0" dirty="0" smtClean="0">
                          <a:ln>
                            <a:noFill/>
                          </a:ln>
                          <a:solidFill>
                            <a:schemeClr val="tx1"/>
                          </a:solidFill>
                          <a:effectLst/>
                          <a:latin typeface="Times New Roman" pitchFamily="18" charset="0"/>
                        </a:rPr>
                        <a:t>š</a:t>
                      </a:r>
                      <a:r>
                        <a:rPr kumimoji="0" lang="en-US" sz="1600" b="0" i="0" u="none" strike="noStrike" cap="none" normalizeH="0" baseline="0" dirty="0" smtClean="0">
                          <a:ln>
                            <a:noFill/>
                          </a:ln>
                          <a:solidFill>
                            <a:schemeClr val="tx1"/>
                          </a:solidFill>
                          <a:effectLst/>
                          <a:latin typeface="Times New Roman" pitchFamily="18" charset="0"/>
                        </a:rPr>
                        <a:t>a, gal</a:t>
                      </a:r>
                      <a:r>
                        <a:rPr kumimoji="0" lang="lt-LT" sz="1600" b="0" i="0" u="none" strike="noStrike" cap="none" normalizeH="0" baseline="0" dirty="0" smtClean="0">
                          <a:ln>
                            <a:noFill/>
                          </a:ln>
                          <a:solidFill>
                            <a:schemeClr val="tx1"/>
                          </a:solidFill>
                          <a:effectLst/>
                          <a:latin typeface="Times New Roman" pitchFamily="18" charset="0"/>
                        </a:rPr>
                        <a:t>ų</a:t>
                      </a:r>
                      <a:r>
                        <a:rPr kumimoji="0" lang="en-US" sz="1600" b="0" i="0" u="none" strike="noStrike" cap="none" normalizeH="0" baseline="0" dirty="0" smtClean="0">
                          <a:ln>
                            <a:noFill/>
                          </a:ln>
                          <a:solidFill>
                            <a:schemeClr val="tx1"/>
                          </a:solidFill>
                          <a:effectLst/>
                          <a:latin typeface="Times New Roman" pitchFamily="18" charset="0"/>
                        </a:rPr>
                        <a:t> gale </a:t>
                      </a:r>
                      <a:r>
                        <a:rPr kumimoji="0" lang="en-US" sz="1600" b="0" i="0" u="none" strike="noStrike" cap="none" normalizeH="0" baseline="0" dirty="0" err="1" smtClean="0">
                          <a:ln>
                            <a:noFill/>
                          </a:ln>
                          <a:solidFill>
                            <a:schemeClr val="tx1"/>
                          </a:solidFill>
                          <a:effectLst/>
                          <a:latin typeface="Times New Roman" pitchFamily="18" charset="0"/>
                        </a:rPr>
                        <a:t>nuken</a:t>
                      </a:r>
                      <a:r>
                        <a:rPr kumimoji="0" lang="lt-LT" sz="1600" b="0" i="0" u="none" strike="noStrike" cap="none" normalizeH="0" baseline="0" dirty="0" smtClean="0">
                          <a:ln>
                            <a:noFill/>
                          </a:ln>
                          <a:solidFill>
                            <a:schemeClr val="tx1"/>
                          </a:solidFill>
                          <a:effectLst/>
                          <a:latin typeface="Times New Roman" pitchFamily="18" charset="0"/>
                        </a:rPr>
                        <a:t>č</a:t>
                      </a:r>
                      <a:r>
                        <a:rPr kumimoji="0" lang="en-US" sz="1600" b="0" i="0" u="none" strike="noStrike" cap="none" normalizeH="0" baseline="0" dirty="0" err="1" smtClean="0">
                          <a:ln>
                            <a:noFill/>
                          </a:ln>
                          <a:solidFill>
                            <a:schemeClr val="tx1"/>
                          </a:solidFill>
                          <a:effectLst/>
                          <a:latin typeface="Times New Roman" pitchFamily="18" charset="0"/>
                        </a:rPr>
                        <a:t>ia</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skaud</a:t>
                      </a:r>
                      <a:r>
                        <a:rPr kumimoji="0" lang="lt-LT" sz="1600" b="0" i="0" u="none" strike="noStrike" cap="none" normalizeH="0" baseline="0" dirty="0" smtClean="0">
                          <a:ln>
                            <a:noFill/>
                          </a:ln>
                          <a:solidFill>
                            <a:schemeClr val="tx1"/>
                          </a:solidFill>
                          <a:effectLst/>
                          <a:latin typeface="Times New Roman" pitchFamily="18" charset="0"/>
                        </a:rPr>
                        <a:t>ž</a:t>
                      </a:r>
                      <a:r>
                        <a:rPr kumimoji="0" lang="en-US" sz="1600" b="0" i="0" u="none" strike="noStrike" cap="none" normalizeH="0" baseline="0" dirty="0" err="1" smtClean="0">
                          <a:ln>
                            <a:noFill/>
                          </a:ln>
                          <a:solidFill>
                            <a:schemeClr val="tx1"/>
                          </a:solidFill>
                          <a:effectLst/>
                          <a:latin typeface="Times New Roman" pitchFamily="18" charset="0"/>
                        </a:rPr>
                        <a:t>iausiai</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52</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49</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47</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43%</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41%</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92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N</a:t>
                      </a:r>
                      <a:r>
                        <a:rPr kumimoji="0" lang="lt-LT" sz="1600" b="0" i="0" u="none" strike="noStrike" cap="none" normalizeH="0" baseline="0" smtClean="0">
                          <a:ln>
                            <a:noFill/>
                          </a:ln>
                          <a:solidFill>
                            <a:schemeClr val="tx1"/>
                          </a:solidFill>
                          <a:effectLst/>
                          <a:latin typeface="Times New Roman" pitchFamily="18" charset="0"/>
                        </a:rPr>
                        <a:t>ė</a:t>
                      </a:r>
                      <a:r>
                        <a:rPr kumimoji="0" lang="en-US" sz="1600" b="0" i="0" u="none" strike="noStrike" cap="none" normalizeH="0" baseline="0" smtClean="0">
                          <a:ln>
                            <a:noFill/>
                          </a:ln>
                          <a:solidFill>
                            <a:schemeClr val="tx1"/>
                          </a:solidFill>
                          <a:effectLst/>
                          <a:latin typeface="Times New Roman" pitchFamily="18" charset="0"/>
                        </a:rPr>
                        <a:t>ra prasm</a:t>
                      </a:r>
                      <a:r>
                        <a:rPr kumimoji="0" lang="lt-LT" sz="1600" b="0" i="0" u="none" strike="noStrike" cap="none" normalizeH="0" baseline="0" smtClean="0">
                          <a:ln>
                            <a:noFill/>
                          </a:ln>
                          <a:solidFill>
                            <a:schemeClr val="tx1"/>
                          </a:solidFill>
                          <a:effectLst/>
                          <a:latin typeface="Times New Roman" pitchFamily="18" charset="0"/>
                        </a:rPr>
                        <a:t>ė</a:t>
                      </a:r>
                      <a:r>
                        <a:rPr kumimoji="0" lang="en-US" sz="1600" b="0" i="0" u="none" strike="noStrike" cap="none" normalizeH="0" baseline="0" smtClean="0">
                          <a:ln>
                            <a:noFill/>
                          </a:ln>
                          <a:solidFill>
                            <a:schemeClr val="tx1"/>
                          </a:solidFill>
                          <a:effectLst/>
                          <a:latin typeface="Times New Roman" pitchFamily="18" charset="0"/>
                        </a:rPr>
                        <a:t>s prane</a:t>
                      </a:r>
                      <a:r>
                        <a:rPr kumimoji="0" lang="lt-LT" sz="1600" b="0" i="0" u="none" strike="noStrike" cap="none" normalizeH="0" baseline="0" smtClean="0">
                          <a:ln>
                            <a:noFill/>
                          </a:ln>
                          <a:solidFill>
                            <a:schemeClr val="tx1"/>
                          </a:solidFill>
                          <a:effectLst/>
                          <a:latin typeface="Times New Roman" pitchFamily="18" charset="0"/>
                        </a:rPr>
                        <a:t>š</a:t>
                      </a:r>
                      <a:r>
                        <a:rPr kumimoji="0" lang="en-US" sz="1600" b="0" i="0" u="none" strike="noStrike" cap="none" normalizeH="0" baseline="0" smtClean="0">
                          <a:ln>
                            <a:noFill/>
                          </a:ln>
                          <a:solidFill>
                            <a:schemeClr val="tx1"/>
                          </a:solidFill>
                          <a:effectLst/>
                          <a:latin typeface="Times New Roman" pitchFamily="18" charset="0"/>
                        </a:rPr>
                        <a:t>ti, nes su tuo susijusi</a:t>
                      </a:r>
                      <a:r>
                        <a:rPr kumimoji="0" lang="lt-LT" sz="1600" b="0" i="0" u="none" strike="noStrike" cap="none" normalizeH="0" baseline="0" smtClean="0">
                          <a:ln>
                            <a:noFill/>
                          </a:ln>
                          <a:solidFill>
                            <a:schemeClr val="tx1"/>
                          </a:solidFill>
                          <a:effectLst/>
                          <a:latin typeface="Times New Roman" pitchFamily="18" charset="0"/>
                        </a:rPr>
                        <a:t>ų</a:t>
                      </a:r>
                      <a:r>
                        <a:rPr kumimoji="0" lang="en-US" sz="1600" b="0" i="0" u="none" strike="noStrike" cap="none" normalizeH="0" baseline="0" smtClean="0">
                          <a:ln>
                            <a:noFill/>
                          </a:ln>
                          <a:solidFill>
                            <a:schemeClr val="tx1"/>
                          </a:solidFill>
                          <a:effectLst/>
                          <a:latin typeface="Times New Roman" pitchFamily="18" charset="0"/>
                        </a:rPr>
                        <a:t> asmen</a:t>
                      </a:r>
                      <a:r>
                        <a:rPr kumimoji="0" lang="lt-LT" sz="1600" b="0" i="0" u="none" strike="noStrike" cap="none" normalizeH="0" baseline="0" smtClean="0">
                          <a:ln>
                            <a:noFill/>
                          </a:ln>
                          <a:solidFill>
                            <a:schemeClr val="tx1"/>
                          </a:solidFill>
                          <a:effectLst/>
                          <a:latin typeface="Times New Roman" pitchFamily="18" charset="0"/>
                        </a:rPr>
                        <a:t>ų</a:t>
                      </a:r>
                      <a:r>
                        <a:rPr kumimoji="0" lang="en-US" sz="1600" b="0" i="0" u="none" strike="noStrike" cap="none" normalizeH="0" baseline="0" smtClean="0">
                          <a:ln>
                            <a:noFill/>
                          </a:ln>
                          <a:solidFill>
                            <a:schemeClr val="tx1"/>
                          </a:solidFill>
                          <a:effectLst/>
                          <a:latin typeface="Times New Roman" pitchFamily="18" charset="0"/>
                        </a:rPr>
                        <a:t> vis tiek niekas nenuteist</a:t>
                      </a:r>
                      <a:r>
                        <a:rPr kumimoji="0" lang="lt-LT" sz="1600" b="0" i="0" u="none" strike="noStrike" cap="none" normalizeH="0" baseline="0" smtClean="0">
                          <a:ln>
                            <a:noFill/>
                          </a:ln>
                          <a:solidFill>
                            <a:schemeClr val="tx1"/>
                          </a:solidFill>
                          <a:effectLst/>
                          <a:latin typeface="Times New Roman" pitchFamily="18" charset="0"/>
                        </a:rPr>
                        <a:t>ų</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54</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56</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51</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30%</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36%</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cap="none" normalizeH="0" baseline="0" dirty="0" smtClean="0">
                          <a:ln>
                            <a:noFill/>
                          </a:ln>
                          <a:solidFill>
                            <a:schemeClr val="tx1"/>
                          </a:solidFill>
                          <a:effectLst/>
                          <a:latin typeface="Times New Roman" pitchFamily="18" charset="0"/>
                        </a:rPr>
                        <a:t>Ky</a:t>
                      </a:r>
                      <a:r>
                        <a:rPr kumimoji="0" lang="lt-LT" sz="1600" b="0" i="0" u="none" strike="noStrike" cap="none" normalizeH="0" baseline="0" dirty="0" smtClean="0">
                          <a:ln>
                            <a:noFill/>
                          </a:ln>
                          <a:solidFill>
                            <a:schemeClr val="tx1"/>
                          </a:solidFill>
                          <a:effectLst/>
                          <a:latin typeface="Times New Roman" pitchFamily="18" charset="0"/>
                        </a:rPr>
                        <a:t>š</a:t>
                      </a:r>
                      <a:r>
                        <a:rPr kumimoji="0" lang="fi-FI" sz="1600" b="0" i="0" u="none" strike="noStrike" cap="none" normalizeH="0" baseline="0" dirty="0" smtClean="0">
                          <a:ln>
                            <a:noFill/>
                          </a:ln>
                          <a:solidFill>
                            <a:schemeClr val="tx1"/>
                          </a:solidFill>
                          <a:effectLst/>
                          <a:latin typeface="Times New Roman" pitchFamily="18" charset="0"/>
                        </a:rPr>
                        <a:t>io </a:t>
                      </a:r>
                      <a:r>
                        <a:rPr kumimoji="0" lang="lt-LT" sz="1600" b="0" i="0" u="none" strike="noStrike" cap="none" normalizeH="0" baseline="0" dirty="0" smtClean="0">
                          <a:ln>
                            <a:noFill/>
                          </a:ln>
                          <a:solidFill>
                            <a:schemeClr val="tx1"/>
                          </a:solidFill>
                          <a:effectLst/>
                          <a:latin typeface="Times New Roman" pitchFamily="18" charset="0"/>
                        </a:rPr>
                        <a:t>ė</a:t>
                      </a:r>
                      <a:r>
                        <a:rPr kumimoji="0" lang="fi-FI" sz="1600" b="0" i="0" u="none" strike="noStrike" cap="none" normalizeH="0" baseline="0" dirty="0" smtClean="0">
                          <a:ln>
                            <a:noFill/>
                          </a:ln>
                          <a:solidFill>
                            <a:schemeClr val="tx1"/>
                          </a:solidFill>
                          <a:effectLst/>
                          <a:latin typeface="Times New Roman" pitchFamily="18" charset="0"/>
                        </a:rPr>
                        <a:t>mimo pateisinti negalima jokiais ai</a:t>
                      </a:r>
                      <a:r>
                        <a:rPr kumimoji="0" lang="lt-LT" sz="1600" b="0" i="0" u="none" strike="noStrike" cap="none" normalizeH="0" baseline="0" dirty="0" smtClean="0">
                          <a:ln>
                            <a:noFill/>
                          </a:ln>
                          <a:solidFill>
                            <a:schemeClr val="tx1"/>
                          </a:solidFill>
                          <a:effectLst/>
                          <a:latin typeface="Times New Roman" pitchFamily="18" charset="0"/>
                        </a:rPr>
                        <a:t>š</a:t>
                      </a:r>
                      <a:r>
                        <a:rPr kumimoji="0" lang="fi-FI" sz="1600" b="0" i="0" u="none" strike="noStrike" cap="none" normalizeH="0" baseline="0" dirty="0" smtClean="0">
                          <a:ln>
                            <a:noFill/>
                          </a:ln>
                          <a:solidFill>
                            <a:schemeClr val="tx1"/>
                          </a:solidFill>
                          <a:effectLst/>
                          <a:latin typeface="Times New Roman" pitchFamily="18" charset="0"/>
                        </a:rPr>
                        <a:t>kinimais</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19%</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18%</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Nenoriu</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nieko</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i</a:t>
                      </a:r>
                      <a:r>
                        <a:rPr kumimoji="0" lang="lt-LT" sz="1600" b="0" i="0" u="none" strike="noStrike" cap="none" normalizeH="0" baseline="0" dirty="0" smtClean="0">
                          <a:ln>
                            <a:noFill/>
                          </a:ln>
                          <a:solidFill>
                            <a:schemeClr val="tx1"/>
                          </a:solidFill>
                          <a:effectLst/>
                          <a:latin typeface="Times New Roman" pitchFamily="18" charset="0"/>
                        </a:rPr>
                        <a:t>š</a:t>
                      </a:r>
                      <a:r>
                        <a:rPr kumimoji="0" lang="en-US" sz="1600" b="0" i="0" u="none" strike="noStrike" cap="none" normalizeH="0" baseline="0" dirty="0" err="1" smtClean="0">
                          <a:ln>
                            <a:noFill/>
                          </a:ln>
                          <a:solidFill>
                            <a:schemeClr val="tx1"/>
                          </a:solidFill>
                          <a:effectLst/>
                          <a:latin typeface="Times New Roman" pitchFamily="18" charset="0"/>
                        </a:rPr>
                        <a:t>duoti</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sukelti</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papildom</a:t>
                      </a:r>
                      <a:r>
                        <a:rPr kumimoji="0" lang="lt-LT" sz="1600" b="0" i="0" u="none" strike="noStrike" cap="none" normalizeH="0" baseline="0" dirty="0" smtClean="0">
                          <a:ln>
                            <a:noFill/>
                          </a:ln>
                          <a:solidFill>
                            <a:schemeClr val="tx1"/>
                          </a:solidFill>
                          <a:effectLst/>
                          <a:latin typeface="Times New Roman" pitchFamily="18" charset="0"/>
                        </a:rPr>
                        <a:t>ų</a:t>
                      </a:r>
                      <a:r>
                        <a:rPr kumimoji="0" lang="en-US" sz="1600" b="0" i="0" u="none" strike="noStrike" cap="none" normalizeH="0" baseline="0" dirty="0" smtClean="0">
                          <a:ln>
                            <a:noFill/>
                          </a:ln>
                          <a:solidFill>
                            <a:schemeClr val="tx1"/>
                          </a:solidFill>
                          <a:effectLst/>
                          <a:latin typeface="Times New Roman" pitchFamily="18" charset="0"/>
                        </a:rPr>
                        <a:t> r</a:t>
                      </a:r>
                      <a:r>
                        <a:rPr kumimoji="0" lang="lt-LT" sz="1600" b="0" i="0" u="none" strike="noStrike" cap="none" normalizeH="0" baseline="0" dirty="0" smtClean="0">
                          <a:ln>
                            <a:noFill/>
                          </a:ln>
                          <a:solidFill>
                            <a:schemeClr val="tx1"/>
                          </a:solidFill>
                          <a:effectLst/>
                          <a:latin typeface="Times New Roman" pitchFamily="18" charset="0"/>
                        </a:rPr>
                        <a:t>ū</a:t>
                      </a:r>
                      <a:r>
                        <a:rPr kumimoji="0" lang="en-US" sz="1600" b="0" i="0" u="none" strike="noStrike" cap="none" normalizeH="0" baseline="0" dirty="0" err="1" smtClean="0">
                          <a:ln>
                            <a:noFill/>
                          </a:ln>
                          <a:solidFill>
                            <a:schemeClr val="tx1"/>
                          </a:solidFill>
                          <a:effectLst/>
                          <a:latin typeface="Times New Roman" pitchFamily="18" charset="0"/>
                        </a:rPr>
                        <a:t>pes</a:t>
                      </a:r>
                      <a:r>
                        <a:rPr kumimoji="0" lang="lt-LT" sz="1600" b="0" i="0" u="none" strike="noStrike" cap="none" normalizeH="0" baseline="0" dirty="0" smtClean="0">
                          <a:ln>
                            <a:noFill/>
                          </a:ln>
                          <a:solidFill>
                            <a:schemeClr val="tx1"/>
                          </a:solidFill>
                          <a:effectLst/>
                          <a:latin typeface="Times New Roman" pitchFamily="18" charset="0"/>
                        </a:rPr>
                        <a:t>č</a:t>
                      </a:r>
                      <a:r>
                        <a:rPr kumimoji="0" lang="en-US" sz="1600" b="0" i="0" u="none" strike="noStrike" cap="none" normalizeH="0" baseline="0" dirty="0" err="1" smtClean="0">
                          <a:ln>
                            <a:noFill/>
                          </a:ln>
                          <a:solidFill>
                            <a:schemeClr val="tx1"/>
                          </a:solidFill>
                          <a:effectLst/>
                          <a:latin typeface="Times New Roman" pitchFamily="18" charset="0"/>
                        </a:rPr>
                        <a:t>i</a:t>
                      </a:r>
                      <a:r>
                        <a:rPr kumimoji="0" lang="lt-LT" sz="1600" b="0" i="0" u="none" strike="noStrike" cap="none" normalizeH="0" baseline="0" dirty="0" smtClean="0">
                          <a:ln>
                            <a:noFill/>
                          </a:ln>
                          <a:solidFill>
                            <a:schemeClr val="tx1"/>
                          </a:solidFill>
                          <a:effectLst/>
                          <a:latin typeface="Times New Roman" pitchFamily="18" charset="0"/>
                        </a:rPr>
                        <a:t>ų</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18</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16</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Times New Roman" pitchFamily="18" charset="0"/>
                        </a:rPr>
                        <a:t>Sunku prane</a:t>
                      </a:r>
                      <a:r>
                        <a:rPr kumimoji="0" lang="lt-LT" sz="1600" b="0" i="0" u="none" strike="noStrike" cap="none" normalizeH="0" baseline="0" smtClean="0">
                          <a:ln>
                            <a:noFill/>
                          </a:ln>
                          <a:solidFill>
                            <a:schemeClr val="tx1"/>
                          </a:solidFill>
                          <a:effectLst/>
                          <a:latin typeface="Times New Roman" pitchFamily="18" charset="0"/>
                        </a:rPr>
                        <a:t>š</a:t>
                      </a:r>
                      <a:r>
                        <a:rPr kumimoji="0" lang="pl-PL" sz="1600" b="0" i="0" u="none" strike="noStrike" cap="none" normalizeH="0" baseline="0" smtClean="0">
                          <a:ln>
                            <a:noFill/>
                          </a:ln>
                          <a:solidFill>
                            <a:schemeClr val="tx1"/>
                          </a:solidFill>
                          <a:effectLst/>
                          <a:latin typeface="Times New Roman" pitchFamily="18" charset="0"/>
                        </a:rPr>
                        <a:t>ti ir tam reikia laiko</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17</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12</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10%</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Visi </a:t>
                      </a:r>
                      <a:r>
                        <a:rPr kumimoji="0" lang="lt-LT" sz="1600" b="0" i="0" u="none" strike="noStrike" cap="none" normalizeH="0" baseline="0" smtClean="0">
                          <a:ln>
                            <a:noFill/>
                          </a:ln>
                          <a:solidFill>
                            <a:schemeClr val="tx1"/>
                          </a:solidFill>
                          <a:effectLst/>
                          <a:latin typeface="Times New Roman" pitchFamily="18" charset="0"/>
                        </a:rPr>
                        <a:t>ž</a:t>
                      </a:r>
                      <a:r>
                        <a:rPr kumimoji="0" lang="en-US" sz="1600" b="0" i="0" u="none" strike="noStrike" cap="none" normalizeH="0" baseline="0" smtClean="0">
                          <a:ln>
                            <a:noFill/>
                          </a:ln>
                          <a:solidFill>
                            <a:schemeClr val="tx1"/>
                          </a:solidFill>
                          <a:effectLst/>
                          <a:latin typeface="Times New Roman" pitchFamily="18" charset="0"/>
                        </a:rPr>
                        <a:t>ino apie </a:t>
                      </a:r>
                      <a:r>
                        <a:rPr kumimoji="0" lang="lt-LT" sz="1600" b="0" i="0" u="none" strike="noStrike" cap="none" normalizeH="0" baseline="0" smtClean="0">
                          <a:ln>
                            <a:noFill/>
                          </a:ln>
                          <a:solidFill>
                            <a:schemeClr val="tx1"/>
                          </a:solidFill>
                          <a:effectLst/>
                          <a:latin typeface="Times New Roman" pitchFamily="18" charset="0"/>
                        </a:rPr>
                        <a:t>š</a:t>
                      </a:r>
                      <a:r>
                        <a:rPr kumimoji="0" lang="en-US" sz="1600" b="0" i="0" u="none" strike="noStrike" cap="none" normalizeH="0" baseline="0" smtClean="0">
                          <a:ln>
                            <a:noFill/>
                          </a:ln>
                          <a:solidFill>
                            <a:schemeClr val="tx1"/>
                          </a:solidFill>
                          <a:effectLst/>
                          <a:latin typeface="Times New Roman" pitchFamily="18" charset="0"/>
                        </a:rPr>
                        <a:t>iuos atvejus, bet niekas neprane</a:t>
                      </a:r>
                      <a:r>
                        <a:rPr kumimoji="0" lang="lt-LT" sz="1600" b="0" i="0" u="none" strike="noStrike" cap="none" normalizeH="0" baseline="0" smtClean="0">
                          <a:ln>
                            <a:noFill/>
                          </a:ln>
                          <a:solidFill>
                            <a:schemeClr val="tx1"/>
                          </a:solidFill>
                          <a:effectLst/>
                          <a:latin typeface="Times New Roman" pitchFamily="18" charset="0"/>
                        </a:rPr>
                        <a:t>š</a:t>
                      </a:r>
                      <a:r>
                        <a:rPr kumimoji="0" lang="en-US" sz="1600" b="0" i="0" u="none" strike="noStrike" cap="none" normalizeH="0" baseline="0" smtClean="0">
                          <a:ln>
                            <a:noFill/>
                          </a:ln>
                          <a:solidFill>
                            <a:schemeClr val="tx1"/>
                          </a:solidFill>
                          <a:effectLst/>
                          <a:latin typeface="Times New Roman" pitchFamily="18" charset="0"/>
                        </a:rPr>
                        <a:t>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37</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33</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26</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18%</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Ne</a:t>
                      </a:r>
                      <a:r>
                        <a:rPr kumimoji="0" lang="lt-LT" sz="1600" b="0" i="0" u="none" strike="noStrike" cap="none" normalizeH="0" baseline="0" dirty="0" smtClean="0">
                          <a:ln>
                            <a:noFill/>
                          </a:ln>
                          <a:solidFill>
                            <a:schemeClr val="tx1"/>
                          </a:solidFill>
                          <a:effectLst/>
                          <a:latin typeface="Times New Roman" pitchFamily="18" charset="0"/>
                        </a:rPr>
                        <a:t>ž</a:t>
                      </a:r>
                      <a:r>
                        <a:rPr kumimoji="0" lang="en-US" sz="1600" b="0" i="0" u="none" strike="noStrike" cap="none" normalizeH="0" baseline="0" dirty="0" err="1" smtClean="0">
                          <a:ln>
                            <a:noFill/>
                          </a:ln>
                          <a:solidFill>
                            <a:schemeClr val="tx1"/>
                          </a:solidFill>
                          <a:effectLst/>
                          <a:latin typeface="Times New Roman" pitchFamily="18" charset="0"/>
                        </a:rPr>
                        <a:t>inau</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kur</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prane</a:t>
                      </a:r>
                      <a:r>
                        <a:rPr kumimoji="0" lang="lt-LT" sz="1600" b="0" i="0" u="none" strike="noStrike" cap="none" normalizeH="0" baseline="0" dirty="0" smtClean="0">
                          <a:ln>
                            <a:noFill/>
                          </a:ln>
                          <a:solidFill>
                            <a:schemeClr val="tx1"/>
                          </a:solidFill>
                          <a:effectLst/>
                          <a:latin typeface="Times New Roman" pitchFamily="18" charset="0"/>
                        </a:rPr>
                        <a:t>š</a:t>
                      </a:r>
                      <a:r>
                        <a:rPr kumimoji="0" lang="en-US" sz="1600" b="0" i="0" u="none" strike="noStrike" cap="none" normalizeH="0" baseline="0" dirty="0" err="1" smtClean="0">
                          <a:ln>
                            <a:noFill/>
                          </a:ln>
                          <a:solidFill>
                            <a:schemeClr val="tx1"/>
                          </a:solidFill>
                          <a:effectLst/>
                          <a:latin typeface="Times New Roman" pitchFamily="18" charset="0"/>
                        </a:rPr>
                        <a:t>ti</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20</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18</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13%</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39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Nesu</a:t>
                      </a:r>
                      <a:r>
                        <a:rPr kumimoji="0" lang="en-US" sz="1600" b="0" i="0" u="none" strike="noStrike" cap="none" normalizeH="0" baseline="0" dirty="0" smtClean="0">
                          <a:ln>
                            <a:noFill/>
                          </a:ln>
                          <a:solidFill>
                            <a:schemeClr val="tx1"/>
                          </a:solidFill>
                          <a:effectLst/>
                          <a:latin typeface="Times New Roman" pitchFamily="18" charset="0"/>
                        </a:rPr>
                        <a:t> </a:t>
                      </a:r>
                      <a:r>
                        <a:rPr kumimoji="0" lang="lt-LT" sz="1600" b="0" i="0" u="none" strike="noStrike" cap="none" normalizeH="0" baseline="0" dirty="0" smtClean="0">
                          <a:ln>
                            <a:noFill/>
                          </a:ln>
                          <a:solidFill>
                            <a:schemeClr val="tx1"/>
                          </a:solidFill>
                          <a:effectLst/>
                          <a:latin typeface="Times New Roman" pitchFamily="18" charset="0"/>
                        </a:rPr>
                        <a:t>į</a:t>
                      </a:r>
                      <a:r>
                        <a:rPr kumimoji="0" lang="en-US" sz="1600" b="0" i="0" u="none" strike="noStrike" cap="none" normalizeH="0" baseline="0" dirty="0" err="1" smtClean="0">
                          <a:ln>
                            <a:noFill/>
                          </a:ln>
                          <a:solidFill>
                            <a:schemeClr val="tx1"/>
                          </a:solidFill>
                          <a:effectLst/>
                          <a:latin typeface="Times New Roman" pitchFamily="18" charset="0"/>
                        </a:rPr>
                        <a:t>sitikin</a:t>
                      </a:r>
                      <a:r>
                        <a:rPr kumimoji="0" lang="lt-LT" sz="1600" b="0" i="0" u="none" strike="noStrike" cap="none" normalizeH="0" baseline="0" dirty="0" smtClean="0">
                          <a:ln>
                            <a:noFill/>
                          </a:ln>
                          <a:solidFill>
                            <a:schemeClr val="tx1"/>
                          </a:solidFill>
                          <a:effectLst/>
                          <a:latin typeface="Times New Roman" pitchFamily="18" charset="0"/>
                        </a:rPr>
                        <a:t>ę</a:t>
                      </a:r>
                      <a:r>
                        <a:rPr kumimoji="0" lang="en-US" sz="1600" b="0" i="0" u="none" strike="noStrike" cap="none" normalizeH="0" baseline="0" dirty="0" smtClean="0">
                          <a:ln>
                            <a:noFill/>
                          </a:ln>
                          <a:solidFill>
                            <a:schemeClr val="tx1"/>
                          </a:solidFill>
                          <a:effectLst/>
                          <a:latin typeface="Times New Roman" pitchFamily="18" charset="0"/>
                        </a:rPr>
                        <a:t>s, </a:t>
                      </a:r>
                      <a:r>
                        <a:rPr kumimoji="0" lang="en-US" sz="1600" b="0" i="0" u="none" strike="noStrike" cap="none" normalizeH="0" baseline="0" dirty="0" err="1" smtClean="0">
                          <a:ln>
                            <a:noFill/>
                          </a:ln>
                          <a:solidFill>
                            <a:schemeClr val="tx1"/>
                          </a:solidFill>
                          <a:effectLst/>
                          <a:latin typeface="Times New Roman" pitchFamily="18" charset="0"/>
                        </a:rPr>
                        <a:t>kad</a:t>
                      </a:r>
                      <a:r>
                        <a:rPr kumimoji="0" lang="en-US" sz="1600" b="0" i="0" u="none" strike="noStrike" cap="none" normalizeH="0" baseline="0" dirty="0" smtClean="0">
                          <a:ln>
                            <a:noFill/>
                          </a:ln>
                          <a:solidFill>
                            <a:schemeClr val="tx1"/>
                          </a:solidFill>
                          <a:effectLst/>
                          <a:latin typeface="Times New Roman" pitchFamily="18" charset="0"/>
                        </a:rPr>
                        <a:t> tai – </a:t>
                      </a:r>
                      <a:r>
                        <a:rPr kumimoji="0" lang="en-US" sz="1600" b="0" i="0" u="none" strike="noStrike" cap="none" normalizeH="0" baseline="0" dirty="0" err="1" smtClean="0">
                          <a:ln>
                            <a:noFill/>
                          </a:ln>
                          <a:solidFill>
                            <a:schemeClr val="tx1"/>
                          </a:solidFill>
                          <a:effectLst/>
                          <a:latin typeface="Times New Roman" pitchFamily="18" charset="0"/>
                        </a:rPr>
                        <a:t>korupcijos</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atvejis</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7</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792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Atvejis toks nereik</a:t>
                      </a:r>
                      <a:r>
                        <a:rPr kumimoji="0" lang="lt-LT" sz="1600" b="0" i="0" u="none" strike="noStrike" cap="none" normalizeH="0" baseline="0" smtClean="0">
                          <a:ln>
                            <a:noFill/>
                          </a:ln>
                          <a:solidFill>
                            <a:schemeClr val="tx1"/>
                          </a:solidFill>
                          <a:effectLst/>
                          <a:latin typeface="Times New Roman" pitchFamily="18" charset="0"/>
                        </a:rPr>
                        <a:t>š</a:t>
                      </a:r>
                      <a:r>
                        <a:rPr kumimoji="0" lang="en-US" sz="1600" b="0" i="0" u="none" strike="noStrike" cap="none" normalizeH="0" baseline="0" smtClean="0">
                          <a:ln>
                            <a:noFill/>
                          </a:ln>
                          <a:solidFill>
                            <a:schemeClr val="tx1"/>
                          </a:solidFill>
                          <a:effectLst/>
                          <a:latin typeface="Times New Roman" pitchFamily="18" charset="0"/>
                        </a:rPr>
                        <a:t>mingas, kad apie j</a:t>
                      </a:r>
                      <a:r>
                        <a:rPr kumimoji="0" lang="lt-LT" sz="1600" b="0" i="0" u="none" strike="noStrike" cap="none" normalizeH="0" baseline="0" smtClean="0">
                          <a:ln>
                            <a:noFill/>
                          </a:ln>
                          <a:solidFill>
                            <a:schemeClr val="tx1"/>
                          </a:solidFill>
                          <a:effectLst/>
                          <a:latin typeface="Times New Roman" pitchFamily="18" charset="0"/>
                        </a:rPr>
                        <a:t>į</a:t>
                      </a:r>
                      <a:r>
                        <a:rPr kumimoji="0" lang="en-US" sz="1600" b="0" i="0" u="none" strike="noStrike" cap="none" normalizeH="0" baseline="0" smtClean="0">
                          <a:ln>
                            <a:noFill/>
                          </a:ln>
                          <a:solidFill>
                            <a:schemeClr val="tx1"/>
                          </a:solidFill>
                          <a:effectLst/>
                          <a:latin typeface="Times New Roman" pitchFamily="18" charset="0"/>
                        </a:rPr>
                        <a:t> n</a:t>
                      </a:r>
                      <a:r>
                        <a:rPr kumimoji="0" lang="lt-LT" sz="1600" b="0" i="0" u="none" strike="noStrike" cap="none" normalizeH="0" baseline="0" smtClean="0">
                          <a:ln>
                            <a:noFill/>
                          </a:ln>
                          <a:solidFill>
                            <a:schemeClr val="tx1"/>
                          </a:solidFill>
                          <a:effectLst/>
                          <a:latin typeface="Times New Roman" pitchFamily="18" charset="0"/>
                        </a:rPr>
                        <a:t>ė</a:t>
                      </a:r>
                      <a:r>
                        <a:rPr kumimoji="0" lang="en-US" sz="1600" b="0" i="0" u="none" strike="noStrike" cap="none" normalizeH="0" baseline="0" smtClean="0">
                          <a:ln>
                            <a:noFill/>
                          </a:ln>
                          <a:solidFill>
                            <a:schemeClr val="tx1"/>
                          </a:solidFill>
                          <a:effectLst/>
                          <a:latin typeface="Times New Roman" pitchFamily="18" charset="0"/>
                        </a:rPr>
                        <a:t>ra prasm</a:t>
                      </a:r>
                      <a:r>
                        <a:rPr kumimoji="0" lang="lt-LT" sz="1600" b="0" i="0" u="none" strike="noStrike" cap="none" normalizeH="0" baseline="0" smtClean="0">
                          <a:ln>
                            <a:noFill/>
                          </a:ln>
                          <a:solidFill>
                            <a:schemeClr val="tx1"/>
                          </a:solidFill>
                          <a:effectLst/>
                          <a:latin typeface="Times New Roman" pitchFamily="18" charset="0"/>
                        </a:rPr>
                        <a:t>ė</a:t>
                      </a:r>
                      <a:r>
                        <a:rPr kumimoji="0" lang="en-US" sz="1600" b="0" i="0" u="none" strike="noStrike" cap="none" normalizeH="0" baseline="0" smtClean="0">
                          <a:ln>
                            <a:noFill/>
                          </a:ln>
                          <a:solidFill>
                            <a:schemeClr val="tx1"/>
                          </a:solidFill>
                          <a:effectLst/>
                          <a:latin typeface="Times New Roman" pitchFamily="18" charset="0"/>
                        </a:rPr>
                        <a:t>s prane</a:t>
                      </a:r>
                      <a:r>
                        <a:rPr kumimoji="0" lang="lt-LT" sz="1600" b="0" i="0" u="none" strike="noStrike" cap="none" normalizeH="0" baseline="0" smtClean="0">
                          <a:ln>
                            <a:noFill/>
                          </a:ln>
                          <a:solidFill>
                            <a:schemeClr val="tx1"/>
                          </a:solidFill>
                          <a:effectLst/>
                          <a:latin typeface="Times New Roman" pitchFamily="18" charset="0"/>
                        </a:rPr>
                        <a:t>š</a:t>
                      </a:r>
                      <a:r>
                        <a:rPr kumimoji="0" lang="en-US" sz="1600" b="0" i="0" u="none" strike="noStrike" cap="none" normalizeH="0" baseline="0" smtClean="0">
                          <a:ln>
                            <a:noFill/>
                          </a:ln>
                          <a:solidFill>
                            <a:schemeClr val="tx1"/>
                          </a:solidFill>
                          <a:effectLst/>
                          <a:latin typeface="Times New Roman" pitchFamily="18" charset="0"/>
                        </a:rPr>
                        <a:t>in</a:t>
                      </a:r>
                      <a:r>
                        <a:rPr kumimoji="0" lang="lt-LT" sz="1600" b="0" i="0" u="none" strike="noStrike" cap="none" normalizeH="0" baseline="0" smtClean="0">
                          <a:ln>
                            <a:noFill/>
                          </a:ln>
                          <a:solidFill>
                            <a:schemeClr val="tx1"/>
                          </a:solidFill>
                          <a:effectLst/>
                          <a:latin typeface="Times New Roman" pitchFamily="18" charset="0"/>
                        </a:rPr>
                        <a:t>ė</a:t>
                      </a:r>
                      <a:r>
                        <a:rPr kumimoji="0" lang="en-US" sz="1600" b="0" i="0" u="none" strike="noStrike" cap="none" normalizeH="0" baseline="0" smtClean="0">
                          <a:ln>
                            <a:noFill/>
                          </a:ln>
                          <a:solidFill>
                            <a:schemeClr val="tx1"/>
                          </a:solidFill>
                          <a:effectLst/>
                          <a:latin typeface="Times New Roman" pitchFamily="18" charset="0"/>
                        </a:rPr>
                        <a:t>ti</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5</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7</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r>
                        <a:rPr kumimoji="0" lang="en-US" sz="1600" b="0"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3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Ne</a:t>
                      </a:r>
                      <a:r>
                        <a:rPr kumimoji="0" lang="lt-LT" sz="1600" b="0" i="0" u="none" strike="noStrike" cap="none" normalizeH="0" baseline="0" dirty="0" smtClean="0">
                          <a:ln>
                            <a:noFill/>
                          </a:ln>
                          <a:solidFill>
                            <a:schemeClr val="tx1"/>
                          </a:solidFill>
                          <a:effectLst/>
                          <a:latin typeface="Times New Roman" pitchFamily="18" charset="0"/>
                        </a:rPr>
                        <a:t>ž</a:t>
                      </a:r>
                      <a:r>
                        <a:rPr kumimoji="0" lang="en-US" sz="1600" b="0" i="0" u="none" strike="noStrike" cap="none" normalizeH="0" baseline="0" dirty="0" err="1" smtClean="0">
                          <a:ln>
                            <a:noFill/>
                          </a:ln>
                          <a:solidFill>
                            <a:schemeClr val="tx1"/>
                          </a:solidFill>
                          <a:effectLst/>
                          <a:latin typeface="Times New Roman" pitchFamily="18" charset="0"/>
                        </a:rPr>
                        <a:t>ino</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neatsak</a:t>
                      </a:r>
                      <a:r>
                        <a:rPr kumimoji="0" lang="lt-LT" sz="1600" b="0" i="0" u="none" strike="noStrike" cap="none" normalizeH="0" baseline="0" dirty="0" smtClean="0">
                          <a:ln>
                            <a:noFill/>
                          </a:ln>
                          <a:solidFill>
                            <a:schemeClr val="tx1"/>
                          </a:solidFill>
                          <a:effectLst/>
                          <a:latin typeface="Times New Roman" pitchFamily="18" charset="0"/>
                        </a:rPr>
                        <a:t>ė</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1</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smtClean="0">
                          <a:ln>
                            <a:noFill/>
                          </a:ln>
                          <a:solidFill>
                            <a:schemeClr val="tx1"/>
                          </a:solidFill>
                          <a:effectLst/>
                          <a:latin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9%</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8%</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363611" name="Text Box 70"/>
          <p:cNvSpPr txBox="1">
            <a:spLocks noChangeArrowheads="1"/>
          </p:cNvSpPr>
          <p:nvPr/>
        </p:nvSpPr>
        <p:spPr bwMode="auto">
          <a:xfrm>
            <a:off x="971550" y="5876925"/>
            <a:ext cx="1947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2005-2016</a:t>
            </a:r>
            <a:endParaRPr lang="en-US" altLang="lt-LT" sz="1800" i="1">
              <a:latin typeface="Times New Roman" panose="02020603050405020304" pitchFamily="18" charset="0"/>
            </a:endParaRPr>
          </a:p>
        </p:txBody>
      </p:sp>
      <p:sp>
        <p:nvSpPr>
          <p:cNvPr id="363612"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4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6E733E5-66E0-4499-89E8-E0740AC41D87}" type="slidenum">
              <a:rPr lang="lt-LT" altLang="lt-LT" sz="1000" b="0">
                <a:latin typeface="Arial" panose="020B0604020202020204" pitchFamily="34" charset="0"/>
              </a:rPr>
              <a:pPr eaLnBrk="1" hangingPunct="1"/>
              <a:t>347</a:t>
            </a:fld>
            <a:endParaRPr lang="lt-LT" altLang="lt-LT" sz="1000" b="0">
              <a:latin typeface="Arial" panose="020B0604020202020204" pitchFamily="34" charset="0"/>
            </a:endParaRPr>
          </a:p>
        </p:txBody>
      </p:sp>
      <p:sp>
        <p:nvSpPr>
          <p:cNvPr id="194565" name="Rectangle 2"/>
          <p:cNvSpPr>
            <a:spLocks noGrp="1" noChangeArrowheads="1"/>
          </p:cNvSpPr>
          <p:nvPr>
            <p:ph type="title"/>
          </p:nvPr>
        </p:nvSpPr>
        <p:spPr>
          <a:xfrm>
            <a:off x="468313" y="0"/>
            <a:ext cx="8229600" cy="1268413"/>
          </a:xfrm>
        </p:spPr>
        <p:txBody>
          <a:bodyPr/>
          <a:lstStyle/>
          <a:p>
            <a:pPr algn="ctr" eaLnBrk="1" hangingPunct="1"/>
            <a:r>
              <a:rPr lang="lt-LT" altLang="lt-LT" smtClean="0"/>
              <a:t>Nenoro pranešti apie korumpuotą įvykį priežastys</a:t>
            </a:r>
          </a:p>
        </p:txBody>
      </p:sp>
      <p:sp>
        <p:nvSpPr>
          <p:cNvPr id="194566" name="Text Box 5"/>
          <p:cNvSpPr txBox="1">
            <a:spLocks noChangeArrowheads="1"/>
          </p:cNvSpPr>
          <p:nvPr/>
        </p:nvSpPr>
        <p:spPr bwMode="auto">
          <a:xfrm>
            <a:off x="900113" y="59499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94567" name="Text Box 7"/>
          <p:cNvSpPr txBox="1">
            <a:spLocks noChangeArrowheads="1"/>
          </p:cNvSpPr>
          <p:nvPr/>
        </p:nvSpPr>
        <p:spPr bwMode="auto">
          <a:xfrm>
            <a:off x="684213" y="5445125"/>
            <a:ext cx="8280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Q52. O dabar aš Jums perskaitysiu keletą priežasčių, dėl kurių žmogus, tapęs korumpuoto įvykio liudininku, arba žmogus, tiesiogiai dalyvavęs korumpuotame įvykyje, gali apie tai ir </a:t>
            </a:r>
            <a:r>
              <a:rPr lang="lt-LT" altLang="lt-LT" sz="1100" b="0" i="1" u="sng"/>
              <a:t>nepranešti</a:t>
            </a:r>
            <a:r>
              <a:rPr lang="lt-LT" altLang="lt-LT" sz="1100" b="0" i="1"/>
              <a:t>. Prašau išsirinkti tris priežastis, kurios galėtų pateisinti nutylėjimą apie kyšio davimą ar paėmimą (galimi keli atsakymai)</a:t>
            </a:r>
          </a:p>
          <a:p>
            <a:pPr algn="just" eaLnBrk="1" hangingPunct="1"/>
            <a:endParaRPr lang="lt-LT" altLang="lt-LT" sz="1200" b="0" i="1"/>
          </a:p>
        </p:txBody>
      </p:sp>
      <p:sp>
        <p:nvSpPr>
          <p:cNvPr id="1945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94562" name="Object 4"/>
          <p:cNvGraphicFramePr>
            <a:graphicFrameLocks noGrp="1" noChangeAspect="1"/>
          </p:cNvGraphicFramePr>
          <p:nvPr/>
        </p:nvGraphicFramePr>
        <p:xfrm>
          <a:off x="900113" y="908050"/>
          <a:ext cx="7937500" cy="4321175"/>
        </p:xfrm>
        <a:graphic>
          <a:graphicData uri="http://schemas.openxmlformats.org/presentationml/2006/ole">
            <mc:AlternateContent xmlns:mc="http://schemas.openxmlformats.org/markup-compatibility/2006">
              <mc:Choice xmlns:v="urn:schemas-microsoft-com:vml" Requires="v">
                <p:oleObj spid="_x0000_s194570" name="Chart" r:id="rId3" imgW="7934277" imgH="4467130" progId="Excel.Chart.8">
                  <p:embed/>
                </p:oleObj>
              </mc:Choice>
              <mc:Fallback>
                <p:oleObj name="Chart" r:id="rId3" imgW="7934277" imgH="446713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908050"/>
                        <a:ext cx="7937500" cy="432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45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CAB0D56-08B0-4904-84AD-FB9F66933428}" type="slidenum">
              <a:rPr lang="lt-LT" altLang="lt-LT" sz="1000" b="0">
                <a:latin typeface="Arial" panose="020B0604020202020204" pitchFamily="34" charset="0"/>
              </a:rPr>
              <a:pPr eaLnBrk="1" hangingPunct="1"/>
              <a:t>348</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052513"/>
            <a:ext cx="8064500" cy="2586037"/>
          </a:xfrm>
          <a:prstGeom prst="rect">
            <a:avLst/>
          </a:prstGeom>
          <a:noFill/>
          <a:ln w="9525">
            <a:noFill/>
            <a:miter lim="800000"/>
            <a:headEnd/>
            <a:tailEnd/>
          </a:ln>
          <a:effectLst/>
        </p:spPr>
        <p:txBody>
          <a:bodyPr>
            <a:spAutoFit/>
          </a:bodyPr>
          <a:lstStyle/>
          <a:p>
            <a:pPr algn="just">
              <a:defRPr/>
            </a:pPr>
            <a:r>
              <a:rPr lang="lt-LT" sz="1800" dirty="0">
                <a:latin typeface="+mn-lt"/>
              </a:rPr>
              <a:t>	 Pagrindinė nenoro pranešti apie korupcinį įvykį priežastis visose tikslinėse grupėse – baimė nukentėti. </a:t>
            </a:r>
          </a:p>
          <a:p>
            <a:pPr algn="just">
              <a:defRPr/>
            </a:pPr>
            <a:r>
              <a:rPr lang="lt-LT" sz="1800" dirty="0"/>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6454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55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C08E874-1116-4825-98B2-CE1E3A42A965}" type="slidenum">
              <a:rPr lang="lt-LT" altLang="lt-LT" sz="1000" b="0">
                <a:latin typeface="Arial" panose="020B0604020202020204" pitchFamily="34" charset="0"/>
              </a:rPr>
              <a:pPr eaLnBrk="1" hangingPunct="1"/>
              <a:t>349</a:t>
            </a:fld>
            <a:endParaRPr lang="lt-LT" altLang="lt-LT" sz="1000" b="0">
              <a:latin typeface="Arial" panose="020B0604020202020204" pitchFamily="34" charset="0"/>
            </a:endParaRPr>
          </a:p>
        </p:txBody>
      </p:sp>
      <p:sp>
        <p:nvSpPr>
          <p:cNvPr id="365572"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Įgyvendinamos korupcijos prevencijos ir mažinimo priemonės Lietuvoje</a:t>
            </a:r>
            <a:endParaRPr lang="en-US" altLang="lt-LT" sz="3600" smtClean="0"/>
          </a:p>
        </p:txBody>
      </p:sp>
      <p:sp>
        <p:nvSpPr>
          <p:cNvPr id="3655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17A5541-0F6A-4FB8-8488-F0485B7BA794}" type="slidenum">
              <a:rPr lang="lt-LT" altLang="lt-LT" sz="1000" b="0">
                <a:latin typeface="Arial" panose="020B0604020202020204" pitchFamily="34" charset="0"/>
              </a:rPr>
              <a:pPr eaLnBrk="1" hangingPunct="1"/>
              <a:t>35</a:t>
            </a:fld>
            <a:endParaRPr lang="lt-LT" altLang="lt-LT" sz="1000" b="0">
              <a:latin typeface="Arial" panose="020B0604020202020204" pitchFamily="34" charset="0"/>
            </a:endParaRPr>
          </a:p>
        </p:txBody>
      </p:sp>
      <p:sp>
        <p:nvSpPr>
          <p:cNvPr id="18437" name="Rectangle 2"/>
          <p:cNvSpPr>
            <a:spLocks noGrp="1" noChangeArrowheads="1"/>
          </p:cNvSpPr>
          <p:nvPr>
            <p:ph type="title"/>
          </p:nvPr>
        </p:nvSpPr>
        <p:spPr>
          <a:xfrm>
            <a:off x="323850" y="0"/>
            <a:ext cx="8229600" cy="1143000"/>
          </a:xfrm>
        </p:spPr>
        <p:txBody>
          <a:bodyPr/>
          <a:lstStyle/>
          <a:p>
            <a:pPr eaLnBrk="1" hangingPunct="1"/>
            <a:r>
              <a:rPr lang="lt-LT" altLang="lt-LT" smtClean="0"/>
              <a:t>Korupcinogeninių situacijų paplitimas</a:t>
            </a:r>
            <a:endParaRPr lang="lt-LT" altLang="lt-LT" sz="1800" i="1" smtClean="0"/>
          </a:p>
        </p:txBody>
      </p:sp>
      <p:sp>
        <p:nvSpPr>
          <p:cNvPr id="282627" name="Text Box 3"/>
          <p:cNvSpPr txBox="1">
            <a:spLocks noChangeArrowheads="1"/>
          </p:cNvSpPr>
          <p:nvPr/>
        </p:nvSpPr>
        <p:spPr bwMode="auto">
          <a:xfrm>
            <a:off x="755650" y="5867400"/>
            <a:ext cx="3816350" cy="369888"/>
          </a:xfrm>
          <a:prstGeom prst="rect">
            <a:avLst/>
          </a:prstGeom>
          <a:noFill/>
          <a:ln w="9525">
            <a:noFill/>
            <a:miter lim="800000"/>
            <a:headEnd/>
            <a:tailEnd/>
          </a:ln>
          <a:effectLst/>
        </p:spPr>
        <p:txBody>
          <a:bodyPr>
            <a:spAutoFit/>
          </a:bodyPr>
          <a:lstStyle/>
          <a:p>
            <a:pPr>
              <a:spcBef>
                <a:spcPct val="50000"/>
              </a:spcBef>
              <a:defRPr/>
            </a:pPr>
            <a:r>
              <a:rPr lang="lt-LT" sz="1800" i="1" dirty="0">
                <a:latin typeface="+mj-lt"/>
              </a:rPr>
              <a:t>Gyventojai 2016</a:t>
            </a:r>
          </a:p>
        </p:txBody>
      </p:sp>
      <p:sp>
        <p:nvSpPr>
          <p:cNvPr id="18439" name="Text Box 7"/>
          <p:cNvSpPr txBox="1">
            <a:spLocks noChangeArrowheads="1"/>
          </p:cNvSpPr>
          <p:nvPr/>
        </p:nvSpPr>
        <p:spPr bwMode="auto">
          <a:xfrm>
            <a:off x="574675" y="5516563"/>
            <a:ext cx="8569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 O kiek šios situacijos paplitusios Lietuvoje?</a:t>
            </a:r>
          </a:p>
        </p:txBody>
      </p:sp>
      <p:graphicFrame>
        <p:nvGraphicFramePr>
          <p:cNvPr id="18434" name="Object 4"/>
          <p:cNvGraphicFramePr>
            <a:graphicFrameLocks noGrp="1" noChangeAspect="1"/>
          </p:cNvGraphicFramePr>
          <p:nvPr/>
        </p:nvGraphicFramePr>
        <p:xfrm>
          <a:off x="611188" y="908050"/>
          <a:ext cx="7319962" cy="4635500"/>
        </p:xfrm>
        <a:graphic>
          <a:graphicData uri="http://schemas.openxmlformats.org/presentationml/2006/ole">
            <mc:AlternateContent xmlns:mc="http://schemas.openxmlformats.org/markup-compatibility/2006">
              <mc:Choice xmlns:v="urn:schemas-microsoft-com:vml" Requires="v">
                <p:oleObj spid="_x0000_s18442" name="Chart" r:id="rId3" imgW="7324773" imgH="4638580" progId="Excel.Chart.8">
                  <p:embed/>
                </p:oleObj>
              </mc:Choice>
              <mc:Fallback>
                <p:oleObj name="Chart" r:id="rId3" imgW="7324773" imgH="463858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08050"/>
                        <a:ext cx="7319962"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5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CDDD7DE-37FA-4516-9C55-65FFA9C8D2D8}" type="slidenum">
              <a:rPr lang="lt-LT" altLang="lt-LT" sz="1000" b="0">
                <a:latin typeface="Arial" panose="020B0604020202020204" pitchFamily="34" charset="0"/>
              </a:rPr>
              <a:pPr eaLnBrk="1" hangingPunct="1"/>
              <a:t>350</a:t>
            </a:fld>
            <a:endParaRPr lang="lt-LT" altLang="lt-LT" sz="1000" b="0">
              <a:latin typeface="Arial" panose="020B0604020202020204" pitchFamily="34" charset="0"/>
            </a:endParaRPr>
          </a:p>
        </p:txBody>
      </p:sp>
      <p:sp>
        <p:nvSpPr>
          <p:cNvPr id="195589" name="Rectangle 2"/>
          <p:cNvSpPr>
            <a:spLocks noGrp="1" noChangeArrowheads="1"/>
          </p:cNvSpPr>
          <p:nvPr>
            <p:ph type="title"/>
          </p:nvPr>
        </p:nvSpPr>
        <p:spPr>
          <a:xfrm>
            <a:off x="468313" y="260350"/>
            <a:ext cx="8229600" cy="1008063"/>
          </a:xfrm>
        </p:spPr>
        <p:txBody>
          <a:bodyPr/>
          <a:lstStyle/>
          <a:p>
            <a:pPr algn="ctr" eaLnBrk="1" hangingPunct="1"/>
            <a:r>
              <a:rPr lang="lt-LT" altLang="lt-LT" smtClean="0"/>
              <a:t> Teiginiai apie žmones, kurie praneša apie korupcijos atvejį</a:t>
            </a:r>
          </a:p>
        </p:txBody>
      </p:sp>
      <p:sp>
        <p:nvSpPr>
          <p:cNvPr id="195590" name="Text Box 5"/>
          <p:cNvSpPr txBox="1">
            <a:spLocks noChangeArrowheads="1"/>
          </p:cNvSpPr>
          <p:nvPr/>
        </p:nvSpPr>
        <p:spPr bwMode="auto">
          <a:xfrm>
            <a:off x="971550" y="5876925"/>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graphicFrame>
        <p:nvGraphicFramePr>
          <p:cNvPr id="195586" name="Object 2"/>
          <p:cNvGraphicFramePr>
            <a:graphicFrameLocks noChangeAspect="1"/>
          </p:cNvGraphicFramePr>
          <p:nvPr/>
        </p:nvGraphicFramePr>
        <p:xfrm>
          <a:off x="2273300" y="1270000"/>
          <a:ext cx="4889500" cy="4140200"/>
        </p:xfrm>
        <a:graphic>
          <a:graphicData uri="http://schemas.openxmlformats.org/presentationml/2006/ole">
            <mc:AlternateContent xmlns:mc="http://schemas.openxmlformats.org/markup-compatibility/2006">
              <mc:Choice xmlns:v="urn:schemas-microsoft-com:vml" Requires="v">
                <p:oleObj spid="_x0000_s195594" name="Chart" r:id="rId3" imgW="4886325" imgH="4143518" progId="Excel.Chart.8">
                  <p:embed/>
                </p:oleObj>
              </mc:Choice>
              <mc:Fallback>
                <p:oleObj name="Chart" r:id="rId3" imgW="4886325" imgH="4143518"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300" y="1270000"/>
                        <a:ext cx="48895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591" name="Text Box 7"/>
          <p:cNvSpPr txBox="1">
            <a:spLocks noChangeArrowheads="1"/>
          </p:cNvSpPr>
          <p:nvPr/>
        </p:nvSpPr>
        <p:spPr bwMode="auto">
          <a:xfrm>
            <a:off x="468313" y="5589588"/>
            <a:ext cx="8351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Q47.1. Ar sutiktumėte su tokiais teiginiais apie tuos, kurie praneša apie korupcijos atvejį?</a:t>
            </a:r>
          </a:p>
        </p:txBody>
      </p:sp>
      <p:sp>
        <p:nvSpPr>
          <p:cNvPr id="1955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661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50FA511-1A66-4A16-AD09-A9246507F9A2}" type="slidenum">
              <a:rPr lang="lt-LT" altLang="lt-LT" sz="1000" b="0">
                <a:latin typeface="Arial" panose="020B0604020202020204" pitchFamily="34" charset="0"/>
              </a:rPr>
              <a:pPr eaLnBrk="1" hangingPunct="1"/>
              <a:t>351</a:t>
            </a:fld>
            <a:endParaRPr lang="lt-LT" altLang="lt-LT" sz="1000" b="0">
              <a:latin typeface="Arial" panose="020B0604020202020204" pitchFamily="34" charset="0"/>
            </a:endParaRPr>
          </a:p>
        </p:txBody>
      </p:sp>
      <p:sp>
        <p:nvSpPr>
          <p:cNvPr id="196614" name="Rectangle 2"/>
          <p:cNvSpPr>
            <a:spLocks noGrp="1" noChangeArrowheads="1"/>
          </p:cNvSpPr>
          <p:nvPr>
            <p:ph type="title"/>
          </p:nvPr>
        </p:nvSpPr>
        <p:spPr>
          <a:xfrm>
            <a:off x="468313" y="549275"/>
            <a:ext cx="8229600" cy="593725"/>
          </a:xfrm>
        </p:spPr>
        <p:txBody>
          <a:bodyPr/>
          <a:lstStyle/>
          <a:p>
            <a:pPr algn="ctr" eaLnBrk="1" hangingPunct="1"/>
            <a:r>
              <a:rPr lang="lt-LT" altLang="lt-LT" smtClean="0"/>
              <a:t>Požiūris į įgyvendinamas korupcijos prevencijos ir mažinimo priemones Lietuvoje</a:t>
            </a:r>
          </a:p>
        </p:txBody>
      </p:sp>
      <p:graphicFrame>
        <p:nvGraphicFramePr>
          <p:cNvPr id="196610" name="Object 4"/>
          <p:cNvGraphicFramePr>
            <a:graphicFrameLocks noGrp="1" noChangeAspect="1"/>
          </p:cNvGraphicFramePr>
          <p:nvPr>
            <p:ph sz="quarter" idx="2"/>
          </p:nvPr>
        </p:nvGraphicFramePr>
        <p:xfrm>
          <a:off x="4572000" y="1989138"/>
          <a:ext cx="4279900" cy="2487612"/>
        </p:xfrm>
        <a:graphic>
          <a:graphicData uri="http://schemas.openxmlformats.org/presentationml/2006/ole">
            <mc:AlternateContent xmlns:mc="http://schemas.openxmlformats.org/markup-compatibility/2006">
              <mc:Choice xmlns:v="urn:schemas-microsoft-com:vml" Requires="v">
                <p:oleObj spid="_x0000_s196620" name="Chart" r:id="rId3" imgW="4276820" imgH="2486025" progId="Excel.Chart.8">
                  <p:embed/>
                </p:oleObj>
              </mc:Choice>
              <mc:Fallback>
                <p:oleObj name="Chart" r:id="rId3" imgW="4276820" imgH="2486025"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9138"/>
                        <a:ext cx="4279900" cy="2487612"/>
                      </a:xfrm>
                      <a:prstGeom prst="rect">
                        <a:avLst/>
                      </a:prstGeom>
                    </p:spPr>
                  </p:pic>
                </p:oleObj>
              </mc:Fallback>
            </mc:AlternateContent>
          </a:graphicData>
        </a:graphic>
      </p:graphicFrame>
      <p:graphicFrame>
        <p:nvGraphicFramePr>
          <p:cNvPr id="196611" name="Object 5"/>
          <p:cNvGraphicFramePr>
            <a:graphicFrameLocks noGrp="1" noChangeAspect="1"/>
          </p:cNvGraphicFramePr>
          <p:nvPr>
            <p:ph sz="quarter" idx="3"/>
          </p:nvPr>
        </p:nvGraphicFramePr>
        <p:xfrm>
          <a:off x="323850" y="1989138"/>
          <a:ext cx="4279900" cy="2487612"/>
        </p:xfrm>
        <a:graphic>
          <a:graphicData uri="http://schemas.openxmlformats.org/presentationml/2006/ole">
            <mc:AlternateContent xmlns:mc="http://schemas.openxmlformats.org/markup-compatibility/2006">
              <mc:Choice xmlns:v="urn:schemas-microsoft-com:vml" Requires="v">
                <p:oleObj spid="_x0000_s196621" name="Chart" r:id="rId5" imgW="4276820" imgH="2486025" progId="Excel.Chart.8">
                  <p:embed/>
                </p:oleObj>
              </mc:Choice>
              <mc:Fallback>
                <p:oleObj name="Chart" r:id="rId5" imgW="4276820" imgH="248602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989138"/>
                        <a:ext cx="4279900" cy="2487612"/>
                      </a:xfrm>
                      <a:prstGeom prst="rect">
                        <a:avLst/>
                      </a:prstGeom>
                    </p:spPr>
                  </p:pic>
                </p:oleObj>
              </mc:Fallback>
            </mc:AlternateContent>
          </a:graphicData>
        </a:graphic>
      </p:graphicFrame>
      <p:sp>
        <p:nvSpPr>
          <p:cNvPr id="196615" name="Text Box 6"/>
          <p:cNvSpPr txBox="1">
            <a:spLocks noChangeArrowheads="1"/>
          </p:cNvSpPr>
          <p:nvPr/>
        </p:nvSpPr>
        <p:spPr bwMode="auto">
          <a:xfrm>
            <a:off x="900113" y="5876925"/>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196616" name="Text Box 7"/>
          <p:cNvSpPr txBox="1">
            <a:spLocks noChangeArrowheads="1"/>
          </p:cNvSpPr>
          <p:nvPr/>
        </p:nvSpPr>
        <p:spPr bwMode="auto">
          <a:xfrm>
            <a:off x="395288" y="494188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Q40. Ar Jūs girdėjote apie priemones, kurios yra vykdomos mūsų valstybėje vykdant korupcijos prevenciją, mažinant korupciją?</a:t>
            </a:r>
          </a:p>
          <a:p>
            <a:pPr algn="just" eaLnBrk="1" hangingPunct="1"/>
            <a:r>
              <a:rPr lang="lt-LT" altLang="lt-LT" sz="1200" b="0" i="1"/>
              <a:t>Q48. Kaip Jūs manote, ar dabar įgyvendinamos korupcijos prevencijos ir mažinimo priemonės padės sumažinti korupcijos lygį Lietuvoje?</a:t>
            </a:r>
          </a:p>
          <a:p>
            <a:pPr algn="just" eaLnBrk="1" hangingPunct="1"/>
            <a:endParaRPr lang="lt-LT" altLang="lt-LT" sz="1200"/>
          </a:p>
        </p:txBody>
      </p:sp>
      <p:sp>
        <p:nvSpPr>
          <p:cNvPr id="1966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65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10B8BD2-5EED-4240-8055-257BC4B01CE9}" type="slidenum">
              <a:rPr lang="lt-LT" altLang="lt-LT" sz="1000" b="0">
                <a:latin typeface="Arial" panose="020B0604020202020204" pitchFamily="34" charset="0"/>
              </a:rPr>
              <a:pPr eaLnBrk="1" hangingPunct="1"/>
              <a:t>352</a:t>
            </a:fld>
            <a:endParaRPr lang="lt-LT" altLang="lt-LT" sz="1000" b="0">
              <a:latin typeface="Arial" panose="020B0604020202020204" pitchFamily="34" charset="0"/>
            </a:endParaRPr>
          </a:p>
        </p:txBody>
      </p:sp>
      <p:sp>
        <p:nvSpPr>
          <p:cNvPr id="366596" name="Rectangle 2"/>
          <p:cNvSpPr>
            <a:spLocks noGrp="1" noChangeArrowheads="1"/>
          </p:cNvSpPr>
          <p:nvPr>
            <p:ph type="title"/>
          </p:nvPr>
        </p:nvSpPr>
        <p:spPr>
          <a:xfrm>
            <a:off x="468313" y="549275"/>
            <a:ext cx="8229600" cy="1143000"/>
          </a:xfrm>
        </p:spPr>
        <p:txBody>
          <a:bodyPr/>
          <a:lstStyle/>
          <a:p>
            <a:pPr algn="ctr" eaLnBrk="1" hangingPunct="1"/>
            <a:r>
              <a:rPr lang="lt-LT" altLang="lt-LT" smtClean="0"/>
              <a:t>Požiūris į įgyvendinamas korupcijos prevencijos ir mažinimo priemones Lietuvoje</a:t>
            </a:r>
            <a:endParaRPr lang="en-US" altLang="lt-LT" smtClean="0"/>
          </a:p>
        </p:txBody>
      </p:sp>
      <p:graphicFrame>
        <p:nvGraphicFramePr>
          <p:cNvPr id="485425" name="Group 49"/>
          <p:cNvGraphicFramePr>
            <a:graphicFrameLocks noGrp="1"/>
          </p:cNvGraphicFramePr>
          <p:nvPr>
            <p:ph idx="1"/>
          </p:nvPr>
        </p:nvGraphicFramePr>
        <p:xfrm>
          <a:off x="611188" y="2060575"/>
          <a:ext cx="8064500" cy="1731963"/>
        </p:xfrm>
        <a:graphic>
          <a:graphicData uri="http://schemas.openxmlformats.org/drawingml/2006/table">
            <a:tbl>
              <a:tblPr/>
              <a:tblGrid>
                <a:gridCol w="2246630">
                  <a:extLst>
                    <a:ext uri="{9D8B030D-6E8A-4147-A177-3AD203B41FA5}">
                      <a16:colId xmlns:a16="http://schemas.microsoft.com/office/drawing/2014/main" xmlns="" val="20000"/>
                    </a:ext>
                  </a:extLst>
                </a:gridCol>
                <a:gridCol w="863600">
                  <a:extLst>
                    <a:ext uri="{9D8B030D-6E8A-4147-A177-3AD203B41FA5}">
                      <a16:colId xmlns:a16="http://schemas.microsoft.com/office/drawing/2014/main" xmlns="" val="20001"/>
                    </a:ext>
                  </a:extLst>
                </a:gridCol>
                <a:gridCol w="806450">
                  <a:extLst>
                    <a:ext uri="{9D8B030D-6E8A-4147-A177-3AD203B41FA5}">
                      <a16:colId xmlns:a16="http://schemas.microsoft.com/office/drawing/2014/main" xmlns="" val="20002"/>
                    </a:ext>
                  </a:extLst>
                </a:gridCol>
                <a:gridCol w="864869">
                  <a:extLst>
                    <a:ext uri="{9D8B030D-6E8A-4147-A177-3AD203B41FA5}">
                      <a16:colId xmlns:a16="http://schemas.microsoft.com/office/drawing/2014/main" xmlns="" val="20003"/>
                    </a:ext>
                  </a:extLst>
                </a:gridCol>
                <a:gridCol w="863600">
                  <a:extLst>
                    <a:ext uri="{9D8B030D-6E8A-4147-A177-3AD203B41FA5}">
                      <a16:colId xmlns:a16="http://schemas.microsoft.com/office/drawing/2014/main" xmlns="" val="20004"/>
                    </a:ext>
                  </a:extLst>
                </a:gridCol>
                <a:gridCol w="806450">
                  <a:extLst>
                    <a:ext uri="{9D8B030D-6E8A-4147-A177-3AD203B41FA5}">
                      <a16:colId xmlns:a16="http://schemas.microsoft.com/office/drawing/2014/main" xmlns="" val="20005"/>
                    </a:ext>
                  </a:extLst>
                </a:gridCol>
                <a:gridCol w="806450">
                  <a:extLst>
                    <a:ext uri="{9D8B030D-6E8A-4147-A177-3AD203B41FA5}">
                      <a16:colId xmlns:a16="http://schemas.microsoft.com/office/drawing/2014/main" xmlns="" val="20006"/>
                    </a:ext>
                  </a:extLst>
                </a:gridCol>
                <a:gridCol w="806450">
                  <a:extLst>
                    <a:ext uri="{9D8B030D-6E8A-4147-A177-3AD203B41FA5}">
                      <a16:colId xmlns:a16="http://schemas.microsoft.com/office/drawing/2014/main" xmlns="" val="20007"/>
                    </a:ext>
                  </a:extLst>
                </a:gridCol>
              </a:tblGrid>
              <a:tr h="5247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2002</a:t>
                      </a:r>
                      <a:endParaRPr kumimoji="0" lang="en-US" sz="1800" b="1"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2004</a:t>
                      </a:r>
                      <a:endParaRPr kumimoji="0" lang="en-US" sz="1800" b="1"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2005</a:t>
                      </a:r>
                      <a:endParaRPr kumimoji="0" lang="en-US" sz="1800" b="1"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2007</a:t>
                      </a:r>
                      <a:endParaRPr kumimoji="0" lang="en-US" sz="1800" b="1"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2011</a:t>
                      </a:r>
                      <a:endParaRPr kumimoji="0" lang="en-US" sz="1800" b="1"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2014</a:t>
                      </a:r>
                      <a:endParaRPr kumimoji="0" lang="en-US" sz="1800" b="1"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2016</a:t>
                      </a:r>
                      <a:endParaRPr kumimoji="0" lang="en-US" sz="1800" b="1"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66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Girdėjo</a:t>
                      </a:r>
                      <a:endParaRPr kumimoji="0" lang="en-US" sz="1800" b="0" i="0" u="none" strike="noStrike" cap="none" normalizeH="0" baseline="0" dirty="0" smtClean="0">
                        <a:ln>
                          <a:noFill/>
                        </a:ln>
                        <a:solidFill>
                          <a:schemeClr val="tx1"/>
                        </a:solidFill>
                        <a:effectLst/>
                        <a:latin typeface="Times New Roman" pitchFamily="18"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32</a:t>
                      </a:r>
                      <a:r>
                        <a:rPr kumimoji="0" lang="en-US" sz="1800" b="0" i="0" u="none" strike="noStrike" cap="none" normalizeH="0" baseline="0" dirty="0" smtClean="0">
                          <a:ln>
                            <a:noFill/>
                          </a:ln>
                          <a:solidFill>
                            <a:schemeClr val="tx1"/>
                          </a:solidFill>
                          <a:effectLst/>
                          <a:latin typeface="Times New Roman" pitchFamily="18" charset="0"/>
                        </a:rPr>
                        <a: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35</a:t>
                      </a:r>
                      <a:r>
                        <a:rPr kumimoji="0" lang="en-US" sz="1800" b="0" i="0" u="none" strike="noStrike" cap="none" normalizeH="0" baseline="0" dirty="0" smtClean="0">
                          <a:ln>
                            <a:noFill/>
                          </a:ln>
                          <a:solidFill>
                            <a:schemeClr val="tx1"/>
                          </a:solidFill>
                          <a:effectLst/>
                          <a:latin typeface="Times New Roman" pitchFamily="18" charset="0"/>
                        </a:rPr>
                        <a: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21</a:t>
                      </a:r>
                      <a:r>
                        <a:rPr kumimoji="0" lang="en-US" sz="1800" b="0" i="0" u="none" strike="noStrike" cap="none" normalizeH="0" baseline="0" dirty="0" smtClean="0">
                          <a:ln>
                            <a:noFill/>
                          </a:ln>
                          <a:solidFill>
                            <a:schemeClr val="tx1"/>
                          </a:solidFill>
                          <a:effectLst/>
                          <a:latin typeface="Times New Roman" pitchFamily="18" charset="0"/>
                        </a:rPr>
                        <a: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32</a:t>
                      </a:r>
                      <a:r>
                        <a:rPr kumimoji="0" lang="en-US" sz="1800" b="0" i="0" u="none" strike="noStrike" cap="none" normalizeH="0" baseline="0" dirty="0" smtClean="0">
                          <a:ln>
                            <a:noFill/>
                          </a:ln>
                          <a:solidFill>
                            <a:schemeClr val="tx1"/>
                          </a:solidFill>
                          <a:effectLst/>
                          <a:latin typeface="Times New Roman" pitchFamily="18" charset="0"/>
                        </a:rPr>
                        <a: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27</a:t>
                      </a:r>
                      <a:r>
                        <a:rPr kumimoji="0" lang="en-US" sz="1800" b="0" i="0" u="none" strike="noStrike" cap="none" normalizeH="0" baseline="0" dirty="0" smtClean="0">
                          <a:ln>
                            <a:noFill/>
                          </a:ln>
                          <a:solidFill>
                            <a:schemeClr val="tx1"/>
                          </a:solidFill>
                          <a:effectLst/>
                          <a:latin typeface="Times New Roman" pitchFamily="18" charset="0"/>
                        </a:rPr>
                        <a: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19%</a:t>
                      </a:r>
                      <a:endParaRPr kumimoji="0" lang="en-US" sz="1800" b="0"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26%</a:t>
                      </a:r>
                      <a:endParaRPr kumimoji="0" lang="en-US" sz="1800" b="0"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40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Padės sumažinti korupciją</a:t>
                      </a:r>
                      <a:endParaRPr kumimoji="0" lang="en-US" sz="1800" b="0" i="0" u="none" strike="noStrike" cap="none" normalizeH="0" baseline="0" dirty="0" smtClean="0">
                        <a:ln>
                          <a:noFill/>
                        </a:ln>
                        <a:solidFill>
                          <a:schemeClr val="tx1"/>
                        </a:solidFill>
                        <a:effectLst/>
                        <a:latin typeface="Times New Roman" pitchFamily="18"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15</a:t>
                      </a:r>
                      <a:r>
                        <a:rPr kumimoji="0" lang="en-US" sz="1800" b="0" i="0" u="none" strike="noStrike" cap="none" normalizeH="0" baseline="0" smtClean="0">
                          <a:ln>
                            <a:noFill/>
                          </a:ln>
                          <a:solidFill>
                            <a:schemeClr val="tx1"/>
                          </a:solidFill>
                          <a:effectLst/>
                          <a:latin typeface="Times New Roman" pitchFamily="18" charset="0"/>
                        </a:rPr>
                        <a: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13</a:t>
                      </a:r>
                      <a:r>
                        <a:rPr kumimoji="0" lang="en-US" sz="1800" b="0" i="0" u="none" strike="noStrike" cap="none" normalizeH="0" baseline="0" smtClean="0">
                          <a:ln>
                            <a:noFill/>
                          </a:ln>
                          <a:solidFill>
                            <a:schemeClr val="tx1"/>
                          </a:solidFill>
                          <a:effectLst/>
                          <a:latin typeface="Times New Roman" pitchFamily="18" charset="0"/>
                        </a:rPr>
                        <a: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20</a:t>
                      </a:r>
                      <a:r>
                        <a:rPr kumimoji="0" lang="en-US" sz="1800" b="0" i="0" u="none" strike="noStrike" cap="none" normalizeH="0" baseline="0" smtClean="0">
                          <a:ln>
                            <a:noFill/>
                          </a:ln>
                          <a:solidFill>
                            <a:schemeClr val="tx1"/>
                          </a:solidFill>
                          <a:effectLst/>
                          <a:latin typeface="Times New Roman" pitchFamily="18" charset="0"/>
                        </a:rPr>
                        <a: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27</a:t>
                      </a:r>
                      <a:r>
                        <a:rPr kumimoji="0" lang="en-US" sz="1800" b="0" i="0" u="none" strike="noStrike" cap="none" normalizeH="0" baseline="0" smtClean="0">
                          <a:ln>
                            <a:noFill/>
                          </a:ln>
                          <a:solidFill>
                            <a:schemeClr val="tx1"/>
                          </a:solidFill>
                          <a:effectLst/>
                          <a:latin typeface="Times New Roman" pitchFamily="18" charset="0"/>
                        </a:rPr>
                        <a: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20</a:t>
                      </a:r>
                      <a:r>
                        <a:rPr kumimoji="0" lang="en-US" sz="1800" b="0" i="0" u="none" strike="noStrike" cap="none" normalizeH="0" baseline="0" dirty="0" smtClean="0">
                          <a:ln>
                            <a:noFill/>
                          </a:ln>
                          <a:solidFill>
                            <a:schemeClr val="tx1"/>
                          </a:solidFill>
                          <a:effectLst/>
                          <a:latin typeface="Times New Roman" pitchFamily="18" charset="0"/>
                        </a:rPr>
                        <a: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25%</a:t>
                      </a:r>
                      <a:endParaRPr kumimoji="0" lang="en-US" sz="1800" b="0"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28%</a:t>
                      </a:r>
                      <a:endParaRPr kumimoji="0" lang="en-US" sz="1800" b="0" i="0" u="none" strike="noStrike" cap="none" normalizeH="0" baseline="0" dirty="0" smtClean="0">
                        <a:ln>
                          <a:noFill/>
                        </a:ln>
                        <a:solidFill>
                          <a:schemeClr val="tx1"/>
                        </a:solidFill>
                        <a:effectLst/>
                        <a:latin typeface="Times New Roman" pitchFamily="18"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366635" name="Text Box 50"/>
          <p:cNvSpPr txBox="1">
            <a:spLocks noChangeArrowheads="1"/>
          </p:cNvSpPr>
          <p:nvPr/>
        </p:nvSpPr>
        <p:spPr bwMode="auto">
          <a:xfrm>
            <a:off x="971550" y="5724525"/>
            <a:ext cx="2255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2002-2016</a:t>
            </a:r>
            <a:endParaRPr lang="en-US" altLang="lt-LT" sz="1800" i="1">
              <a:latin typeface="Times New Roman" panose="02020603050405020304" pitchFamily="18" charset="0"/>
            </a:endParaRPr>
          </a:p>
        </p:txBody>
      </p:sp>
      <p:sp>
        <p:nvSpPr>
          <p:cNvPr id="3666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7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2FC7835-47C2-4417-B425-468A9BE6B18F}" type="slidenum">
              <a:rPr lang="lt-LT" altLang="lt-LT" sz="1000" b="0">
                <a:latin typeface="Arial" panose="020B0604020202020204" pitchFamily="34" charset="0"/>
              </a:rPr>
              <a:pPr eaLnBrk="1" hangingPunct="1"/>
              <a:t>353</a:t>
            </a:fld>
            <a:endParaRPr lang="lt-LT" altLang="lt-LT" sz="1000" b="0">
              <a:latin typeface="Arial" panose="020B0604020202020204" pitchFamily="34" charset="0"/>
            </a:endParaRPr>
          </a:p>
        </p:txBody>
      </p:sp>
      <p:sp>
        <p:nvSpPr>
          <p:cNvPr id="197637" name="Rectangle 2"/>
          <p:cNvSpPr>
            <a:spLocks noGrp="1" noChangeArrowheads="1"/>
          </p:cNvSpPr>
          <p:nvPr>
            <p:ph type="title"/>
          </p:nvPr>
        </p:nvSpPr>
        <p:spPr>
          <a:xfrm>
            <a:off x="468313" y="260350"/>
            <a:ext cx="8229600" cy="1008063"/>
          </a:xfrm>
        </p:spPr>
        <p:txBody>
          <a:bodyPr/>
          <a:lstStyle/>
          <a:p>
            <a:pPr algn="ctr" eaLnBrk="1" hangingPunct="1"/>
            <a:r>
              <a:rPr lang="lt-LT" altLang="lt-LT" smtClean="0"/>
              <a:t> Teiginiai apie žmones, kurie praneša apie korupcijos atvejį</a:t>
            </a:r>
          </a:p>
        </p:txBody>
      </p:sp>
      <p:sp>
        <p:nvSpPr>
          <p:cNvPr id="197638" name="Text Box 5"/>
          <p:cNvSpPr txBox="1">
            <a:spLocks noChangeArrowheads="1"/>
          </p:cNvSpPr>
          <p:nvPr/>
        </p:nvSpPr>
        <p:spPr bwMode="auto">
          <a:xfrm>
            <a:off x="971550" y="5876925"/>
            <a:ext cx="1409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2016</a:t>
            </a:r>
          </a:p>
          <a:p>
            <a:pPr eaLnBrk="1" hangingPunct="1"/>
            <a:endParaRPr lang="en-US" altLang="lt-LT" sz="1800" i="1">
              <a:latin typeface="Times New Roman" panose="02020603050405020304" pitchFamily="18" charset="0"/>
            </a:endParaRPr>
          </a:p>
        </p:txBody>
      </p:sp>
      <p:graphicFrame>
        <p:nvGraphicFramePr>
          <p:cNvPr id="197634" name="Object 2"/>
          <p:cNvGraphicFramePr>
            <a:graphicFrameLocks noChangeAspect="1"/>
          </p:cNvGraphicFramePr>
          <p:nvPr/>
        </p:nvGraphicFramePr>
        <p:xfrm>
          <a:off x="2273300" y="1270000"/>
          <a:ext cx="4889500" cy="4140200"/>
        </p:xfrm>
        <a:graphic>
          <a:graphicData uri="http://schemas.openxmlformats.org/presentationml/2006/ole">
            <mc:AlternateContent xmlns:mc="http://schemas.openxmlformats.org/markup-compatibility/2006">
              <mc:Choice xmlns:v="urn:schemas-microsoft-com:vml" Requires="v">
                <p:oleObj spid="_x0000_s197642" name="Chart" r:id="rId3" imgW="4886325" imgH="4143518" progId="Excel.Chart.8">
                  <p:embed/>
                </p:oleObj>
              </mc:Choice>
              <mc:Fallback>
                <p:oleObj name="Chart" r:id="rId3" imgW="4886325" imgH="4143518"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300" y="1270000"/>
                        <a:ext cx="48895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39" name="Text Box 7"/>
          <p:cNvSpPr txBox="1">
            <a:spLocks noChangeArrowheads="1"/>
          </p:cNvSpPr>
          <p:nvPr/>
        </p:nvSpPr>
        <p:spPr bwMode="auto">
          <a:xfrm>
            <a:off x="539750" y="5516563"/>
            <a:ext cx="835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Q43.1. Ar sutiktumėte su tokiais teiginiais apie tuos, kurie praneša apie korupcijos atvejį?</a:t>
            </a:r>
          </a:p>
          <a:p>
            <a:pPr eaLnBrk="1" hangingPunct="1"/>
            <a:endParaRPr lang="lt-LT" altLang="lt-LT" sz="1200"/>
          </a:p>
        </p:txBody>
      </p:sp>
      <p:sp>
        <p:nvSpPr>
          <p:cNvPr id="197640"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866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73B69B2-8A89-4FFD-AB65-EC05CAC9D493}" type="slidenum">
              <a:rPr lang="lt-LT" altLang="lt-LT" sz="1000" b="0">
                <a:latin typeface="Arial" panose="020B0604020202020204" pitchFamily="34" charset="0"/>
              </a:rPr>
              <a:pPr eaLnBrk="1" hangingPunct="1"/>
              <a:t>354</a:t>
            </a:fld>
            <a:endParaRPr lang="lt-LT" altLang="lt-LT" sz="1000" b="0">
              <a:latin typeface="Arial" panose="020B0604020202020204" pitchFamily="34" charset="0"/>
            </a:endParaRPr>
          </a:p>
        </p:txBody>
      </p:sp>
      <p:sp>
        <p:nvSpPr>
          <p:cNvPr id="198662" name="Rectangle 2"/>
          <p:cNvSpPr>
            <a:spLocks noGrp="1" noChangeArrowheads="1"/>
          </p:cNvSpPr>
          <p:nvPr>
            <p:ph type="title"/>
          </p:nvPr>
        </p:nvSpPr>
        <p:spPr>
          <a:xfrm>
            <a:off x="468313" y="692150"/>
            <a:ext cx="8229600" cy="593725"/>
          </a:xfrm>
        </p:spPr>
        <p:txBody>
          <a:bodyPr/>
          <a:lstStyle/>
          <a:p>
            <a:pPr algn="ctr" eaLnBrk="1" hangingPunct="1"/>
            <a:r>
              <a:rPr lang="lt-LT" altLang="lt-LT" smtClean="0"/>
              <a:t>Požiūris į įgyvendinamas korupcijos prevencijos ir mažinimo priemones Lietuvoje</a:t>
            </a:r>
            <a:r>
              <a:rPr lang="lt-LT" altLang="lt-LT" i="1" smtClean="0"/>
              <a:t> </a:t>
            </a: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a:t>
            </a:r>
            <a:endParaRPr lang="lt-LT" altLang="lt-LT" sz="1800" smtClean="0"/>
          </a:p>
        </p:txBody>
      </p:sp>
      <p:graphicFrame>
        <p:nvGraphicFramePr>
          <p:cNvPr id="198658" name="Object 4"/>
          <p:cNvGraphicFramePr>
            <a:graphicFrameLocks noGrp="1" noChangeAspect="1"/>
          </p:cNvGraphicFramePr>
          <p:nvPr>
            <p:ph sz="quarter" idx="2"/>
          </p:nvPr>
        </p:nvGraphicFramePr>
        <p:xfrm>
          <a:off x="4356100" y="1841500"/>
          <a:ext cx="4279900" cy="2487613"/>
        </p:xfrm>
        <a:graphic>
          <a:graphicData uri="http://schemas.openxmlformats.org/presentationml/2006/ole">
            <mc:AlternateContent xmlns:mc="http://schemas.openxmlformats.org/markup-compatibility/2006">
              <mc:Choice xmlns:v="urn:schemas-microsoft-com:vml" Requires="v">
                <p:oleObj spid="_x0000_s198668" name="Chart" r:id="rId3" imgW="4276820" imgH="2486025" progId="Excel.Chart.8">
                  <p:embed/>
                </p:oleObj>
              </mc:Choice>
              <mc:Fallback>
                <p:oleObj name="Chart" r:id="rId3" imgW="4276820" imgH="2486025"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841500"/>
                        <a:ext cx="4279900" cy="2487613"/>
                      </a:xfrm>
                      <a:prstGeom prst="rect">
                        <a:avLst/>
                      </a:prstGeom>
                    </p:spPr>
                  </p:pic>
                </p:oleObj>
              </mc:Fallback>
            </mc:AlternateContent>
          </a:graphicData>
        </a:graphic>
      </p:graphicFrame>
      <p:graphicFrame>
        <p:nvGraphicFramePr>
          <p:cNvPr id="198659" name="Object 5"/>
          <p:cNvGraphicFramePr>
            <a:graphicFrameLocks noGrp="1" noChangeAspect="1"/>
          </p:cNvGraphicFramePr>
          <p:nvPr>
            <p:ph sz="quarter" idx="3"/>
          </p:nvPr>
        </p:nvGraphicFramePr>
        <p:xfrm>
          <a:off x="468313" y="1844675"/>
          <a:ext cx="4279900" cy="2487613"/>
        </p:xfrm>
        <a:graphic>
          <a:graphicData uri="http://schemas.openxmlformats.org/presentationml/2006/ole">
            <mc:AlternateContent xmlns:mc="http://schemas.openxmlformats.org/markup-compatibility/2006">
              <mc:Choice xmlns:v="urn:schemas-microsoft-com:vml" Requires="v">
                <p:oleObj spid="_x0000_s198669" name="Chart" r:id="rId5" imgW="4276820" imgH="2486025" progId="Excel.Chart.8">
                  <p:embed/>
                </p:oleObj>
              </mc:Choice>
              <mc:Fallback>
                <p:oleObj name="Chart" r:id="rId5" imgW="4276820" imgH="2486025"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844675"/>
                        <a:ext cx="4279900" cy="2487613"/>
                      </a:xfrm>
                      <a:prstGeom prst="rect">
                        <a:avLst/>
                      </a:prstGeom>
                    </p:spPr>
                  </p:pic>
                </p:oleObj>
              </mc:Fallback>
            </mc:AlternateContent>
          </a:graphicData>
        </a:graphic>
      </p:graphicFrame>
      <p:sp>
        <p:nvSpPr>
          <p:cNvPr id="198663" name="Text Box 6"/>
          <p:cNvSpPr txBox="1">
            <a:spLocks noChangeArrowheads="1"/>
          </p:cNvSpPr>
          <p:nvPr/>
        </p:nvSpPr>
        <p:spPr bwMode="auto">
          <a:xfrm>
            <a:off x="900113" y="5876925"/>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198664" name="Text Box 7"/>
          <p:cNvSpPr txBox="1">
            <a:spLocks noChangeArrowheads="1"/>
          </p:cNvSpPr>
          <p:nvPr/>
        </p:nvSpPr>
        <p:spPr bwMode="auto">
          <a:xfrm>
            <a:off x="395288" y="5013325"/>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Q36. Ar Jūs girdėjote apie priemones, kurios yra vykdomos mūsų valstybėje vykdant korupcijos prevenciją, mažinant korupciją?</a:t>
            </a:r>
          </a:p>
          <a:p>
            <a:pPr algn="just" eaLnBrk="1" hangingPunct="1"/>
            <a:r>
              <a:rPr lang="lt-LT" altLang="lt-LT" sz="1200" b="0" i="1"/>
              <a:t>Q44. Kaip Jūs manote, ar dabar įgyvendinamos korupcijos prevencijos ir mažinimo priemonės padės sumažinti korupcijos lygį Lietuvoje?</a:t>
            </a:r>
          </a:p>
          <a:p>
            <a:pPr algn="just" eaLnBrk="1" hangingPunct="1"/>
            <a:endParaRPr lang="lt-LT" altLang="lt-LT" sz="1200"/>
          </a:p>
          <a:p>
            <a:pPr algn="just" eaLnBrk="1" hangingPunct="1"/>
            <a:endParaRPr lang="lt-LT" altLang="lt-LT" sz="1200"/>
          </a:p>
        </p:txBody>
      </p:sp>
      <p:sp>
        <p:nvSpPr>
          <p:cNvPr id="198665"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76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9858F1B-36B5-48BC-9DAB-668349A9308A}" type="slidenum">
              <a:rPr lang="lt-LT" altLang="lt-LT" sz="1000" b="0">
                <a:latin typeface="Arial" panose="020B0604020202020204" pitchFamily="34" charset="0"/>
              </a:rPr>
              <a:pPr eaLnBrk="1" hangingPunct="1"/>
              <a:t>355</a:t>
            </a:fld>
            <a:endParaRPr lang="lt-LT" altLang="lt-LT" sz="1000" b="0">
              <a:latin typeface="Arial" panose="020B0604020202020204" pitchFamily="34" charset="0"/>
            </a:endParaRPr>
          </a:p>
        </p:txBody>
      </p:sp>
      <p:sp>
        <p:nvSpPr>
          <p:cNvPr id="367620" name="Rectangle 2"/>
          <p:cNvSpPr>
            <a:spLocks noGrp="1" noChangeArrowheads="1"/>
          </p:cNvSpPr>
          <p:nvPr>
            <p:ph type="title"/>
          </p:nvPr>
        </p:nvSpPr>
        <p:spPr>
          <a:xfrm>
            <a:off x="468313" y="549275"/>
            <a:ext cx="8229600" cy="1143000"/>
          </a:xfrm>
        </p:spPr>
        <p:txBody>
          <a:bodyPr/>
          <a:lstStyle/>
          <a:p>
            <a:pPr algn="ctr" eaLnBrk="1" hangingPunct="1"/>
            <a:r>
              <a:rPr lang="lt-LT" altLang="lt-LT" smtClean="0"/>
              <a:t>Požiūris į įgyvendinamas korupcijos prevencijos ir mažinimo priemones Lietuvoje</a:t>
            </a:r>
            <a:endParaRPr lang="en-US" altLang="lt-LT" smtClean="0"/>
          </a:p>
        </p:txBody>
      </p:sp>
      <p:graphicFrame>
        <p:nvGraphicFramePr>
          <p:cNvPr id="491523" name="Group 3"/>
          <p:cNvGraphicFramePr>
            <a:graphicFrameLocks noGrp="1"/>
          </p:cNvGraphicFramePr>
          <p:nvPr>
            <p:ph idx="1"/>
          </p:nvPr>
        </p:nvGraphicFramePr>
        <p:xfrm>
          <a:off x="611188" y="2636838"/>
          <a:ext cx="8064500" cy="1749425"/>
        </p:xfrm>
        <a:graphic>
          <a:graphicData uri="http://schemas.openxmlformats.org/drawingml/2006/table">
            <a:tbl>
              <a:tblPr/>
              <a:tblGrid>
                <a:gridCol w="2246630">
                  <a:extLst>
                    <a:ext uri="{9D8B030D-6E8A-4147-A177-3AD203B41FA5}">
                      <a16:colId xmlns:a16="http://schemas.microsoft.com/office/drawing/2014/main" xmlns="" val="20000"/>
                    </a:ext>
                  </a:extLst>
                </a:gridCol>
                <a:gridCol w="863600">
                  <a:extLst>
                    <a:ext uri="{9D8B030D-6E8A-4147-A177-3AD203B41FA5}">
                      <a16:colId xmlns:a16="http://schemas.microsoft.com/office/drawing/2014/main" xmlns="" val="20001"/>
                    </a:ext>
                  </a:extLst>
                </a:gridCol>
                <a:gridCol w="806450">
                  <a:extLst>
                    <a:ext uri="{9D8B030D-6E8A-4147-A177-3AD203B41FA5}">
                      <a16:colId xmlns:a16="http://schemas.microsoft.com/office/drawing/2014/main" xmlns="" val="20002"/>
                    </a:ext>
                  </a:extLst>
                </a:gridCol>
                <a:gridCol w="864869">
                  <a:extLst>
                    <a:ext uri="{9D8B030D-6E8A-4147-A177-3AD203B41FA5}">
                      <a16:colId xmlns:a16="http://schemas.microsoft.com/office/drawing/2014/main" xmlns="" val="20003"/>
                    </a:ext>
                  </a:extLst>
                </a:gridCol>
                <a:gridCol w="863600">
                  <a:extLst>
                    <a:ext uri="{9D8B030D-6E8A-4147-A177-3AD203B41FA5}">
                      <a16:colId xmlns:a16="http://schemas.microsoft.com/office/drawing/2014/main" xmlns="" val="20004"/>
                    </a:ext>
                  </a:extLst>
                </a:gridCol>
                <a:gridCol w="806450">
                  <a:extLst>
                    <a:ext uri="{9D8B030D-6E8A-4147-A177-3AD203B41FA5}">
                      <a16:colId xmlns:a16="http://schemas.microsoft.com/office/drawing/2014/main" xmlns="" val="20005"/>
                    </a:ext>
                  </a:extLst>
                </a:gridCol>
                <a:gridCol w="806450">
                  <a:extLst>
                    <a:ext uri="{9D8B030D-6E8A-4147-A177-3AD203B41FA5}">
                      <a16:colId xmlns:a16="http://schemas.microsoft.com/office/drawing/2014/main" xmlns="" val="20006"/>
                    </a:ext>
                  </a:extLst>
                </a:gridCol>
                <a:gridCol w="806450">
                  <a:extLst>
                    <a:ext uri="{9D8B030D-6E8A-4147-A177-3AD203B41FA5}">
                      <a16:colId xmlns:a16="http://schemas.microsoft.com/office/drawing/2014/main" xmlns="" val="20007"/>
                    </a:ext>
                  </a:extLst>
                </a:gridCol>
              </a:tblGrid>
              <a:tr h="533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smtClean="0">
                          <a:ln>
                            <a:noFill/>
                          </a:ln>
                          <a:solidFill>
                            <a:schemeClr val="tx1"/>
                          </a:solidFill>
                          <a:effectLst/>
                          <a:latin typeface="Times New Roman" pitchFamily="18" charset="0"/>
                        </a:rPr>
                        <a:t>2002</a:t>
                      </a:r>
                      <a:endParaRPr kumimoji="0" lang="en-US" sz="1800" b="1" i="0" u="none" strike="noStrike" cap="none" normalizeH="0" baseline="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smtClean="0">
                          <a:ln>
                            <a:noFill/>
                          </a:ln>
                          <a:solidFill>
                            <a:schemeClr val="tx1"/>
                          </a:solidFill>
                          <a:effectLst/>
                          <a:latin typeface="Times New Roman" pitchFamily="18" charset="0"/>
                        </a:rPr>
                        <a:t>2004</a:t>
                      </a:r>
                      <a:endParaRPr kumimoji="0" lang="en-US" sz="1800" b="1" i="0" u="none" strike="noStrike" cap="none" normalizeH="0" baseline="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smtClean="0">
                          <a:ln>
                            <a:noFill/>
                          </a:ln>
                          <a:solidFill>
                            <a:schemeClr val="tx1"/>
                          </a:solidFill>
                          <a:effectLst/>
                          <a:latin typeface="Times New Roman" pitchFamily="18" charset="0"/>
                        </a:rPr>
                        <a:t>2005</a:t>
                      </a:r>
                      <a:endParaRPr kumimoji="0" lang="en-US" sz="1800" b="1" i="0" u="none" strike="noStrike" cap="none" normalizeH="0" baseline="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smtClean="0">
                          <a:ln>
                            <a:noFill/>
                          </a:ln>
                          <a:solidFill>
                            <a:schemeClr val="tx1"/>
                          </a:solidFill>
                          <a:effectLst/>
                          <a:latin typeface="Times New Roman" pitchFamily="18" charset="0"/>
                        </a:rPr>
                        <a:t>2007</a:t>
                      </a:r>
                      <a:endParaRPr kumimoji="0" lang="en-US" sz="1800" b="1" i="0" u="none" strike="noStrike" cap="none" normalizeH="0" baseline="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2011</a:t>
                      </a:r>
                      <a:endParaRPr kumimoji="0" lang="en-US" sz="1800" b="1"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2014</a:t>
                      </a:r>
                      <a:endParaRPr kumimoji="0" lang="en-US" sz="1800" b="1"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smtClean="0">
                          <a:ln>
                            <a:noFill/>
                          </a:ln>
                          <a:solidFill>
                            <a:schemeClr val="tx1"/>
                          </a:solidFill>
                          <a:effectLst/>
                          <a:latin typeface="Times New Roman" pitchFamily="18" charset="0"/>
                        </a:rPr>
                        <a:t>2016</a:t>
                      </a:r>
                      <a:endParaRPr kumimoji="0" lang="en-US" sz="1800" b="1"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61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Girdėjo</a:t>
                      </a:r>
                      <a:endParaRPr kumimoji="0" lang="en-US" sz="1800" b="0" i="0" u="none" strike="noStrike" cap="none" normalizeH="0" baseline="0" dirty="0" smtClean="0">
                        <a:ln>
                          <a:noFill/>
                        </a:ln>
                        <a:solidFill>
                          <a:schemeClr val="tx1"/>
                        </a:solidFill>
                        <a:effectLst/>
                        <a:latin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56</a:t>
                      </a:r>
                      <a:r>
                        <a:rPr kumimoji="0" lang="en-US" sz="1800" b="0" i="0" u="none" strike="noStrike" cap="none" normalizeH="0" baseline="0" dirty="0" smtClean="0">
                          <a:ln>
                            <a:noFill/>
                          </a:ln>
                          <a:solidFill>
                            <a:schemeClr val="tx1"/>
                          </a:solidFill>
                          <a:effectLst/>
                          <a:latin typeface="Times New Roman" pitchFamily="18"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55</a:t>
                      </a:r>
                      <a:r>
                        <a:rPr kumimoji="0" lang="en-US" sz="1800" b="0" i="0" u="none" strike="noStrike" cap="none" normalizeH="0" baseline="0" dirty="0" smtClean="0">
                          <a:ln>
                            <a:noFill/>
                          </a:ln>
                          <a:solidFill>
                            <a:schemeClr val="tx1"/>
                          </a:solidFill>
                          <a:effectLst/>
                          <a:latin typeface="Times New Roman" pitchFamily="18"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43</a:t>
                      </a:r>
                      <a:r>
                        <a:rPr kumimoji="0" lang="en-US" sz="1800" b="0" i="0" u="none" strike="noStrike" cap="none" normalizeH="0" baseline="0" dirty="0" smtClean="0">
                          <a:ln>
                            <a:noFill/>
                          </a:ln>
                          <a:solidFill>
                            <a:schemeClr val="tx1"/>
                          </a:solidFill>
                          <a:effectLst/>
                          <a:latin typeface="Times New Roman" pitchFamily="18"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44</a:t>
                      </a:r>
                      <a:r>
                        <a:rPr kumimoji="0" lang="en-US" sz="1800" b="0" i="0" u="none" strike="noStrike" cap="none" normalizeH="0" baseline="0" dirty="0" smtClean="0">
                          <a:ln>
                            <a:noFill/>
                          </a:ln>
                          <a:solidFill>
                            <a:schemeClr val="tx1"/>
                          </a:solidFill>
                          <a:effectLst/>
                          <a:latin typeface="Times New Roman" pitchFamily="18"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43</a:t>
                      </a:r>
                      <a:r>
                        <a:rPr kumimoji="0" lang="en-US" sz="1800" b="0" i="0" u="none" strike="noStrike" cap="none" normalizeH="0" baseline="0" dirty="0" smtClean="0">
                          <a:ln>
                            <a:noFill/>
                          </a:ln>
                          <a:solidFill>
                            <a:schemeClr val="tx1"/>
                          </a:solidFill>
                          <a:effectLst/>
                          <a:latin typeface="Times New Roman" pitchFamily="18"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36%</a:t>
                      </a:r>
                      <a:endParaRPr kumimoji="0" lang="en-US" sz="1800" b="0"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36%</a:t>
                      </a:r>
                      <a:endParaRPr kumimoji="0" lang="en-US" sz="1800" b="0"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39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Padės sumažinti korupciją</a:t>
                      </a:r>
                      <a:endParaRPr kumimoji="0" lang="en-US" sz="1800" b="0" i="0" u="none" strike="noStrike" cap="none" normalizeH="0" baseline="0" dirty="0" smtClean="0">
                        <a:ln>
                          <a:noFill/>
                        </a:ln>
                        <a:solidFill>
                          <a:schemeClr val="tx1"/>
                        </a:solidFill>
                        <a:effectLst/>
                        <a:latin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19</a:t>
                      </a:r>
                      <a:r>
                        <a:rPr kumimoji="0" lang="en-US" sz="1800" b="0" i="0" u="none" strike="noStrike" cap="none" normalizeH="0" baseline="0" smtClean="0">
                          <a:ln>
                            <a:noFill/>
                          </a:ln>
                          <a:solidFill>
                            <a:schemeClr val="tx1"/>
                          </a:solidFill>
                          <a:effectLst/>
                          <a:latin typeface="Times New Roman" pitchFamily="18"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24</a:t>
                      </a:r>
                      <a:r>
                        <a:rPr kumimoji="0" lang="en-US" sz="1800" b="0" i="0" u="none" strike="noStrike" cap="none" normalizeH="0" baseline="0" smtClean="0">
                          <a:ln>
                            <a:noFill/>
                          </a:ln>
                          <a:solidFill>
                            <a:schemeClr val="tx1"/>
                          </a:solidFill>
                          <a:effectLst/>
                          <a:latin typeface="Times New Roman" pitchFamily="18"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25</a:t>
                      </a:r>
                      <a:r>
                        <a:rPr kumimoji="0" lang="en-US" sz="1800" b="0" i="0" u="none" strike="noStrike" cap="none" normalizeH="0" baseline="0" smtClean="0">
                          <a:ln>
                            <a:noFill/>
                          </a:ln>
                          <a:solidFill>
                            <a:schemeClr val="tx1"/>
                          </a:solidFill>
                          <a:effectLst/>
                          <a:latin typeface="Times New Roman" pitchFamily="18"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23</a:t>
                      </a:r>
                      <a:r>
                        <a:rPr kumimoji="0" lang="en-US" sz="1800" b="0" i="0" u="none" strike="noStrike" cap="none" normalizeH="0" baseline="0" smtClean="0">
                          <a:ln>
                            <a:noFill/>
                          </a:ln>
                          <a:solidFill>
                            <a:schemeClr val="tx1"/>
                          </a:solidFill>
                          <a:effectLst/>
                          <a:latin typeface="Times New Roman" pitchFamily="18"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rPr>
                        <a:t>26</a:t>
                      </a:r>
                      <a:r>
                        <a:rPr kumimoji="0" lang="en-US" sz="1800" b="0" i="0" u="none" strike="noStrike" cap="none" normalizeH="0" baseline="0" smtClean="0">
                          <a:ln>
                            <a:noFill/>
                          </a:ln>
                          <a:solidFill>
                            <a:schemeClr val="tx1"/>
                          </a:solidFill>
                          <a:effectLst/>
                          <a:latin typeface="Times New Roman" pitchFamily="18"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43%</a:t>
                      </a:r>
                      <a:endParaRPr kumimoji="0" lang="en-US" sz="1800" b="0"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39%</a:t>
                      </a:r>
                      <a:endParaRPr kumimoji="0" lang="en-US" sz="1800" b="0"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367659" name="Text Box 34"/>
          <p:cNvSpPr txBox="1">
            <a:spLocks noChangeArrowheads="1"/>
          </p:cNvSpPr>
          <p:nvPr/>
        </p:nvSpPr>
        <p:spPr bwMode="auto">
          <a:xfrm>
            <a:off x="908050" y="5795963"/>
            <a:ext cx="1935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2002-2016</a:t>
            </a:r>
            <a:endParaRPr lang="en-US" altLang="lt-LT" sz="1800" i="1">
              <a:latin typeface="Times New Roman" panose="02020603050405020304" pitchFamily="18" charset="0"/>
            </a:endParaRPr>
          </a:p>
        </p:txBody>
      </p:sp>
      <p:sp>
        <p:nvSpPr>
          <p:cNvPr id="367660"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9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2573322-CF7B-4311-945A-34823C6BE6A2}" type="slidenum">
              <a:rPr lang="lt-LT" altLang="lt-LT" sz="1000" b="0">
                <a:latin typeface="Arial" panose="020B0604020202020204" pitchFamily="34" charset="0"/>
              </a:rPr>
              <a:pPr eaLnBrk="1" hangingPunct="1"/>
              <a:t>356</a:t>
            </a:fld>
            <a:endParaRPr lang="lt-LT" altLang="lt-LT" sz="1000" b="0">
              <a:latin typeface="Arial" panose="020B0604020202020204" pitchFamily="34" charset="0"/>
            </a:endParaRPr>
          </a:p>
        </p:txBody>
      </p:sp>
      <p:sp>
        <p:nvSpPr>
          <p:cNvPr id="199685" name="Rectangle 2"/>
          <p:cNvSpPr>
            <a:spLocks noGrp="1" noChangeArrowheads="1"/>
          </p:cNvSpPr>
          <p:nvPr>
            <p:ph type="title"/>
          </p:nvPr>
        </p:nvSpPr>
        <p:spPr>
          <a:xfrm>
            <a:off x="468313" y="260350"/>
            <a:ext cx="8229600" cy="1008063"/>
          </a:xfrm>
        </p:spPr>
        <p:txBody>
          <a:bodyPr/>
          <a:lstStyle/>
          <a:p>
            <a:pPr algn="ctr" eaLnBrk="1" hangingPunct="1"/>
            <a:r>
              <a:rPr lang="lt-LT" altLang="lt-LT" smtClean="0"/>
              <a:t> Teiginiai apie žmones, kurie praneša apie korupcijos atvejį</a:t>
            </a:r>
          </a:p>
        </p:txBody>
      </p:sp>
      <p:sp>
        <p:nvSpPr>
          <p:cNvPr id="199686" name="Text Box 5"/>
          <p:cNvSpPr txBox="1">
            <a:spLocks noChangeArrowheads="1"/>
          </p:cNvSpPr>
          <p:nvPr/>
        </p:nvSpPr>
        <p:spPr bwMode="auto">
          <a:xfrm>
            <a:off x="971550" y="5876925"/>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199687" name="Text Box 7"/>
          <p:cNvSpPr txBox="1">
            <a:spLocks noChangeArrowheads="1"/>
          </p:cNvSpPr>
          <p:nvPr/>
        </p:nvSpPr>
        <p:spPr bwMode="auto">
          <a:xfrm>
            <a:off x="611188" y="5516563"/>
            <a:ext cx="806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Q52.1. Ar sutiktumėte su tokiais teiginiais apie tuos, kurie praneša apie korupcijos atvejį?</a:t>
            </a:r>
          </a:p>
          <a:p>
            <a:pPr algn="just" eaLnBrk="1" hangingPunct="1"/>
            <a:endParaRPr lang="lt-LT" altLang="lt-LT" sz="1200" b="0" i="1"/>
          </a:p>
        </p:txBody>
      </p:sp>
      <p:sp>
        <p:nvSpPr>
          <p:cNvPr id="1996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199682" name="Object 2"/>
          <p:cNvGraphicFramePr>
            <a:graphicFrameLocks noChangeAspect="1"/>
          </p:cNvGraphicFramePr>
          <p:nvPr/>
        </p:nvGraphicFramePr>
        <p:xfrm>
          <a:off x="2273300" y="1270000"/>
          <a:ext cx="4889500" cy="4140200"/>
        </p:xfrm>
        <a:graphic>
          <a:graphicData uri="http://schemas.openxmlformats.org/presentationml/2006/ole">
            <mc:AlternateContent xmlns:mc="http://schemas.openxmlformats.org/markup-compatibility/2006">
              <mc:Choice xmlns:v="urn:schemas-microsoft-com:vml" Requires="v">
                <p:oleObj spid="_x0000_s199690" name="Chart" r:id="rId3" imgW="4886325" imgH="4143518" progId="Excel.Chart.8">
                  <p:embed/>
                </p:oleObj>
              </mc:Choice>
              <mc:Fallback>
                <p:oleObj name="Chart" r:id="rId3" imgW="4886325" imgH="4143518"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300" y="1270000"/>
                        <a:ext cx="48895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0070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1CE1F74-C52B-45A5-916A-7E0AE64998D6}" type="slidenum">
              <a:rPr lang="lt-LT" altLang="lt-LT" sz="1000" b="0">
                <a:latin typeface="Arial" panose="020B0604020202020204" pitchFamily="34" charset="0"/>
              </a:rPr>
              <a:pPr eaLnBrk="1" hangingPunct="1"/>
              <a:t>357</a:t>
            </a:fld>
            <a:endParaRPr lang="lt-LT" altLang="lt-LT" sz="1000" b="0">
              <a:latin typeface="Arial" panose="020B0604020202020204" pitchFamily="34" charset="0"/>
            </a:endParaRPr>
          </a:p>
        </p:txBody>
      </p:sp>
      <p:sp>
        <p:nvSpPr>
          <p:cNvPr id="200710" name="Rectangle 2"/>
          <p:cNvSpPr>
            <a:spLocks noGrp="1" noChangeArrowheads="1"/>
          </p:cNvSpPr>
          <p:nvPr>
            <p:ph type="title"/>
          </p:nvPr>
        </p:nvSpPr>
        <p:spPr>
          <a:xfrm>
            <a:off x="468313" y="692150"/>
            <a:ext cx="8229600" cy="593725"/>
          </a:xfrm>
        </p:spPr>
        <p:txBody>
          <a:bodyPr/>
          <a:lstStyle/>
          <a:p>
            <a:pPr algn="ctr" eaLnBrk="1" hangingPunct="1"/>
            <a:r>
              <a:rPr lang="lt-LT" altLang="lt-LT" smtClean="0"/>
              <a:t>Požiūris į įgyvendinamas korupcijos prevencijos ir mažinimo priemones Lietuvoje </a:t>
            </a: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a:t>
            </a:r>
            <a:endParaRPr lang="lt-LT" altLang="lt-LT" sz="1800" smtClean="0"/>
          </a:p>
        </p:txBody>
      </p:sp>
      <p:graphicFrame>
        <p:nvGraphicFramePr>
          <p:cNvPr id="200706" name="Object 4"/>
          <p:cNvGraphicFramePr>
            <a:graphicFrameLocks noGrp="1" noChangeAspect="1"/>
          </p:cNvGraphicFramePr>
          <p:nvPr>
            <p:ph sz="quarter" idx="2"/>
          </p:nvPr>
        </p:nvGraphicFramePr>
        <p:xfrm>
          <a:off x="4975225" y="1800225"/>
          <a:ext cx="4168775" cy="2435225"/>
        </p:xfrm>
        <a:graphic>
          <a:graphicData uri="http://schemas.openxmlformats.org/presentationml/2006/ole">
            <mc:AlternateContent xmlns:mc="http://schemas.openxmlformats.org/markup-compatibility/2006">
              <mc:Choice xmlns:v="urn:schemas-microsoft-com:vml" Requires="v">
                <p:oleObj spid="_x0000_s200716" name="Worksheet" r:id="rId3" imgW="4305110" imgH="2514743" progId="Excel.Sheet.8">
                  <p:embed/>
                </p:oleObj>
              </mc:Choice>
              <mc:Fallback>
                <p:oleObj name="Worksheet" r:id="rId3" imgW="4305110" imgH="2514743"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225" y="1800225"/>
                        <a:ext cx="4168775" cy="2435225"/>
                      </a:xfrm>
                      <a:prstGeom prst="rect">
                        <a:avLst/>
                      </a:prstGeom>
                    </p:spPr>
                  </p:pic>
                </p:oleObj>
              </mc:Fallback>
            </mc:AlternateContent>
          </a:graphicData>
        </a:graphic>
      </p:graphicFrame>
      <p:graphicFrame>
        <p:nvGraphicFramePr>
          <p:cNvPr id="200707" name="Object 5"/>
          <p:cNvGraphicFramePr>
            <a:graphicFrameLocks noGrp="1" noChangeAspect="1"/>
          </p:cNvGraphicFramePr>
          <p:nvPr>
            <p:ph sz="quarter" idx="3"/>
          </p:nvPr>
        </p:nvGraphicFramePr>
        <p:xfrm>
          <a:off x="468313" y="1773238"/>
          <a:ext cx="4279900" cy="2487612"/>
        </p:xfrm>
        <a:graphic>
          <a:graphicData uri="http://schemas.openxmlformats.org/presentationml/2006/ole">
            <mc:AlternateContent xmlns:mc="http://schemas.openxmlformats.org/markup-compatibility/2006">
              <mc:Choice xmlns:v="urn:schemas-microsoft-com:vml" Requires="v">
                <p:oleObj spid="_x0000_s200717" name="Worksheet" r:id="rId5" imgW="4276820" imgH="2486025" progId="Excel.Sheet.8">
                  <p:embed/>
                </p:oleObj>
              </mc:Choice>
              <mc:Fallback>
                <p:oleObj name="Worksheet" r:id="rId5" imgW="4276820" imgH="2486025" progId="Excel.Shee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773238"/>
                        <a:ext cx="4279900" cy="2487612"/>
                      </a:xfrm>
                      <a:prstGeom prst="rect">
                        <a:avLst/>
                      </a:prstGeom>
                    </p:spPr>
                  </p:pic>
                </p:oleObj>
              </mc:Fallback>
            </mc:AlternateContent>
          </a:graphicData>
        </a:graphic>
      </p:graphicFrame>
      <p:sp>
        <p:nvSpPr>
          <p:cNvPr id="200711" name="Text Box 6"/>
          <p:cNvSpPr txBox="1">
            <a:spLocks noChangeArrowheads="1"/>
          </p:cNvSpPr>
          <p:nvPr/>
        </p:nvSpPr>
        <p:spPr bwMode="auto">
          <a:xfrm>
            <a:off x="900113" y="5876925"/>
            <a:ext cx="460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200712" name="Text Box 7"/>
          <p:cNvSpPr txBox="1">
            <a:spLocks noChangeArrowheads="1"/>
          </p:cNvSpPr>
          <p:nvPr/>
        </p:nvSpPr>
        <p:spPr bwMode="auto">
          <a:xfrm>
            <a:off x="468313" y="5084763"/>
            <a:ext cx="8207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Q43. Ar Jūs girdėjote apie priemones, kurios yra vykdomos mūsų valstybėje vykdant korupcijos prevenciją, mažinant korupciją?</a:t>
            </a:r>
          </a:p>
          <a:p>
            <a:pPr algn="just" eaLnBrk="1" hangingPunct="1"/>
            <a:r>
              <a:rPr lang="lt-LT" altLang="lt-LT" sz="1200" b="0" i="1"/>
              <a:t>Q53. Kaip Jūs manote, ar dabar įgyvendinamos korupcijos prevencijos ir mažinimo priemonės padės sumažinti korupcijos lygį Lietuvoje?</a:t>
            </a:r>
          </a:p>
          <a:p>
            <a:pPr algn="just" eaLnBrk="1" hangingPunct="1"/>
            <a:endParaRPr lang="lt-LT" altLang="lt-LT" sz="1200"/>
          </a:p>
          <a:p>
            <a:pPr algn="just" eaLnBrk="1" hangingPunct="1"/>
            <a:endParaRPr lang="lt-LT" altLang="lt-LT" sz="1200" b="0" i="1"/>
          </a:p>
        </p:txBody>
      </p:sp>
      <p:sp>
        <p:nvSpPr>
          <p:cNvPr id="2007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86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467C4E4-E377-46B0-B63B-D80302F810EB}" type="slidenum">
              <a:rPr lang="lt-LT" altLang="lt-LT" sz="1000" b="0">
                <a:latin typeface="Arial" panose="020B0604020202020204" pitchFamily="34" charset="0"/>
              </a:rPr>
              <a:pPr eaLnBrk="1" hangingPunct="1"/>
              <a:t>358</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052513"/>
            <a:ext cx="8064500" cy="3970337"/>
          </a:xfrm>
          <a:prstGeom prst="rect">
            <a:avLst/>
          </a:prstGeom>
          <a:noFill/>
          <a:ln w="9525">
            <a:noFill/>
            <a:miter lim="800000"/>
            <a:headEnd/>
            <a:tailEnd/>
          </a:ln>
          <a:effectLst/>
        </p:spPr>
        <p:txBody>
          <a:bodyPr>
            <a:spAutoFit/>
          </a:bodyPr>
          <a:lstStyle/>
          <a:p>
            <a:pPr algn="just">
              <a:defRPr/>
            </a:pPr>
            <a:r>
              <a:rPr lang="lt-LT" sz="1800" dirty="0">
                <a:latin typeface="+mn-lt"/>
              </a:rPr>
              <a:t>	26% gyventojų girdėjo apie įgyvendinamas korupcijos prevencijos ir mažinimo priemones, tai daugiau nei 2014 m. (19%). 28% nurodė, kad šios priemonės padės sumažinti korupciją, o 39% - kad nepadės, t.y. daugiau pesimistų nei optimistų, Tačiau 2016 m. optimistų dalis yra didžiausia nuo 2002 m. Tarp verslininkų yra daugiau girdėjusių apie antikorupcines priemones – 36% ir optimistų dėl tų priemonių efektyvumo – 39%. Dar daugiau girdėjusių tarp valstybės tarnautojų – 50%, čia daugiau ir optimistų (40%) nei pesimistų (20%) dėl šių priemonių efektyvumo.</a:t>
            </a:r>
            <a:endParaRPr lang="lt-LT" sz="1800" dirty="0"/>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3686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96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926DD04-4467-4F8E-A425-5D82AD0DB8E4}" type="slidenum">
              <a:rPr lang="lt-LT" altLang="lt-LT" sz="1000" b="0">
                <a:latin typeface="Arial" panose="020B0604020202020204" pitchFamily="34" charset="0"/>
              </a:rPr>
              <a:pPr eaLnBrk="1" hangingPunct="1"/>
              <a:t>359</a:t>
            </a:fld>
            <a:endParaRPr lang="lt-LT" altLang="lt-LT" sz="1000" b="0">
              <a:latin typeface="Arial" panose="020B0604020202020204" pitchFamily="34" charset="0"/>
            </a:endParaRPr>
          </a:p>
        </p:txBody>
      </p:sp>
      <p:sp>
        <p:nvSpPr>
          <p:cNvPr id="369668"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Išvados</a:t>
            </a:r>
            <a:endParaRPr lang="en-US" altLang="lt-LT" sz="3600" smtClean="0"/>
          </a:p>
        </p:txBody>
      </p:sp>
      <p:sp>
        <p:nvSpPr>
          <p:cNvPr id="36966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C58C4EF-54FD-4F61-818A-CC581D990C28}" type="slidenum">
              <a:rPr lang="lt-LT" altLang="lt-LT" sz="1000" b="0">
                <a:latin typeface="Arial" panose="020B0604020202020204" pitchFamily="34" charset="0"/>
              </a:rPr>
              <a:pPr eaLnBrk="1" hangingPunct="1"/>
              <a:t>36</a:t>
            </a:fld>
            <a:endParaRPr lang="lt-LT" altLang="lt-LT" sz="1000" b="0">
              <a:latin typeface="Arial" panose="020B0604020202020204" pitchFamily="34" charset="0"/>
            </a:endParaRPr>
          </a:p>
        </p:txBody>
      </p:sp>
      <p:sp>
        <p:nvSpPr>
          <p:cNvPr id="19461" name="Rectangle 2"/>
          <p:cNvSpPr>
            <a:spLocks noGrp="1" noChangeArrowheads="1"/>
          </p:cNvSpPr>
          <p:nvPr>
            <p:ph type="title"/>
          </p:nvPr>
        </p:nvSpPr>
        <p:spPr>
          <a:xfrm>
            <a:off x="468313" y="0"/>
            <a:ext cx="8229600" cy="1143000"/>
          </a:xfrm>
        </p:spPr>
        <p:txBody>
          <a:bodyPr/>
          <a:lstStyle/>
          <a:p>
            <a:pPr eaLnBrk="1" hangingPunct="1"/>
            <a:r>
              <a:rPr lang="lt-LT" altLang="lt-LT" smtClean="0"/>
              <a:t>Korupcinogeninių situacijų paplitimas (</a:t>
            </a:r>
            <a:r>
              <a:rPr lang="lt-LT" altLang="lt-LT" i="1" smtClean="0"/>
              <a:t>tęsinys</a:t>
            </a:r>
            <a:r>
              <a:rPr lang="lt-LT" altLang="lt-LT" smtClean="0"/>
              <a:t>)</a:t>
            </a:r>
            <a:endParaRPr lang="lt-LT" altLang="lt-LT" sz="1800" i="1" smtClean="0"/>
          </a:p>
        </p:txBody>
      </p:sp>
      <p:sp>
        <p:nvSpPr>
          <p:cNvPr id="282627" name="Text Box 3"/>
          <p:cNvSpPr txBox="1">
            <a:spLocks noChangeArrowheads="1"/>
          </p:cNvSpPr>
          <p:nvPr/>
        </p:nvSpPr>
        <p:spPr bwMode="auto">
          <a:xfrm>
            <a:off x="755650" y="5867400"/>
            <a:ext cx="3816350" cy="369888"/>
          </a:xfrm>
          <a:prstGeom prst="rect">
            <a:avLst/>
          </a:prstGeom>
          <a:noFill/>
          <a:ln w="9525">
            <a:noFill/>
            <a:miter lim="800000"/>
            <a:headEnd/>
            <a:tailEnd/>
          </a:ln>
          <a:effectLst/>
        </p:spPr>
        <p:txBody>
          <a:bodyPr>
            <a:spAutoFit/>
          </a:bodyPr>
          <a:lstStyle/>
          <a:p>
            <a:pPr>
              <a:spcBef>
                <a:spcPct val="50000"/>
              </a:spcBef>
              <a:defRPr/>
            </a:pPr>
            <a:r>
              <a:rPr lang="lt-LT" sz="1800" i="1" dirty="0">
                <a:latin typeface="+mj-lt"/>
              </a:rPr>
              <a:t>Gyventojai 2016</a:t>
            </a:r>
          </a:p>
        </p:txBody>
      </p:sp>
      <p:graphicFrame>
        <p:nvGraphicFramePr>
          <p:cNvPr id="19458" name="Object 4"/>
          <p:cNvGraphicFramePr>
            <a:graphicFrameLocks noGrp="1" noChangeAspect="1"/>
          </p:cNvGraphicFramePr>
          <p:nvPr>
            <p:ph idx="1"/>
          </p:nvPr>
        </p:nvGraphicFramePr>
        <p:xfrm>
          <a:off x="758825" y="908050"/>
          <a:ext cx="7319963" cy="4635500"/>
        </p:xfrm>
        <a:graphic>
          <a:graphicData uri="http://schemas.openxmlformats.org/presentationml/2006/ole">
            <mc:AlternateContent xmlns:mc="http://schemas.openxmlformats.org/markup-compatibility/2006">
              <mc:Choice xmlns:v="urn:schemas-microsoft-com:vml" Requires="v">
                <p:oleObj spid="_x0000_s19466" name="Chart" r:id="rId3" imgW="7324773" imgH="4638580" progId="Excel.Chart.8">
                  <p:embed/>
                </p:oleObj>
              </mc:Choice>
              <mc:Fallback>
                <p:oleObj name="Chart" r:id="rId3" imgW="7324773" imgH="463858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908050"/>
                        <a:ext cx="7319963" cy="4635500"/>
                      </a:xfrm>
                      <a:prstGeom prst="rect">
                        <a:avLst/>
                      </a:prstGeom>
                    </p:spPr>
                  </p:pic>
                </p:oleObj>
              </mc:Fallback>
            </mc:AlternateContent>
          </a:graphicData>
        </a:graphic>
      </p:graphicFrame>
      <p:sp>
        <p:nvSpPr>
          <p:cNvPr id="19463" name="Text Box 7"/>
          <p:cNvSpPr txBox="1">
            <a:spLocks noChangeArrowheads="1"/>
          </p:cNvSpPr>
          <p:nvPr/>
        </p:nvSpPr>
        <p:spPr bwMode="auto">
          <a:xfrm>
            <a:off x="574675" y="5516563"/>
            <a:ext cx="8569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 O kiek šios situacijos paplitusios Lietuvoje?</a:t>
            </a:r>
          </a:p>
        </p:txBody>
      </p:sp>
      <p:sp>
        <p:nvSpPr>
          <p:cNvPr id="194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06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173F710-2199-4E7C-89EB-5C301CF2F9F8}" type="slidenum">
              <a:rPr lang="lt-LT" altLang="lt-LT" sz="1000" b="0">
                <a:latin typeface="Arial" panose="020B0604020202020204" pitchFamily="34" charset="0"/>
              </a:rPr>
              <a:pPr eaLnBrk="1" hangingPunct="1"/>
              <a:t>360</a:t>
            </a:fld>
            <a:endParaRPr lang="lt-LT" altLang="lt-LT" sz="1000" b="0">
              <a:latin typeface="Arial" panose="020B0604020202020204" pitchFamily="34" charset="0"/>
            </a:endParaRPr>
          </a:p>
        </p:txBody>
      </p:sp>
      <p:sp>
        <p:nvSpPr>
          <p:cNvPr id="370692" name="Text Box 2"/>
          <p:cNvSpPr txBox="1">
            <a:spLocks noChangeArrowheads="1"/>
          </p:cNvSpPr>
          <p:nvPr/>
        </p:nvSpPr>
        <p:spPr bwMode="auto">
          <a:xfrm>
            <a:off x="611188" y="981075"/>
            <a:ext cx="8064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a:t>
            </a:r>
            <a:r>
              <a:rPr lang="en-US" altLang="lt-LT" sz="1800">
                <a:latin typeface="Times New Roman" panose="02020603050405020304" pitchFamily="18" charset="0"/>
                <a:cs typeface="Times New Roman" panose="02020603050405020304" pitchFamily="18" charset="0"/>
              </a:rPr>
              <a:t>Gyventoja</a:t>
            </a:r>
            <a:r>
              <a:rPr lang="lt-LT" altLang="lt-LT" sz="1800">
                <a:latin typeface="Times New Roman" panose="02020603050405020304" pitchFamily="18" charset="0"/>
                <a:cs typeface="Times New Roman" panose="02020603050405020304" pitchFamily="18" charset="0"/>
              </a:rPr>
              <a:t>i vertino</a:t>
            </a:r>
            <a:r>
              <a:rPr lang="en-US" altLang="lt-LT" sz="1800">
                <a:latin typeface="Times New Roman" panose="02020603050405020304" pitchFamily="18" charset="0"/>
                <a:cs typeface="Times New Roman" panose="02020603050405020304" pitchFamily="18" charset="0"/>
              </a:rPr>
              <a:t> 1</a:t>
            </a:r>
            <a:r>
              <a:rPr lang="lt-LT" altLang="lt-LT" sz="1800">
                <a:latin typeface="Times New Roman" panose="02020603050405020304" pitchFamily="18" charset="0"/>
                <a:cs typeface="Times New Roman" panose="02020603050405020304" pitchFamily="18" charset="0"/>
              </a:rPr>
              <a:t>8 problemų Lietuvoje sąrašą</a:t>
            </a:r>
            <a:r>
              <a:rPr lang="en-US" altLang="lt-LT" sz="1800">
                <a:latin typeface="Times New Roman" panose="02020603050405020304" pitchFamily="18" charset="0"/>
                <a:cs typeface="Times New Roman" panose="02020603050405020304" pitchFamily="18" charset="0"/>
              </a:rPr>
              <a:t>. </a:t>
            </a:r>
            <a:r>
              <a:rPr lang="lt-LT" altLang="lt-LT" sz="1800">
                <a:latin typeface="Times New Roman" panose="02020603050405020304" pitchFamily="18" charset="0"/>
                <a:cs typeface="Times New Roman" panose="02020603050405020304" pitchFamily="18" charset="0"/>
              </a:rPr>
              <a:t>Pagal dalį nurodžiusių, kad tai yra “labai rimta problema”, korupcija buvo minima 5-oje vietoje (56%) - po mažų atlyginimų, didelių kainų, emigracijos, alkoholizmo. Lyginant su 2014 m., nurodžiusių, kad tai rimta problema, padaugėjo (2014 m. – 48%). Galima spėti, kad nurodančių šios problemos didelę svarbą padaugėjo dėl rezonansinių, korupcinių skandalų, į kuriuos 2016 m. buvo patekę kai kurie Lietuvos politikai.</a:t>
            </a:r>
          </a:p>
          <a:p>
            <a:pPr algn="just" eaLnBrk="1" hangingPunct="1"/>
            <a:r>
              <a:rPr lang="lt-LT" altLang="lt-LT" sz="1800">
                <a:latin typeface="Times New Roman" panose="02020603050405020304" pitchFamily="18" charset="0"/>
                <a:cs typeface="Times New Roman" panose="02020603050405020304" pitchFamily="18" charset="0"/>
              </a:rPr>
              <a:t>Taip pat padaugėjo nurodžiusių, kad labai rimta problema yra kainų kilimas (nuo 52% iki 67%), emigracija (nuo 54% iki 63%), biurokratizmas (nuo 36% iki 41%). Sumažėjo bedarbystės svarba (nuo 63% iki 53%).</a:t>
            </a:r>
            <a:endParaRPr lang="en-US"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rPr>
              <a:t> Įmonių vadovai korupciją kaip labai rimtą problemą buvo paminėjo 5-oje vietoje, ją nurodė 35% įmonių vadovų. Lyginant su 2014 metais, padaugėjo nurodančių, kad tai yra “rimta problema” (2014 m. – 30 %, 2011 m. – 39%, 2007 – 34%, 2005 - 51%). </a:t>
            </a:r>
          </a:p>
          <a:p>
            <a:pPr algn="just" eaLnBrk="1" hangingPunct="1"/>
            <a:r>
              <a:rPr lang="lt-LT" altLang="lt-LT" sz="1800">
                <a:latin typeface="Times New Roman" panose="02020603050405020304" pitchFamily="18" charset="0"/>
                <a:cs typeface="Times New Roman" panose="02020603050405020304" pitchFamily="18" charset="0"/>
              </a:rPr>
              <a:t>	</a:t>
            </a:r>
          </a:p>
          <a:p>
            <a:pPr eaLnBrk="1" hangingPunct="1"/>
            <a:r>
              <a:rPr lang="lt-LT" altLang="lt-LT" sz="1800">
                <a:latin typeface="Times New Roman" panose="02020603050405020304" pitchFamily="18" charset="0"/>
                <a:cs typeface="Times New Roman" panose="02020603050405020304" pitchFamily="18" charset="0"/>
              </a:rPr>
              <a:t> </a:t>
            </a:r>
          </a:p>
        </p:txBody>
      </p:sp>
      <p:sp>
        <p:nvSpPr>
          <p:cNvPr id="37069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17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76CB567-96D5-4FB0-9E8D-0E5EDC5D0120}" type="slidenum">
              <a:rPr lang="lt-LT" altLang="lt-LT" sz="1000" b="0">
                <a:latin typeface="Arial" panose="020B0604020202020204" pitchFamily="34" charset="0"/>
              </a:rPr>
              <a:pPr eaLnBrk="1" hangingPunct="1"/>
              <a:t>361</a:t>
            </a:fld>
            <a:endParaRPr lang="lt-LT" altLang="lt-LT" sz="1000" b="0">
              <a:latin typeface="Arial" panose="020B0604020202020204" pitchFamily="34" charset="0"/>
            </a:endParaRPr>
          </a:p>
        </p:txBody>
      </p:sp>
      <p:sp>
        <p:nvSpPr>
          <p:cNvPr id="371716" name="Text Box 2"/>
          <p:cNvSpPr txBox="1">
            <a:spLocks noChangeArrowheads="1"/>
          </p:cNvSpPr>
          <p:nvPr/>
        </p:nvSpPr>
        <p:spPr bwMode="auto">
          <a:xfrm>
            <a:off x="539750" y="692150"/>
            <a:ext cx="80645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a:t>
            </a:r>
            <a:r>
              <a:rPr lang="lt-LT" altLang="lt-LT" sz="1800">
                <a:latin typeface="Times New Roman" panose="02020603050405020304" pitchFamily="18" charset="0"/>
              </a:rPr>
              <a:t>Taip pat buvo pateikta 17 verslo vystymosi problemų, buvo prašoma nurodyti, kurie dalykai šiuo metu yra ypač problematiški verslo požiūriu. Dažniausiai buvo minima didelė emigracija – 37%, mokesčių dydžiai – 28%, kompetentingų darbuotojų stoka – 27%, skaidrumo viešuosiuose pirkimuose stoka – 27%. Korupcija buvo minima 5-oje vietoje – 21% (2014 m. šią problemą paminėjo 16% įmonių vadovų).</a:t>
            </a:r>
          </a:p>
          <a:p>
            <a:pPr algn="just" eaLnBrk="1" hangingPunct="1"/>
            <a:endParaRPr lang="lt-LT" altLang="lt-LT" sz="1800">
              <a:latin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a:t>
            </a:r>
            <a:r>
              <a:rPr lang="lt-LT" altLang="lt-LT" sz="1800">
                <a:latin typeface="Times New Roman" panose="02020603050405020304" pitchFamily="18" charset="0"/>
              </a:rPr>
              <a:t>Valstybės tarnautojai, lyginant su gyventojais ir verslininkais, korupciją kaip labai rimtą problemą minėjo rečiau – 7-oje vietoje (32%) po mažų atlyginimų, alkoholizmo, emigracijos, didėjančių kainų, narkomanijos. 2014 m. korupcija buvo minima irgi 7-oje vietoje (29%).</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Gyventojai dažniausiai prie korupcinių priskyrė tokias situacijas: valstybės tarnautojas paima piniginį atlygį už paslaugos atlikimą ar atlikimo pagreitinimą (87%); asmuo duoda piniginį atlygį, dovaną valstybės tarnautojui norėdamas, kad jam reikalinga paslauga būtų suteikta geriau ir greičiau (87%); politinė partija žada priimti verslininkui naudingą sprendimą, jei jis suteiks finansinę paramą partijai (86%). Šios situacijos buvo dažniausiai minimos ir 2014 m. (atitinkamai 86%, 84%, 87%).</a:t>
            </a:r>
          </a:p>
        </p:txBody>
      </p:sp>
      <p:sp>
        <p:nvSpPr>
          <p:cNvPr id="3717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27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3373146-3ABE-4D24-9A42-4709777D7187}" type="slidenum">
              <a:rPr lang="lt-LT" altLang="lt-LT" sz="1000" b="0">
                <a:latin typeface="Arial" panose="020B0604020202020204" pitchFamily="34" charset="0"/>
              </a:rPr>
              <a:pPr eaLnBrk="1" hangingPunct="1"/>
              <a:t>362</a:t>
            </a:fld>
            <a:endParaRPr lang="lt-LT" altLang="lt-LT" sz="1000" b="0">
              <a:latin typeface="Arial" panose="020B0604020202020204" pitchFamily="34" charset="0"/>
            </a:endParaRPr>
          </a:p>
        </p:txBody>
      </p:sp>
      <p:sp>
        <p:nvSpPr>
          <p:cNvPr id="372740" name="Text Box 2"/>
          <p:cNvSpPr txBox="1">
            <a:spLocks noChangeArrowheads="1"/>
          </p:cNvSpPr>
          <p:nvPr/>
        </p:nvSpPr>
        <p:spPr bwMode="auto">
          <a:xfrm>
            <a:off x="539750" y="549275"/>
            <a:ext cx="80645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800">
                <a:latin typeface="Times New Roman" panose="02020603050405020304" pitchFamily="18" charset="0"/>
                <a:cs typeface="Times New Roman" panose="02020603050405020304" pitchFamily="18" charset="0"/>
              </a:rPr>
              <a:t> </a:t>
            </a:r>
          </a:p>
          <a:p>
            <a:pPr algn="just" eaLnBrk="1" hangingPunct="1">
              <a:spcBef>
                <a:spcPct val="20000"/>
              </a:spcBef>
              <a:buSzPct val="130000"/>
              <a:buFont typeface="Arial" panose="020B0604020202020204" pitchFamily="34" charset="0"/>
              <a:buChar char="•"/>
            </a:pPr>
            <a:r>
              <a:rPr lang="lt-LT" altLang="lt-LT" sz="1800">
                <a:latin typeface="Times New Roman" panose="02020603050405020304" pitchFamily="18" charset="0"/>
              </a:rPr>
              <a:t> </a:t>
            </a:r>
            <a:r>
              <a:rPr lang="lt-LT" altLang="lt-LT" sz="1800">
                <a:latin typeface="Times New Roman" panose="02020603050405020304" pitchFamily="18" charset="0"/>
                <a:cs typeface="Times New Roman" panose="02020603050405020304" pitchFamily="18" charset="0"/>
              </a:rPr>
              <a:t>Dažniausiai su korupcija tarnautojai sieja situacijas, kai valstybės tarnautojas paima piniginį atlygį už paslaugą - 97%, kai asmuo duoda piniginį atlygį, kad paslauga būtų suteikta geriau ir greičiau – 94%, kai politinė partija žada priimti verslininkui naudingą sprendimą, jei jis suteiks finansinę paramą partijai – 94%, kai asmuo, norėdamas, kad jam reikalinga paslauga būtų suteikta geriau ir greičiau, siūlo valstybės tarnautojui pasinaudoti jo įmonės teikiamomis paslaugomis nemokamai – 92%.</a:t>
            </a:r>
          </a:p>
          <a:p>
            <a:pPr algn="just" eaLnBrk="1" hangingPunct="1">
              <a:spcBef>
                <a:spcPct val="20000"/>
              </a:spcBef>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spcBef>
                <a:spcPct val="20000"/>
              </a:spcBef>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Lietuvos gyventojai nurodė, kad yra labai paplitęs reiškinys, kai asmuo pasinaudoja pažintimis įsidarbindamas į valstybės instituciją ar privačią įmonę – 38%, antroje vietoje yra situacija, kai politinė partija žada priimti verslininkui naudingą sprendimą, jei suteiks finansinę paramą partijai (36%), trečioje vietoje, kai valstybės tarnautojai naudojasi tarnybiniu automobiliu asmeniniais tikslais – 35%. Lyginant su 2014 m., padaugėjo teigiančių, kad yra labai paplitusi situacija, kai politinė partija žada priimti verslininkui naudingą sprendimą, jei šis suteiks finansinę paramą partijai (2014 m. buvo 29%).	</a:t>
            </a:r>
          </a:p>
          <a:p>
            <a:pPr algn="just" eaLnBrk="1" hangingPunct="1">
              <a:spcBef>
                <a:spcPct val="20000"/>
              </a:spcBef>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r>
              <a:rPr lang="lt-LT" altLang="lt-LT" sz="1800">
                <a:latin typeface="Times New Roman" panose="02020603050405020304" pitchFamily="18" charset="0"/>
                <a:cs typeface="Times New Roman" panose="02020603050405020304" pitchFamily="18" charset="0"/>
              </a:rPr>
              <a:t> </a:t>
            </a:r>
          </a:p>
          <a:p>
            <a:pPr algn="just" eaLnBrk="1" hangingPunct="1"/>
            <a:endParaRPr lang="lt-LT" altLang="lt-LT" sz="1800">
              <a:latin typeface="Times New Roman" panose="02020603050405020304" pitchFamily="18" charset="0"/>
              <a:cs typeface="Times New Roman" panose="02020603050405020304" pitchFamily="18" charset="0"/>
            </a:endParaRPr>
          </a:p>
          <a:p>
            <a:pPr algn="just" eaLnBrk="1" hangingPunct="1"/>
            <a:r>
              <a:rPr lang="lt-LT" altLang="lt-LT" sz="1800">
                <a:latin typeface="Times New Roman" panose="02020603050405020304" pitchFamily="18" charset="0"/>
                <a:cs typeface="Times New Roman" panose="02020603050405020304" pitchFamily="18" charset="0"/>
              </a:rPr>
              <a:t>	</a:t>
            </a:r>
          </a:p>
          <a:p>
            <a:pPr eaLnBrk="1" hangingPunct="1"/>
            <a:r>
              <a:rPr lang="lt-LT" altLang="lt-LT" sz="1800">
                <a:latin typeface="Times New Roman" panose="02020603050405020304" pitchFamily="18" charset="0"/>
                <a:cs typeface="Times New Roman" panose="02020603050405020304" pitchFamily="18" charset="0"/>
              </a:rPr>
              <a:t> </a:t>
            </a:r>
          </a:p>
        </p:txBody>
      </p:sp>
      <p:sp>
        <p:nvSpPr>
          <p:cNvPr id="37274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37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D62F04C-E9A9-47BC-A51A-80D7AED08004}" type="slidenum">
              <a:rPr lang="lt-LT" altLang="lt-LT" sz="1000" b="0">
                <a:latin typeface="Arial" panose="020B0604020202020204" pitchFamily="34" charset="0"/>
              </a:rPr>
              <a:pPr eaLnBrk="1" hangingPunct="1"/>
              <a:t>363</a:t>
            </a:fld>
            <a:endParaRPr lang="lt-LT" altLang="lt-LT" sz="1000" b="0">
              <a:latin typeface="Arial" panose="020B0604020202020204" pitchFamily="34" charset="0"/>
            </a:endParaRPr>
          </a:p>
        </p:txBody>
      </p:sp>
      <p:sp>
        <p:nvSpPr>
          <p:cNvPr id="373764" name="Text Box 2"/>
          <p:cNvSpPr txBox="1">
            <a:spLocks noChangeArrowheads="1"/>
          </p:cNvSpPr>
          <p:nvPr/>
        </p:nvSpPr>
        <p:spPr bwMode="auto">
          <a:xfrm>
            <a:off x="539750" y="549275"/>
            <a:ext cx="80645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Valstybės tarnautojų nuomone, labiausiai paplitusios korupcinės situacijos Lietuvoje yra: asmuo pasinaudoja pažintimis, kad jam reikalinga paslauga būtų atlikta geriau ir greičiau (labai paplitusi - 28%); pasinaudojęs pažintimis asmuo įsidarbina į valstybės instituciją, įstaigą ar privačią įmonę (labai paplitusi - 28%); politinė partija žada priimti verslininkui naudingą sprendimą, jei jis suteiks finansinę paramą partijai (labai paplitusi - 22%).</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Lyginant su valstybės tarnautojais, gyventojai dažniau apie kiekvieną situaciją sakė, kad ji paplitusi šalyje. Pavyzdžiui, 23% gyventojų nurodė, kad labai paplitusi situacija, kai asmuo valstybės tarnyboje dirbančiam asmeniui atsidėkoja pinigais PO paslaugos atlikimo. Tuo tarpu tokį atsakymą pasirinko tik 7% valstybės tarnautojų.</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Dauguma gyventojų išsakė nuomonę, kad korupcija yra kliūtis:  ji kliudo tiek žmonių gyvenimui (67%), tiek ir visuomenės gyvenimui (78%). 2016 m. valstybės tarnautojai dažniau pasirinko atsakymą “korupcija yra didelė kliūtis valstybės gyvenimui” – 77% –  negu ankstesniais metais. Dauguma įmonių vadovų nurodė, kad korupcija yra kliūtis verslui – 78%, šis rodiklis aukštesnis nei 2014 m. (70%).</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eaLnBrk="1" hangingPunct="1"/>
            <a:r>
              <a:rPr lang="lt-LT" altLang="lt-LT" sz="1800">
                <a:latin typeface="Times New Roman" panose="02020603050405020304" pitchFamily="18" charset="0"/>
                <a:cs typeface="Times New Roman" panose="02020603050405020304" pitchFamily="18" charset="0"/>
              </a:rPr>
              <a:t> </a:t>
            </a:r>
          </a:p>
        </p:txBody>
      </p:sp>
      <p:sp>
        <p:nvSpPr>
          <p:cNvPr id="3737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47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817148D-9F53-4805-A618-0360813F9F9B}" type="slidenum">
              <a:rPr lang="lt-LT" altLang="lt-LT" sz="1000" b="0">
                <a:latin typeface="Arial" panose="020B0604020202020204" pitchFamily="34" charset="0"/>
              </a:rPr>
              <a:pPr eaLnBrk="1" hangingPunct="1"/>
              <a:t>364</a:t>
            </a:fld>
            <a:endParaRPr lang="lt-LT" altLang="lt-LT" sz="1000" b="0">
              <a:latin typeface="Arial" panose="020B0604020202020204" pitchFamily="34" charset="0"/>
            </a:endParaRPr>
          </a:p>
        </p:txBody>
      </p:sp>
      <p:sp>
        <p:nvSpPr>
          <p:cNvPr id="374788" name="Text Box 2"/>
          <p:cNvSpPr txBox="1">
            <a:spLocks noChangeArrowheads="1"/>
          </p:cNvSpPr>
          <p:nvPr/>
        </p:nvSpPr>
        <p:spPr bwMode="auto">
          <a:xfrm>
            <a:off x="468313" y="476250"/>
            <a:ext cx="8064500"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Sumažėjo įmonių vadovų, teigiančių, kad kyšiai sutaupo laiką tvarkant administracines procedūras (nuo 27% iki 23%), kad korupcija “sutepa” neefektyviai veikiančius valstybinius mechanizmus (nuo 24% iki 21%). Sumažėjo teigiančių, kad tvarkant reikalus reikia valstybės tarnautojams primokėti (nuo 19% iki 13%), kad yra iš anksto žinomi mokėjimų/ dovanų dydžiai (nuo 17% iki 12%).</a:t>
            </a:r>
          </a:p>
          <a:p>
            <a:pPr algn="just" eaLnBrk="1" hangingPunct="1"/>
            <a:r>
              <a:rPr lang="lt-LT" altLang="lt-LT" sz="1800">
                <a:latin typeface="Times New Roman" panose="02020603050405020304" pitchFamily="18" charset="0"/>
                <a:cs typeface="Times New Roman" panose="02020603050405020304" pitchFamily="18" charset="0"/>
              </a:rPr>
              <a:t> </a:t>
            </a: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42% Lietuvos gyventojų mano, kad korupcijos mastai per 5 metus išaugo, 31% - kad nepakito ir 14% - kad sumažėjo. Lyginant su 2016 m.,  vertinimai pablogėjo (2014 m. nurodė, kad situacija per 5 metus pablogėjo  - 35%). Taip pat pablogėjo pastarųjų 12 mėnesių dinamikos vertinimas. Nurodė, kad korupcija išaugo 36%, o 2014 m. taip manančių buvo 26%. Ateities atžvilgiu yra kiek daugiau pesimistų (20%), negu optimistų (18%).</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Tik  8% įmonių vadovų nurodė, kad per 5 metus korupcijos mastai labai išaugo (2005 m. buvo 38%, 2007 m. – 28%, 2008 m. – 25%, 2011 m. - 18%, 2014 m. </a:t>
            </a:r>
            <a:r>
              <a:rPr lang="lt-LT" altLang="lt-LT" sz="1800" b="0">
                <a:latin typeface="Times New Roman" panose="02020603050405020304" pitchFamily="18" charset="0"/>
                <a:cs typeface="Times New Roman" panose="02020603050405020304" pitchFamily="18" charset="0"/>
              </a:rPr>
              <a:t>–</a:t>
            </a:r>
            <a:r>
              <a:rPr lang="lt-LT" altLang="lt-LT" sz="1800">
                <a:latin typeface="Times New Roman" panose="02020603050405020304" pitchFamily="18" charset="0"/>
                <a:cs typeface="Times New Roman" panose="02020603050405020304" pitchFamily="18" charset="0"/>
              </a:rPr>
              <a:t> 4%). Padaugėjo sakančių, kad korupcijos mastai sumažėjo 31% (buvo 25%). Tačiau pokyčiai per 12 mėnesių vertinami skeptiškiau: korupcija išaugo 16% (2014 m. buvo 13%), o kad sumažėjo, nurodė 18% (2014 m. – 20%). Buvo užfiksuotas žymus optimizmas ateities atžvilgiu: nurodė, kad per ateinančius 3 metus korupcija sumažės 37%, o kad padidės –  11%.   </a:t>
            </a:r>
          </a:p>
        </p:txBody>
      </p:sp>
      <p:sp>
        <p:nvSpPr>
          <p:cNvPr id="3747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58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B0389C8-2F71-42F5-98D7-4127551F3C00}" type="slidenum">
              <a:rPr lang="lt-LT" altLang="lt-LT" sz="1000" b="0">
                <a:latin typeface="Arial" panose="020B0604020202020204" pitchFamily="34" charset="0"/>
              </a:rPr>
              <a:pPr eaLnBrk="1" hangingPunct="1"/>
              <a:t>365</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468313" y="476250"/>
            <a:ext cx="8064500" cy="5632450"/>
          </a:xfrm>
          <a:prstGeom prst="rect">
            <a:avLst/>
          </a:prstGeom>
          <a:noFill/>
          <a:ln w="9525">
            <a:noFill/>
            <a:miter lim="800000"/>
            <a:headEnd/>
            <a:tailEnd/>
          </a:ln>
          <a:effectLst/>
        </p:spPr>
        <p:txBody>
          <a:bodyPr>
            <a:spAutoFit/>
          </a:bodyPr>
          <a:lstStyle/>
          <a:p>
            <a:pPr algn="just">
              <a:buSzPct val="130000"/>
              <a:buFont typeface="Arial" pitchFamily="34" charset="0"/>
              <a:buChar char="•"/>
              <a:defRPr/>
            </a:pPr>
            <a:r>
              <a:rPr lang="lt-LT" sz="1800" dirty="0">
                <a:latin typeface="Times New Roman" pitchFamily="18" charset="0"/>
                <a:cs typeface="Times New Roman" pitchFamily="18" charset="0"/>
              </a:rPr>
              <a:t> </a:t>
            </a:r>
            <a:r>
              <a:rPr lang="lt-LT" sz="1800" dirty="0">
                <a:latin typeface="+mn-lt"/>
              </a:rPr>
              <a:t>Valstybės tarnautojų nuomone, korupcijos mastai per 5 metus sumažėjo – 50% respondentų, padidėjimą nurodė 15%. Tai geresni vertinimai nei 2014 ir 2011 m.</a:t>
            </a:r>
          </a:p>
          <a:p>
            <a:pPr algn="just">
              <a:defRPr/>
            </a:pPr>
            <a:r>
              <a:rPr lang="lt-LT" sz="1800" dirty="0">
                <a:latin typeface="+mn-lt"/>
              </a:rPr>
              <a:t>Padaugėjo sakančių, kad korupcija sumažėjo per pastaruosius 12 mėn. –  36% (2014 m. buvo 25%). Dauguma prognozuoja, kad per artimiausius 3 metus korupcija sumažės – 57% (buvo 41%). </a:t>
            </a:r>
          </a:p>
          <a:p>
            <a:pPr algn="just">
              <a:defRPr/>
            </a:pPr>
            <a:endParaRPr lang="lt-LT" sz="1800" dirty="0">
              <a:latin typeface="+mn-lt"/>
              <a:cs typeface="Times New Roman" pitchFamily="18" charset="0"/>
            </a:endParaRPr>
          </a:p>
          <a:p>
            <a:pPr algn="just">
              <a:buSzPct val="130000"/>
              <a:buFont typeface="Arial" pitchFamily="34" charset="0"/>
              <a:buChar char="•"/>
              <a:defRPr/>
            </a:pPr>
            <a:r>
              <a:rPr lang="lt-LT" sz="1800" dirty="0">
                <a:latin typeface="Times New Roman" pitchFamily="18" charset="0"/>
                <a:cs typeface="Times New Roman" pitchFamily="18" charset="0"/>
              </a:rPr>
              <a:t> Lyginant tikslinių grupių atsakymus, galima matyti, kad kritiškiausiai korupcinių procesų atžvilgiu yra nusiteikę gyventojai, po to seka verslininkai, o mažiausiai kritiški yra valstybės tarnautojai.</a:t>
            </a:r>
          </a:p>
          <a:p>
            <a:pPr algn="just">
              <a:buSzPct val="130000"/>
              <a:buFont typeface="Arial" pitchFamily="34" charset="0"/>
              <a:buChar char="•"/>
              <a:defRPr/>
            </a:pPr>
            <a:endParaRPr lang="lt-LT" sz="1800" dirty="0">
              <a:latin typeface="Times New Roman" pitchFamily="18" charset="0"/>
              <a:cs typeface="Times New Roman" pitchFamily="18" charset="0"/>
            </a:endParaRPr>
          </a:p>
          <a:p>
            <a:pPr algn="just">
              <a:buSzPct val="130000"/>
              <a:buFont typeface="Arial" pitchFamily="34" charset="0"/>
              <a:buChar char="•"/>
              <a:defRPr/>
            </a:pPr>
            <a:r>
              <a:rPr lang="lt-LT" sz="1800" dirty="0">
                <a:latin typeface="Times New Roman" pitchFamily="18" charset="0"/>
                <a:cs typeface="Times New Roman" pitchFamily="18" charset="0"/>
              </a:rPr>
              <a:t> Lyginant su 2014 m., padaugėjo gyventojų, teigiančių, kad Lietuvoje paplitęs nepotizmas 74% (buvo 68%), politinių partijų narių protegavimas 72% (buvo 62%), piktnaudžiavimas tarnyba 58% (buvo 46%), ypač padaugėjo nurodžiusių prekybą poveikiu – 56% (buvo 35%).</a:t>
            </a:r>
          </a:p>
          <a:p>
            <a:pPr algn="just">
              <a:buSzPct val="130000"/>
              <a:buFont typeface="Arial" pitchFamily="34" charset="0"/>
              <a:buChar char="•"/>
              <a:defRPr/>
            </a:pPr>
            <a:endParaRPr lang="lt-LT" sz="1800" dirty="0">
              <a:solidFill>
                <a:srgbClr val="C00000"/>
              </a:solidFill>
              <a:latin typeface="Times New Roman" pitchFamily="18" charset="0"/>
              <a:cs typeface="Times New Roman" pitchFamily="18" charset="0"/>
            </a:endParaRPr>
          </a:p>
          <a:p>
            <a:pPr algn="just">
              <a:buSzPct val="130000"/>
              <a:buFont typeface="Arial" pitchFamily="34" charset="0"/>
              <a:buChar char="•"/>
              <a:defRPr/>
            </a:pPr>
            <a:r>
              <a:rPr lang="lt-LT" sz="1800" dirty="0"/>
              <a:t> </a:t>
            </a:r>
            <a:r>
              <a:rPr lang="lt-LT" sz="1800" dirty="0">
                <a:latin typeface="Times New Roman" pitchFamily="18" charset="0"/>
                <a:cs typeface="Times New Roman" pitchFamily="18" charset="0"/>
              </a:rPr>
              <a:t>Įmonių atstovai dažniausiai nurodė, kad Lietuvoje yra “labai paplitęs” ir “paplitęs” politinių partijų narių protegavimas – 74% (buvo 60%), nepotizmas – 74% (buvo 63%).</a:t>
            </a:r>
            <a:r>
              <a:rPr lang="lt-LT" sz="1800" dirty="0">
                <a:solidFill>
                  <a:srgbClr val="C00000"/>
                </a:solidFill>
                <a:latin typeface="Times New Roman" pitchFamily="18" charset="0"/>
                <a:cs typeface="Times New Roman" pitchFamily="18" charset="0"/>
              </a:rPr>
              <a:t>	</a:t>
            </a:r>
            <a:r>
              <a:rPr lang="lt-LT" sz="1800" dirty="0">
                <a:latin typeface="Times New Roman" pitchFamily="18" charset="0"/>
                <a:cs typeface="Times New Roman" pitchFamily="18" charset="0"/>
              </a:rPr>
              <a:t>Taip pat išaugo palankių įstatymų, naudingų atskiroms grupėms, priėmimas – 59% (buvo 53%), įgaliojimų viršijimas – 52% (buvo 42%), prekyba poveikiu – 43% (buvo 32%).</a:t>
            </a:r>
          </a:p>
        </p:txBody>
      </p:sp>
      <p:sp>
        <p:nvSpPr>
          <p:cNvPr id="3758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68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F2FAC8E-DA64-467F-B0EC-A87C6C42D83B}" type="slidenum">
              <a:rPr lang="lt-LT" altLang="lt-LT" sz="1000" b="0">
                <a:latin typeface="Arial" panose="020B0604020202020204" pitchFamily="34" charset="0"/>
              </a:rPr>
              <a:pPr eaLnBrk="1" hangingPunct="1"/>
              <a:t>366</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468313" y="836613"/>
            <a:ext cx="8064500" cy="5354637"/>
          </a:xfrm>
          <a:prstGeom prst="rect">
            <a:avLst/>
          </a:prstGeom>
          <a:noFill/>
          <a:ln w="9525">
            <a:noFill/>
            <a:miter lim="800000"/>
            <a:headEnd/>
            <a:tailEnd/>
          </a:ln>
          <a:effectLst/>
        </p:spPr>
        <p:txBody>
          <a:bodyPr>
            <a:spAutoFit/>
          </a:bodyPr>
          <a:lstStyle/>
          <a:p>
            <a:pPr algn="just">
              <a:buSzPct val="130000"/>
              <a:buFont typeface="Arial" pitchFamily="34" charset="0"/>
              <a:buChar char="•"/>
              <a:defRPr/>
            </a:pPr>
            <a:r>
              <a:rPr lang="lt-LT" sz="1800" dirty="0">
                <a:latin typeface="Times New Roman" pitchFamily="18" charset="0"/>
                <a:cs typeface="Times New Roman" pitchFamily="18" charset="0"/>
              </a:rPr>
              <a:t> Valstybės tarnautojų nuomone, labiausiai yra paplitęs (“labai paplitęs” ir “paplitęs”) yra politinių partijų narių protegavimas – 66% (buvo 60%), nepotizmas – 62% (buvo 62%).</a:t>
            </a:r>
          </a:p>
          <a:p>
            <a:pPr algn="just">
              <a:defRPr/>
            </a:pPr>
            <a:endParaRPr lang="lt-LT" sz="1800" dirty="0">
              <a:latin typeface="+mn-lt"/>
              <a:cs typeface="Times New Roman" pitchFamily="18" charset="0"/>
            </a:endParaRPr>
          </a:p>
          <a:p>
            <a:pPr algn="just">
              <a:buSzPct val="130000"/>
              <a:buFont typeface="Arial" pitchFamily="34" charset="0"/>
              <a:buChar char="•"/>
              <a:defRPr/>
            </a:pPr>
            <a:r>
              <a:rPr lang="lt-LT" sz="1800" dirty="0">
                <a:latin typeface="Times New Roman" pitchFamily="18" charset="0"/>
                <a:cs typeface="Times New Roman" pitchFamily="18" charset="0"/>
              </a:rPr>
              <a:t> </a:t>
            </a:r>
            <a:r>
              <a:rPr lang="lt-LT" sz="1800" dirty="0">
                <a:latin typeface="Times New Roman" pitchFamily="18" charset="0"/>
              </a:rPr>
              <a:t> 2016 m. gyventojų nuomone </a:t>
            </a:r>
            <a:r>
              <a:rPr lang="lt-LT" sz="1800" dirty="0">
                <a:latin typeface="Times New Roman" pitchFamily="18" charset="0"/>
                <a:cs typeface="Times New Roman" pitchFamily="18" charset="0"/>
              </a:rPr>
              <a:t>(atviras klausimas)</a:t>
            </a:r>
            <a:r>
              <a:rPr lang="lt-LT" sz="1800" dirty="0">
                <a:latin typeface="Times New Roman" pitchFamily="18" charset="0"/>
              </a:rPr>
              <a:t>, labiausiai korumpuotos institucijos: sveikatos apsaugos institucijos - 51</a:t>
            </a:r>
            <a:r>
              <a:rPr lang="en-US" sz="1800" dirty="0">
                <a:latin typeface="Times New Roman" pitchFamily="18" charset="0"/>
              </a:rPr>
              <a:t>%</a:t>
            </a:r>
            <a:r>
              <a:rPr lang="lt-LT" sz="1800" dirty="0">
                <a:latin typeface="Times New Roman" pitchFamily="18" charset="0"/>
              </a:rPr>
              <a:t>, Seimas – 42%, teismai  - 37</a:t>
            </a:r>
            <a:r>
              <a:rPr lang="en-US" sz="1800" dirty="0">
                <a:latin typeface="Times New Roman" pitchFamily="18" charset="0"/>
              </a:rPr>
              <a:t>%</a:t>
            </a:r>
            <a:r>
              <a:rPr lang="lt-LT" sz="1800" dirty="0">
                <a:latin typeface="Times New Roman" pitchFamily="18" charset="0"/>
              </a:rPr>
              <a:t>. Daugelyje atvejų įvairios institucijos buvo pradėtos minėti dažniau.</a:t>
            </a:r>
          </a:p>
          <a:p>
            <a:pPr algn="just">
              <a:buSzPct val="130000"/>
              <a:defRPr/>
            </a:pPr>
            <a:endParaRPr lang="lt-LT" sz="1800" dirty="0">
              <a:latin typeface="Times New Roman" pitchFamily="18" charset="0"/>
            </a:endParaRPr>
          </a:p>
          <a:p>
            <a:pPr algn="just">
              <a:buSzPct val="130000"/>
              <a:buFont typeface="Arial" pitchFamily="34" charset="0"/>
              <a:buChar char="•"/>
              <a:defRPr/>
            </a:pPr>
            <a:r>
              <a:rPr lang="lt-LT" sz="1800" dirty="0">
                <a:latin typeface="Times New Roman" pitchFamily="18" charset="0"/>
              </a:rPr>
              <a:t> </a:t>
            </a:r>
            <a:r>
              <a:rPr lang="lt-LT" sz="1800" dirty="0"/>
              <a:t> </a:t>
            </a:r>
            <a:r>
              <a:rPr lang="lt-LT" sz="1800" dirty="0">
                <a:latin typeface="Times New Roman" pitchFamily="18" charset="0"/>
                <a:cs typeface="Times New Roman" pitchFamily="18" charset="0"/>
              </a:rPr>
              <a:t>Įmonių atstovų nuomone, labiausiai korumpuota yra sveikatos apsauga – 27% atsakymų į atvirą klausimą ir Seimas – 23% (prieš du metus buvo du kartus mažiau paminėjimų – 11%). Ženkliai padaugėjo ir partijų paminėjimas – 15% (buvo 7%).</a:t>
            </a:r>
          </a:p>
          <a:p>
            <a:pPr algn="just">
              <a:buSzPct val="130000"/>
              <a:buFont typeface="Arial" pitchFamily="34" charset="0"/>
              <a:buChar char="•"/>
              <a:defRPr/>
            </a:pPr>
            <a:endParaRPr lang="lt-LT" sz="1800" dirty="0">
              <a:latin typeface="Times New Roman" pitchFamily="18" charset="0"/>
              <a:cs typeface="Times New Roman" pitchFamily="18" charset="0"/>
            </a:endParaRPr>
          </a:p>
          <a:p>
            <a:pPr algn="just">
              <a:buSzPct val="130000"/>
              <a:buFont typeface="Arial" pitchFamily="34" charset="0"/>
              <a:buChar char="•"/>
              <a:defRPr/>
            </a:pPr>
            <a:r>
              <a:rPr lang="lt-LT" sz="1800" dirty="0">
                <a:latin typeface="Times New Roman" pitchFamily="18" charset="0"/>
                <a:cs typeface="Times New Roman" pitchFamily="18" charset="0"/>
              </a:rPr>
              <a:t> Kaip ir ankstesniuose tyrimuose, valstybės tarnautojai atvirame klausime kaip labiausiai korumpuotas įstaigas nurodė sveikatos apsaugos institucijas – 47% (2014 m. buvo 40%). Toliau seka savivaldybės – 27%, Seimas – 23% ir teismai – 21%.</a:t>
            </a:r>
          </a:p>
          <a:p>
            <a:pPr algn="just">
              <a:defRPr/>
            </a:pPr>
            <a:r>
              <a:rPr lang="lt-LT" sz="1800" dirty="0">
                <a:latin typeface="Times New Roman" pitchFamily="18" charset="0"/>
                <a:cs typeface="Times New Roman" pitchFamily="18" charset="0"/>
              </a:rPr>
              <a:t> </a:t>
            </a:r>
          </a:p>
          <a:p>
            <a:pPr algn="just">
              <a:buSzPct val="130000"/>
              <a:buFont typeface="Arial" pitchFamily="34" charset="0"/>
              <a:buChar char="•"/>
              <a:defRPr/>
            </a:pPr>
            <a:endParaRPr lang="lt-LT" sz="1800" dirty="0">
              <a:latin typeface="Times New Roman" pitchFamily="18" charset="0"/>
              <a:cs typeface="Times New Roman" pitchFamily="18" charset="0"/>
            </a:endParaRPr>
          </a:p>
        </p:txBody>
      </p:sp>
      <p:sp>
        <p:nvSpPr>
          <p:cNvPr id="3768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78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39C7872-CD50-494A-9DDE-538C67FD4671}" type="slidenum">
              <a:rPr lang="lt-LT" altLang="lt-LT" sz="1000" b="0">
                <a:latin typeface="Arial" panose="020B0604020202020204" pitchFamily="34" charset="0"/>
              </a:rPr>
              <a:pPr eaLnBrk="1" hangingPunct="1"/>
              <a:t>367</a:t>
            </a:fld>
            <a:endParaRPr lang="lt-LT" altLang="lt-LT" sz="1000" b="0">
              <a:latin typeface="Arial" panose="020B0604020202020204" pitchFamily="34" charset="0"/>
            </a:endParaRPr>
          </a:p>
        </p:txBody>
      </p:sp>
      <p:sp>
        <p:nvSpPr>
          <p:cNvPr id="377860" name="Text Box 2"/>
          <p:cNvSpPr txBox="1">
            <a:spLocks noChangeArrowheads="1"/>
          </p:cNvSpPr>
          <p:nvPr/>
        </p:nvSpPr>
        <p:spPr bwMode="auto">
          <a:xfrm>
            <a:off x="611188" y="615950"/>
            <a:ext cx="80645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Gyventojams buvo pateiktas 15 svarbiausių Lietuvos institucijų sąrašas ir buvo prašoma nurodyti, kurios iš jų yra labai korumpuotos ir kurios iš dalies korumpuotos. Kaip labai korumpuotos buvo minimos tokios institucijos:  Seimas – 53%, partijos – 51%, teismai – 37%, Vyriausybė – 36%. Nuo 2014 m. ženkliai padaugėjo teigiančių, kad yra labai korumpuotas Seimas (buvo 34%), partijos (buvo 31%), Vyriausybė (buvo 22%).</a:t>
            </a:r>
          </a:p>
          <a:p>
            <a:pPr algn="just" eaLnBrk="1" hangingPunct="1">
              <a:buSzPct val="130000"/>
            </a:pPr>
            <a:endParaRPr lang="lt-LT" altLang="lt-LT" sz="17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Įmonių vadovai įvardino kaip labai korumpuotas politines partijas – 44%, Seimą – 42%, miestų ir rajonų savivaldybes – 28%, Vyriausybę – 26%. Ženkliai pablogėjo politinių partijų, Seimo, Vyriausybės vertinimas. </a:t>
            </a:r>
          </a:p>
          <a:p>
            <a:pPr algn="just" eaLnBrk="1" hangingPunct="1">
              <a:buSzPct val="130000"/>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Valstybės tarnautojai kaip labiausiai korumpuotas institucijas nurodė politines partijas 47% (2014 m. buvo 35%), Seimą 37% (buvo 31%), miestų ir rajonų savivaldybes – 36% (buvo 26%). Ženkliai sumažėjo prokuratūros paminėjimai “labai korumpuota” 13%, o buvo 27%.</a:t>
            </a:r>
          </a:p>
          <a:p>
            <a:pPr algn="just" eaLnBrk="1" hangingPunct="1">
              <a:buSzPct val="130000"/>
              <a:buFont typeface="Arial" panose="020B0604020202020204" pitchFamily="34" charset="0"/>
              <a:buChar char="•"/>
            </a:pPr>
            <a:endParaRPr lang="lt-LT" altLang="lt-LT" sz="17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Lietuvos gyventojai yra kritiškiau nusiteikę įvairių institucijų atžvilgiu, lyginant su įmonių vadovais ir valstybės tarnautojais. Nors yra ir išimtis: valstybės tarnautojai blogiau (22%) vertina žiniasklaidą, lyginant su gyventojais (16%) ir įmonių atstovais (12%). </a:t>
            </a:r>
          </a:p>
        </p:txBody>
      </p:sp>
      <p:sp>
        <p:nvSpPr>
          <p:cNvPr id="377861" name="Date Placeholder 3"/>
          <p:cNvSpPr>
            <a:spLocks noGrp="1"/>
          </p:cNvSpPr>
          <p:nvPr>
            <p:ph type="dt" sz="quarter" idx="10"/>
          </p:nvPr>
        </p:nvSpPr>
        <p:spPr>
          <a:xfrm>
            <a:off x="457200" y="6381750"/>
            <a:ext cx="2133600" cy="33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88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029B977-8DD0-4CEA-AED2-278747A4C449}" type="slidenum">
              <a:rPr lang="lt-LT" altLang="lt-LT" sz="1000" b="0">
                <a:latin typeface="Arial" panose="020B0604020202020204" pitchFamily="34" charset="0"/>
              </a:rPr>
              <a:pPr eaLnBrk="1" hangingPunct="1"/>
              <a:t>368</a:t>
            </a:fld>
            <a:endParaRPr lang="lt-LT" altLang="lt-LT" sz="1000" b="0">
              <a:latin typeface="Arial" panose="020B0604020202020204" pitchFamily="34" charset="0"/>
            </a:endParaRPr>
          </a:p>
        </p:txBody>
      </p:sp>
      <p:sp>
        <p:nvSpPr>
          <p:cNvPr id="378884" name="Text Box 2"/>
          <p:cNvSpPr txBox="1">
            <a:spLocks noChangeArrowheads="1"/>
          </p:cNvSpPr>
          <p:nvPr/>
        </p:nvSpPr>
        <p:spPr bwMode="auto">
          <a:xfrm>
            <a:off x="468313" y="692150"/>
            <a:ext cx="81359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Gyventojai vertino konkrečių ministerijų ar įstaigų korumpuotumo lygį. Daugiausia vertinimų “labai korumpuota” surinko šios institucijos (virš 20%): Sveikatos apsaugos ministerija – 29%, Krašto apsaugos ministerija – 22%, Apylinkių teismai – 21%, Valstybinė teritorijų planavimo ir statybos inspekcija – 33%,  Ignalinos atominė elektrinė – 28%, Valstybinė energetikos inspekcija – 22%, Lietuvos naftos produktų agentūra – 22%, Muitinės departamentas – 32%, Lietuvos energija – 29%, Lošimų priežiūros tarnyba – 23%, Krašto apsaugos ministerijos Įsigijimų departamentas – 28%, Viešųjų pirkimų skyriai savivaldybėse – 25%, Neįgalumo ir darbingumo nustatymo tarnyba – 47%, Neįgaliųjų reikalų departamentas – 21%, Valstybinė vaistų kontrolės tarnyba – 36%, Respublikinės ligoninės – 35%, miestų ir rajonų ligoninės – 31%, poliklinikos – 23%, Valstybinė ligonių kasa ir jos teritoriniai padaliniai – 22%, kelių policija - 24%, Viešųjų pirkimų tarnyba – 37%, Valstybinė maisto ir veterinarijos tarnyba – 25%, Nacionalinė žemės tarnyba – 31%, Nacionalinė mokėjimo agentūra – 24%, farmacijos srities įmonės – 24%, antstoliai – 21%.</a:t>
            </a:r>
          </a:p>
        </p:txBody>
      </p:sp>
      <p:sp>
        <p:nvSpPr>
          <p:cNvPr id="3788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99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DAFACAB-AE2E-464F-ACF1-372809DCC58F}" type="slidenum">
              <a:rPr lang="lt-LT" altLang="lt-LT" sz="1000" b="0">
                <a:latin typeface="Arial" panose="020B0604020202020204" pitchFamily="34" charset="0"/>
              </a:rPr>
              <a:pPr eaLnBrk="1" hangingPunct="1"/>
              <a:t>369</a:t>
            </a:fld>
            <a:endParaRPr lang="lt-LT" altLang="lt-LT" sz="1000" b="0">
              <a:latin typeface="Arial" panose="020B0604020202020204" pitchFamily="34" charset="0"/>
            </a:endParaRPr>
          </a:p>
        </p:txBody>
      </p:sp>
      <p:sp>
        <p:nvSpPr>
          <p:cNvPr id="379908" name="Text Box 2"/>
          <p:cNvSpPr txBox="1">
            <a:spLocks noChangeArrowheads="1"/>
          </p:cNvSpPr>
          <p:nvPr/>
        </p:nvSpPr>
        <p:spPr bwMode="auto">
          <a:xfrm>
            <a:off x="468313" y="836613"/>
            <a:ext cx="81359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Lyginant su Lietuvos gyventojais, įmonių vadovai, kalbant apie įvairias institucijas, žymiai rečiau pateikdavo vertinimus “labai korumpuota”. Virš 20% tokių vertinimų susilaukė šios institucijos: Valstybinė teritorijų planavimo ir statybos inspekcija – 29%, Krašto apsaugos ministerijos Įsigijimų  departamentas – 23%, savivaldybių Viešųjų pirkimų skyriai/ komisijos – 25%, Neįgalumo ir darbingumo nustatymo tarnybos – 30%, Respublikinės ligoninės/ klinikos – 24%, Valstybinė vaistų kontrolės tarnyba – 28%, Viešųjų pirkimų tarnyba – 32%.</a:t>
            </a:r>
          </a:p>
          <a:p>
            <a:pPr algn="just" eaLnBrk="1" hangingPunct="1">
              <a:buSzPct val="130000"/>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Virš 20% valstybės tarnautojų nurodė kaip labai korumpuotas šias institucijas: Sveikatos apsaugos ministerija – 25%, Valstybinė teritorijų planavimo ir statybos inspekcija – 34%, Muitinės departamentas – 29%, AB “Lietuvos energija”  – 21%, Krašto apsaugos ministerijos Įsigijimų departamentas – 26%, savivaldybių statybų skyriai – 22%, Neįgalumo ir darbingumo nustatymo tarnyba – 33%, Respublikinės ligoninės/ klinikos – 39%, miestų ir rajonų ligoninės – 38%, Valstybinė vaistų kontrolės tarnyba - 35%, poliklinikos - 28%, Kelių policijos tarnyba – 22%, Valstybinė maisto ir veterinarijos tarnyba – 21%, Nacionalinė žemės tarnyba – 29%, Nacionalinė mokėjimo agentūra – 24%, farmacijos srities įmonės - 29%.</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p:txBody>
      </p:sp>
      <p:sp>
        <p:nvSpPr>
          <p:cNvPr id="3799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048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1EABD10-DB94-4944-BEBE-82794D4E44A1}" type="slidenum">
              <a:rPr lang="lt-LT" altLang="lt-LT" sz="1000" b="0">
                <a:latin typeface="Arial" panose="020B0604020202020204" pitchFamily="34" charset="0"/>
              </a:rPr>
              <a:pPr eaLnBrk="1" hangingPunct="1"/>
              <a:t>37</a:t>
            </a:fld>
            <a:endParaRPr lang="lt-LT" altLang="lt-LT" sz="1000" b="0">
              <a:latin typeface="Arial" panose="020B0604020202020204" pitchFamily="34" charset="0"/>
            </a:endParaRPr>
          </a:p>
        </p:txBody>
      </p:sp>
      <p:sp>
        <p:nvSpPr>
          <p:cNvPr id="20486" name="Rectangle 2"/>
          <p:cNvSpPr>
            <a:spLocks noGrp="1" noChangeArrowheads="1"/>
          </p:cNvSpPr>
          <p:nvPr>
            <p:ph type="title"/>
          </p:nvPr>
        </p:nvSpPr>
        <p:spPr>
          <a:xfrm>
            <a:off x="468313" y="476250"/>
            <a:ext cx="8229600" cy="720725"/>
          </a:xfrm>
        </p:spPr>
        <p:txBody>
          <a:bodyPr/>
          <a:lstStyle/>
          <a:p>
            <a:pPr algn="ctr" eaLnBrk="1" hangingPunct="1"/>
            <a:r>
              <a:rPr lang="lt-LT" altLang="lt-LT" smtClean="0"/>
              <a:t>Korupcinogeninių situacijų paplitimas</a:t>
            </a:r>
            <a:endParaRPr lang="en-US" altLang="lt-LT" smtClean="0"/>
          </a:p>
        </p:txBody>
      </p:sp>
      <p:sp>
        <p:nvSpPr>
          <p:cNvPr id="20487" name="Text Box 4"/>
          <p:cNvSpPr txBox="1">
            <a:spLocks noChangeArrowheads="1"/>
          </p:cNvSpPr>
          <p:nvPr/>
        </p:nvSpPr>
        <p:spPr bwMode="auto">
          <a:xfrm>
            <a:off x="1403350" y="1196975"/>
            <a:ext cx="868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2016 m.</a:t>
            </a:r>
            <a:endParaRPr lang="en-US" altLang="lt-LT" sz="1600">
              <a:latin typeface="Times New Roman" panose="02020603050405020304" pitchFamily="18" charset="0"/>
            </a:endParaRPr>
          </a:p>
        </p:txBody>
      </p:sp>
      <p:sp>
        <p:nvSpPr>
          <p:cNvPr id="20488" name="Text Box 5"/>
          <p:cNvSpPr txBox="1">
            <a:spLocks noChangeArrowheads="1"/>
          </p:cNvSpPr>
          <p:nvPr/>
        </p:nvSpPr>
        <p:spPr bwMode="auto">
          <a:xfrm>
            <a:off x="5940425" y="1196975"/>
            <a:ext cx="868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2014 m.</a:t>
            </a:r>
            <a:endParaRPr lang="en-US" altLang="lt-LT" sz="1600">
              <a:latin typeface="Times New Roman" panose="02020603050405020304" pitchFamily="18" charset="0"/>
            </a:endParaRPr>
          </a:p>
        </p:txBody>
      </p:sp>
      <p:sp>
        <p:nvSpPr>
          <p:cNvPr id="20489" name="Text Box 6"/>
          <p:cNvSpPr txBox="1">
            <a:spLocks noChangeArrowheads="1"/>
          </p:cNvSpPr>
          <p:nvPr/>
        </p:nvSpPr>
        <p:spPr bwMode="auto">
          <a:xfrm>
            <a:off x="4787900" y="5805488"/>
            <a:ext cx="2479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Atsakymai “labai paplitę”</a:t>
            </a:r>
            <a:endParaRPr lang="en-US" altLang="lt-LT" sz="1600">
              <a:latin typeface="Times New Roman" panose="02020603050405020304" pitchFamily="18" charset="0"/>
            </a:endParaRPr>
          </a:p>
        </p:txBody>
      </p:sp>
      <p:graphicFrame>
        <p:nvGraphicFramePr>
          <p:cNvPr id="20482" name="Object 3"/>
          <p:cNvGraphicFramePr>
            <a:graphicFrameLocks noGrp="1" noChangeAspect="1"/>
          </p:cNvGraphicFramePr>
          <p:nvPr>
            <p:ph sz="half" idx="1"/>
          </p:nvPr>
        </p:nvGraphicFramePr>
        <p:xfrm>
          <a:off x="139700" y="1628775"/>
          <a:ext cx="3479800" cy="4022725"/>
        </p:xfrm>
        <a:graphic>
          <a:graphicData uri="http://schemas.openxmlformats.org/presentationml/2006/ole">
            <mc:AlternateContent xmlns:mc="http://schemas.openxmlformats.org/markup-compatibility/2006">
              <mc:Choice xmlns:v="urn:schemas-microsoft-com:vml" Requires="v">
                <p:oleObj spid="_x0000_s20494" name="Chart" r:id="rId3" imgW="3038523" imgH="3581590" progId="Excel.Chart.8">
                  <p:embed/>
                </p:oleObj>
              </mc:Choice>
              <mc:Fallback>
                <p:oleObj name="Chart" r:id="rId3" imgW="3038523" imgH="3581590"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628775"/>
                        <a:ext cx="3479800" cy="4022725"/>
                      </a:xfrm>
                      <a:prstGeom prst="rect">
                        <a:avLst/>
                      </a:prstGeom>
                    </p:spPr>
                  </p:pic>
                </p:oleObj>
              </mc:Fallback>
            </mc:AlternateContent>
          </a:graphicData>
        </a:graphic>
      </p:graphicFrame>
      <p:sp>
        <p:nvSpPr>
          <p:cNvPr id="20490" name="Text Box 11"/>
          <p:cNvSpPr txBox="1">
            <a:spLocks noChangeArrowheads="1"/>
          </p:cNvSpPr>
          <p:nvPr/>
        </p:nvSpPr>
        <p:spPr bwMode="auto">
          <a:xfrm>
            <a:off x="663575" y="5803900"/>
            <a:ext cx="226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sp>
        <p:nvSpPr>
          <p:cNvPr id="204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20483" name="Object 2"/>
          <p:cNvGraphicFramePr>
            <a:graphicFrameLocks noGrp="1" noChangeAspect="1"/>
          </p:cNvGraphicFramePr>
          <p:nvPr/>
        </p:nvGraphicFramePr>
        <p:xfrm>
          <a:off x="3851275" y="1557338"/>
          <a:ext cx="5499100" cy="4305300"/>
        </p:xfrm>
        <a:graphic>
          <a:graphicData uri="http://schemas.openxmlformats.org/presentationml/2006/ole">
            <mc:AlternateContent xmlns:mc="http://schemas.openxmlformats.org/markup-compatibility/2006">
              <mc:Choice xmlns:v="urn:schemas-microsoft-com:vml" Requires="v">
                <p:oleObj spid="_x0000_s20495" name="Chart" r:id="rId5" imgW="5495830" imgH="4305110" progId="Excel.Chart.8">
                  <p:embed/>
                </p:oleObj>
              </mc:Choice>
              <mc:Fallback>
                <p:oleObj name="Chart" r:id="rId5" imgW="5495830" imgH="4305110" progId="Excel.Char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1557338"/>
                        <a:ext cx="5499100" cy="430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809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65251FE-DA5F-42A1-B8F2-A1A43E6401EE}" type="slidenum">
              <a:rPr lang="lt-LT" altLang="lt-LT" sz="1000" b="0">
                <a:latin typeface="Arial" panose="020B0604020202020204" pitchFamily="34" charset="0"/>
              </a:rPr>
              <a:pPr eaLnBrk="1" hangingPunct="1"/>
              <a:t>370</a:t>
            </a:fld>
            <a:endParaRPr lang="lt-LT" altLang="lt-LT" sz="1000" b="0">
              <a:latin typeface="Arial" panose="020B0604020202020204" pitchFamily="34" charset="0"/>
            </a:endParaRPr>
          </a:p>
        </p:txBody>
      </p:sp>
      <p:sp>
        <p:nvSpPr>
          <p:cNvPr id="380932" name="Text Box 2"/>
          <p:cNvSpPr txBox="1">
            <a:spLocks noChangeArrowheads="1"/>
          </p:cNvSpPr>
          <p:nvPr/>
        </p:nvSpPr>
        <p:spPr bwMode="auto">
          <a:xfrm>
            <a:off x="468313" y="620713"/>
            <a:ext cx="81359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Dauguma gyventojų (68%) mano, kad kyšis padeda spręsti problemas ir nuo 2014 m. rezultatas mažai pasikeitė.  40% gyventojų duotų kyšį, kad išspręstų savo problemas. Tai mažiausias rezultatas nuo 2001 m., jau penkti metai šis rodiklis mažėja. Lyginant su 2014 m.,  pasirengusių duoti kyšį sumažėjo nuo 48% iki 40%.  </a:t>
            </a:r>
          </a:p>
          <a:p>
            <a:pPr algn="just" eaLnBrk="1" hangingPunct="1"/>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Sutinka, kad kyšis padeda spręsti problemas, 48% įmonių vadovų (tai daugiau nei 2014 m. - 43%). Duotų  kyšį 20% įmonių vadovų, tai mažiausias rezultatas nuo 2002 m.</a:t>
            </a:r>
          </a:p>
          <a:p>
            <a:pPr algn="just" eaLnBrk="1" hangingPunct="1"/>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45% valstybės tarnautojų nurodė, kad kyšis padeda spręsti problemas, tai mažiau, nei 2014 m. (54%). 12% valstybės tarnautojų nurodė, kad duotų kyšį, tai mažiau, nei ankstesniais metais (2014 m. – 23%, 2011 m. - 35%).</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Per 12 mėnesių kyšį yra davę 16% gyventojų, o per 5 metus – 33%. Tai mažiausias rezultatas nuo 2002 m.</a:t>
            </a:r>
          </a:p>
          <a:p>
            <a:pPr algn="just" eaLnBrk="1" hangingPunct="1"/>
            <a:endParaRPr lang="lt-LT" altLang="lt-LT" sz="1800"/>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Per 12 mėnesių kyšį yra davę 5% įmonių atstovų, o per 5 metus – 15%. Rezultatas beveik nepasikeitė nuo 2014 m., tačiau jis yra vienas mažiausių nuo 2002 m.</a:t>
            </a:r>
          </a:p>
        </p:txBody>
      </p:sp>
      <p:sp>
        <p:nvSpPr>
          <p:cNvPr id="3809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819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7E19E31-B7BD-4C14-A6A1-C2D96A049364}" type="slidenum">
              <a:rPr lang="lt-LT" altLang="lt-LT" sz="1000" b="0">
                <a:latin typeface="Arial" panose="020B0604020202020204" pitchFamily="34" charset="0"/>
              </a:rPr>
              <a:pPr eaLnBrk="1" hangingPunct="1"/>
              <a:t>371</a:t>
            </a:fld>
            <a:endParaRPr lang="lt-LT" altLang="lt-LT" sz="1000" b="0">
              <a:latin typeface="Arial" panose="020B0604020202020204" pitchFamily="34" charset="0"/>
            </a:endParaRPr>
          </a:p>
        </p:txBody>
      </p:sp>
      <p:sp>
        <p:nvSpPr>
          <p:cNvPr id="381956" name="Text Box 2"/>
          <p:cNvSpPr txBox="1">
            <a:spLocks noChangeArrowheads="1"/>
          </p:cNvSpPr>
          <p:nvPr/>
        </p:nvSpPr>
        <p:spPr bwMode="auto">
          <a:xfrm>
            <a:off x="468313" y="836613"/>
            <a:ext cx="813593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6% valstybės tarnautojų nurodė, kad per 12 mėn. jiems yra tekę duoti kyšį, tai ženkliai mažiau nei 2014 m. (17%). Sumažėjo ir davusių kyšį per 5 metus (nuo 35% iki 19%).</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Dažniausiai gyventojai nurodė, kad tiesiog nebuvo situacijos, kurioje būtų reikalaujama kyšio – 49%. Svarbu tai, kad keičiasi kyšio nedavimo priežasčių struktūra. 2001 m. nurodė, kad tai prieštarauja įsitikinimams 12%, o 2016 m. – jau 26%. Ši dalis nuolatos auga. 50% įmonių vadovų nurodė, kad iki šiol pavykdavo išspręsti visus klausimus be kyšių, 41% nurodė, kad tiesiog nebuvo tokios situacijos. Valstybės tarnautojai dažniausiai – 58% - nurodė, kad kyšio davimas  prieštarauja jų įsitikinimams. Tai didžiausia rodiklio reikšmė nuo 2008 m.</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Lietuvos gyventojų, kurie prisipažino, kad jiems yra tekę duoti kyšį bent kartą per pastaruosius 5 metus, buvo klausiama apie kyšio davimo priežastis. Dažniausiai buvo atsakoma, kad kyšis buvo duodamas tikintis, kad tai padės greičiau išspręsti problemą. Žymiai rečiau buvo nurodoma, kad kyšis buvo reikalaujamas.</a:t>
            </a:r>
          </a:p>
          <a:p>
            <a:pPr algn="just" eaLnBrk="1" hangingPunct="1">
              <a:buSzPct val="130000"/>
            </a:pPr>
            <a:endParaRPr lang="lt-LT" altLang="lt-LT" sz="1800">
              <a:latin typeface="Times New Roman" panose="02020603050405020304" pitchFamily="18" charset="0"/>
              <a:cs typeface="Times New Roman" panose="02020603050405020304" pitchFamily="18" charset="0"/>
            </a:endParaRPr>
          </a:p>
        </p:txBody>
      </p:sp>
      <p:sp>
        <p:nvSpPr>
          <p:cNvPr id="3819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829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73EBE8D-FB12-46E2-93C4-8D01AD0AD608}" type="slidenum">
              <a:rPr lang="lt-LT" altLang="lt-LT" sz="1000" b="0">
                <a:latin typeface="Arial" panose="020B0604020202020204" pitchFamily="34" charset="0"/>
              </a:rPr>
              <a:pPr eaLnBrk="1" hangingPunct="1"/>
              <a:t>372</a:t>
            </a:fld>
            <a:endParaRPr lang="lt-LT" altLang="lt-LT" sz="1000" b="0">
              <a:latin typeface="Arial" panose="020B0604020202020204" pitchFamily="34" charset="0"/>
            </a:endParaRPr>
          </a:p>
        </p:txBody>
      </p:sp>
      <p:sp>
        <p:nvSpPr>
          <p:cNvPr id="382980" name="Text Box 2"/>
          <p:cNvSpPr txBox="1">
            <a:spLocks noChangeArrowheads="1"/>
          </p:cNvSpPr>
          <p:nvPr/>
        </p:nvSpPr>
        <p:spPr bwMode="auto">
          <a:xfrm>
            <a:off x="468313" y="836613"/>
            <a:ext cx="81359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16% gyventojų nurodė, kad ir patys imtų kyšį, tačiau per 12 mėnesių tą teko padaryti tik 2% gyventojų. Absoliuti dauguma nurodė, kad kyšio neėmė, o pagrindinė kyšio neėmimo priežastis – tiesiog niekas nesiūlė kyšio. Pasirengusių imti kyšį lyginant su 2014 m. yra maždaug tiek pat.</a:t>
            </a:r>
          </a:p>
          <a:p>
            <a:pPr algn="just" eaLnBrk="1" hangingPunct="1"/>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Didelė dalis gyventojų nurodė, kad pasinaudotų giminystės ryšiais ir pažintimis įsidarbindami ar siekdami kokybiškesnio, greitesnio paslaugų suteikimo. Tuo tarpu realiai pasinaudojusių ryšiais ir pažintimis yra ženkliai mažiau: pažintimis įsidarbindami pasinaudojo 16%, o siekdami kokybiškesnio, greitesnio paslaugų suteikimo – 18%.</a:t>
            </a:r>
          </a:p>
          <a:p>
            <a:pPr eaLnBrk="1" hangingPunct="1"/>
            <a:r>
              <a:rPr lang="lt-LT" altLang="lt-LT" sz="1800">
                <a:latin typeface="Times New Roman" panose="02020603050405020304" pitchFamily="18" charset="0"/>
                <a:cs typeface="Times New Roman" panose="02020603050405020304" pitchFamily="18" charset="0"/>
              </a:rPr>
              <a:t> </a:t>
            </a: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22% valstybės tarnautojų nurodė, kad jų įstaiga dažniau ar rečiau patiria politikų spaudimą dėl jų privačių interesų (2014 m. buvo 24%). Taip pat 16% respondentų nurodė, kad jų įstaiga patyrė politikų spaudimą dėl jų atstovaujamų partijų interesų (2014 m. buvo 19%). </a:t>
            </a:r>
          </a:p>
          <a:p>
            <a:pPr algn="just" eaLnBrk="1" hangingPunct="1"/>
            <a:r>
              <a:rPr lang="lt-LT" altLang="lt-LT" sz="1800"/>
              <a:t> </a:t>
            </a:r>
          </a:p>
          <a:p>
            <a:pPr eaLnBrk="1" hangingPunct="1"/>
            <a:endParaRPr lang="lt-LT" altLang="lt-LT" sz="1800">
              <a:latin typeface="Times New Roman" panose="02020603050405020304" pitchFamily="18" charset="0"/>
              <a:cs typeface="Times New Roman" panose="02020603050405020304" pitchFamily="18" charset="0"/>
            </a:endParaRPr>
          </a:p>
          <a:p>
            <a:pPr eaLnBrk="1" hangingPunct="1"/>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pPr>
            <a:endParaRPr lang="lt-LT" altLang="lt-LT" sz="1800">
              <a:latin typeface="Times New Roman" panose="02020603050405020304" pitchFamily="18" charset="0"/>
              <a:cs typeface="Times New Roman" panose="02020603050405020304" pitchFamily="18" charset="0"/>
            </a:endParaRPr>
          </a:p>
        </p:txBody>
      </p:sp>
      <p:sp>
        <p:nvSpPr>
          <p:cNvPr id="3829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840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1B62C7F-7857-4EA3-91FD-14A17AA5F730}" type="slidenum">
              <a:rPr lang="lt-LT" altLang="lt-LT" sz="1000" b="0">
                <a:latin typeface="Arial" panose="020B0604020202020204" pitchFamily="34" charset="0"/>
              </a:rPr>
              <a:pPr eaLnBrk="1" hangingPunct="1"/>
              <a:t>373</a:t>
            </a:fld>
            <a:endParaRPr lang="lt-LT" altLang="lt-LT" sz="1000" b="0">
              <a:latin typeface="Arial" panose="020B0604020202020204" pitchFamily="34" charset="0"/>
            </a:endParaRPr>
          </a:p>
        </p:txBody>
      </p:sp>
      <p:sp>
        <p:nvSpPr>
          <p:cNvPr id="384004" name="Text Box 2"/>
          <p:cNvSpPr txBox="1">
            <a:spLocks noChangeArrowheads="1"/>
          </p:cNvSpPr>
          <p:nvPr/>
        </p:nvSpPr>
        <p:spPr bwMode="auto">
          <a:xfrm>
            <a:off x="468313" y="836613"/>
            <a:ext cx="813593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a:t>
            </a:r>
            <a:r>
              <a:rPr lang="lt-LT" altLang="lt-LT" sz="1800">
                <a:latin typeface="Times New Roman" panose="02020603050405020304" pitchFamily="18" charset="0"/>
              </a:rPr>
              <a:t>Tarp intensyviau gyventojų lankomų įstaigų didžiausi su kyšiais susieti indeksai yra miestų ir rajonų ligoninėse (kyšių prievartavimo indeksas siekia 0,36, o kyšių davimo – 0,23), respublikinėse ligoninėse (prievartavimo – 0,40, davimo – 0,27). 2016 m. situacija čia pagerėjo. Sumažėjo kyšininkavimo indeksai kelių policijoje, prievartavimo indeksas nuo 0,43 2014 m. iki 0,22 2016 m., o davimo indeksas nuo 0,35 2014 m. iki 0,12  2016 m.</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rPr>
              <a:t> Tarp labiausiai gyventojų lankomų institucijų (kuriose apsilankė ne mažiau 100 žmonių) mažiausi prievartavimo ir davimo indeksai yra būdingi: Lietuvos pašte, asmens dokumentų išrašymo centruose, socialinės rūpybos skyriuose, greitosios medicinos pagalbos stotyse, seniūnijose, Regitroje, Registrų centre, pas notarus, Sodroje, Valstybinėse ligonių kasose. </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Didžiausi gyventojų kyšio prievartavimo indeksai yra dėl chirurginių operacijų (0,38), dėl slaugos ligoninėje (0,25), neįgalumo ir darbingumo pažymėjimų gavimo (0,25), kelių eismo taisyklių pažeidimų nagrinėjimo (0,16), civilinių bylų nagrinėjimo (0,18), administracinių teisės pažeidimų nagrinėjimo (0,17). Dėl šių procedūrų yra didžiausi ir kyšių davimo indeksai.</a:t>
            </a:r>
          </a:p>
          <a:p>
            <a:pPr algn="just" eaLnBrk="1" hangingPunct="1">
              <a:buSzPct val="130000"/>
            </a:pPr>
            <a:endParaRPr lang="lt-LT" altLang="lt-LT" sz="1800">
              <a:latin typeface="Times New Roman" panose="02020603050405020304" pitchFamily="18" charset="0"/>
              <a:cs typeface="Times New Roman" panose="02020603050405020304" pitchFamily="18" charset="0"/>
            </a:endParaRPr>
          </a:p>
        </p:txBody>
      </p:sp>
      <p:sp>
        <p:nvSpPr>
          <p:cNvPr id="3840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850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FEDA635-B782-4F57-A5E3-EC8394AE950B}" type="slidenum">
              <a:rPr lang="lt-LT" altLang="lt-LT" sz="1000" b="0">
                <a:latin typeface="Arial" panose="020B0604020202020204" pitchFamily="34" charset="0"/>
              </a:rPr>
              <a:pPr eaLnBrk="1" hangingPunct="1"/>
              <a:t>374</a:t>
            </a:fld>
            <a:endParaRPr lang="lt-LT" altLang="lt-LT" sz="1000" b="0">
              <a:latin typeface="Arial" panose="020B0604020202020204" pitchFamily="34" charset="0"/>
            </a:endParaRPr>
          </a:p>
        </p:txBody>
      </p:sp>
      <p:sp>
        <p:nvSpPr>
          <p:cNvPr id="385028" name="Text Box 2"/>
          <p:cNvSpPr txBox="1">
            <a:spLocks noChangeArrowheads="1"/>
          </p:cNvSpPr>
          <p:nvPr/>
        </p:nvSpPr>
        <p:spPr bwMode="auto">
          <a:xfrm>
            <a:off x="468313" y="836613"/>
            <a:ext cx="8135937"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Įmonių atstovai nurodė, kad kyšio labiausiai tikimasi miestų ir rajonų ligoninėse (0,29), respublikinėse ligoninėse/ klinikose (0,28). Čia paminėtos institucijos, kuriose per 5 metus pabuvojo ne mažiau 30 respondentų. </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Valstybės tarnautojų manymu, labiausiai kyšio yra tikimasi dėl chirurginių operacijų (0,28), slaugos ligoninėse (0,25), miestų ir rajonų ligoninėse (0,21), respublikinėse ligoninėse (0,26), Architektūros ir urbanistikos skyriuose (0,33), Žemės ūkio skyriuose (0,31), vaikų ikimokyklinio ugdymo skyriuose (0,25). Čia paminėtos istitucijos, kuriose lankėsi ne mažiau 30 respondentų.</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Visos tikslinės grupės dėl korupcijos paplitimo pirmiausia kaltina politikus. Lyginant su 2014 m., verslininkai politikus kaltina žymiai dažniau (buvo 62%, dabar 81%).</a:t>
            </a:r>
          </a:p>
          <a:p>
            <a:pPr algn="just" eaLnBrk="1" hangingPunct="1"/>
            <a:r>
              <a:rPr lang="lt-LT" altLang="lt-LT" sz="1800"/>
              <a:t> </a:t>
            </a:r>
          </a:p>
          <a:p>
            <a:pPr algn="just" eaLnBrk="1" hangingPunct="1">
              <a:buSzPct val="130000"/>
              <a:buFont typeface="Arial" panose="020B0604020202020204" pitchFamily="34" charset="0"/>
              <a:buChar char="•"/>
            </a:pPr>
            <a:r>
              <a:rPr lang="lt-LT" altLang="lt-LT" sz="1600">
                <a:latin typeface="Times New Roman" panose="02020603050405020304" pitchFamily="18" charset="0"/>
                <a:cs typeface="Times New Roman" panose="02020603050405020304" pitchFamily="18" charset="0"/>
              </a:rPr>
              <a:t> T</a:t>
            </a:r>
            <a:r>
              <a:rPr lang="lt-LT" altLang="lt-LT" sz="1800">
                <a:latin typeface="Times New Roman" panose="02020603050405020304" pitchFamily="18" charset="0"/>
                <a:cs typeface="Times New Roman" panose="02020603050405020304" pitchFamily="18" charset="0"/>
              </a:rPr>
              <a:t>iek gyventojai, tiek verslininkai, tiek ir valstybės tarnautojai dėl kyšio dažniausiai kaltina abi puses. Tik imantį kyšį dažniau kaltina gyventojai (25%), verslininkai (37%), rečiau – valstybės tarnautojai (15%).</a:t>
            </a:r>
            <a:endParaRPr lang="lt-LT" altLang="lt-LT" sz="1800"/>
          </a:p>
          <a:p>
            <a:pPr algn="just" eaLnBrk="1" hangingPunct="1"/>
            <a:r>
              <a:rPr lang="lt-LT" altLang="lt-LT" sz="1800"/>
              <a:t> </a:t>
            </a:r>
            <a:endParaRPr lang="lt-LT" altLang="lt-LT" sz="1800">
              <a:latin typeface="Times New Roman" panose="02020603050405020304" pitchFamily="18" charset="0"/>
              <a:cs typeface="Times New Roman" panose="02020603050405020304" pitchFamily="18" charset="0"/>
            </a:endParaRPr>
          </a:p>
        </p:txBody>
      </p:sp>
      <p:sp>
        <p:nvSpPr>
          <p:cNvPr id="3850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86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E047907-4089-4716-BA04-ABF1A2E89F07}" type="slidenum">
              <a:rPr lang="lt-LT" altLang="lt-LT" sz="1000" b="0">
                <a:latin typeface="Arial" panose="020B0604020202020204" pitchFamily="34" charset="0"/>
              </a:rPr>
              <a:pPr eaLnBrk="1" hangingPunct="1"/>
              <a:t>375</a:t>
            </a:fld>
            <a:endParaRPr lang="lt-LT" altLang="lt-LT" sz="1000" b="0">
              <a:latin typeface="Arial" panose="020B0604020202020204" pitchFamily="34" charset="0"/>
            </a:endParaRPr>
          </a:p>
        </p:txBody>
      </p:sp>
      <p:sp>
        <p:nvSpPr>
          <p:cNvPr id="386052" name="Text Box 2"/>
          <p:cNvSpPr txBox="1">
            <a:spLocks noChangeArrowheads="1"/>
          </p:cNvSpPr>
          <p:nvPr/>
        </p:nvSpPr>
        <p:spPr bwMode="auto">
          <a:xfrm>
            <a:off x="468313" y="836613"/>
            <a:ext cx="813593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Į klausimą, kokios institucijos ir socialinės grupės labiausiai gali prisidėti prie korupcijos mažinimo, gyventojai dažniausiai atsakė, kad tai STT – 57% (buvo 43%), Seimas – 53% (buvo 54%) ir Vyriausybė - 50% (buvo 53%). Įmonių vadovai nurodė kad tai Seimas – 57% (buvo 45%), STT – 57% (buvo 37%), Vyriausybė - 49% (buvo 55%). Valstybės tarnautojai nurodė Seimą – 56% (buvo 49%), STT – 54% (buvo 42%), teisėsaugos institucijas 53% (buvo 48%). </a:t>
            </a:r>
          </a:p>
          <a:p>
            <a:pPr algn="just" eaLnBrk="1" hangingPunct="1"/>
            <a:r>
              <a:rPr lang="lt-LT" altLang="lt-LT" sz="1800"/>
              <a:t> </a:t>
            </a: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Dažniausiai visos tikslinės grupės nurodė, kad kyšininkavimo reiškinį stimuliuoja per mažos bausmės: gyventojai – 65%, įmonių vadovai – 53%, valstybės tarnautojai – 47%.</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Dėl efektyviausių korupcijos mažinimo priemonių tikslinių grupių nuomonės išsiskyrė: gyventojai pirmoje vietoje minėjo bausmių griežtinimą – 43%, įmonių vadovai nurodė, kad prasižengusiems valstybės tarnautojams reikia uždrausti dirbti valstybinėse įstaigose – 37%, o valstybės tarnautojai siūlė kelti valstybės tarnyboje dirbančių asmenų atlyginimus – 36% ir kelti visuomenės moralę – 36%.</a:t>
            </a:r>
            <a:endParaRPr lang="lt-LT" altLang="lt-LT" sz="1800"/>
          </a:p>
          <a:p>
            <a:pPr algn="just" eaLnBrk="1" hangingPunct="1"/>
            <a:endParaRPr lang="lt-LT" altLang="lt-LT" sz="1800">
              <a:latin typeface="Times New Roman" panose="02020603050405020304" pitchFamily="18" charset="0"/>
              <a:cs typeface="Times New Roman" panose="02020603050405020304" pitchFamily="18" charset="0"/>
            </a:endParaRPr>
          </a:p>
        </p:txBody>
      </p:sp>
      <p:sp>
        <p:nvSpPr>
          <p:cNvPr id="3860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87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5EE91D36-FB76-4D9B-B0CD-68FF76CACA1F}" type="slidenum">
              <a:rPr lang="lt-LT" altLang="lt-LT" sz="1000" b="0">
                <a:latin typeface="Arial" panose="020B0604020202020204" pitchFamily="34" charset="0"/>
              </a:rPr>
              <a:pPr eaLnBrk="1" hangingPunct="1"/>
              <a:t>376</a:t>
            </a:fld>
            <a:endParaRPr lang="lt-LT" altLang="lt-LT" sz="1000" b="0">
              <a:latin typeface="Arial" panose="020B0604020202020204" pitchFamily="34" charset="0"/>
            </a:endParaRPr>
          </a:p>
        </p:txBody>
      </p:sp>
      <p:sp>
        <p:nvSpPr>
          <p:cNvPr id="387076" name="Text Box 2"/>
          <p:cNvSpPr txBox="1">
            <a:spLocks noChangeArrowheads="1"/>
          </p:cNvSpPr>
          <p:nvPr/>
        </p:nvSpPr>
        <p:spPr bwMode="auto">
          <a:xfrm>
            <a:off x="468313" y="836613"/>
            <a:ext cx="813593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Tiek gyventojai, tiek ir įmonių atstovai pasisakė už baudžiamąsias priemones kovoje su korupcija (atitinkamai 50% ir 38%), o valstybės tarnautojai dažniau minėjo prevencines priemones – 47%.</a:t>
            </a:r>
          </a:p>
          <a:p>
            <a:pPr algn="just" eaLnBrk="1" hangingPunct="1"/>
            <a:r>
              <a:rPr lang="lt-LT" altLang="lt-LT" sz="1800"/>
              <a:t> </a:t>
            </a: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a:t>
            </a:r>
            <a:r>
              <a:rPr lang="lt-LT" altLang="lt-LT" sz="1800"/>
              <a:t> </a:t>
            </a:r>
            <a:r>
              <a:rPr lang="lt-LT" altLang="lt-LT" sz="1800">
                <a:latin typeface="Times New Roman" panose="02020603050405020304" pitchFamily="18" charset="0"/>
                <a:cs typeface="Times New Roman" panose="02020603050405020304" pitchFamily="18" charset="0"/>
              </a:rPr>
              <a:t>Visų tikslinių grupių nuomone, kovojant su korupcija šiuo metu mažiausiai reikėtų gaudyti tik smulkiąsias korupcijos „žuvytes“. Daug svarbiau būtų kovoti su korupcija aukščiausiuose politiniuose ir verslo sluoksniuose, o pagal galimybes tirti ir visus korupcijos atvejus. Šią nuostatą patvirtina ne tik šis, bet ir ankstesniais metais atlikti tyrimai.</a:t>
            </a:r>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Svarbiausiu informacijos šaltiniu apie korupcijos procesus visose tikslinėse grupėse išlieka televizija.</a:t>
            </a:r>
          </a:p>
          <a:p>
            <a:pPr algn="just" eaLnBrk="1" hangingPunct="1"/>
            <a:endParaRPr lang="lt-LT" altLang="lt-LT" sz="1800"/>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39% gyventojų žino, kur reikėtų kreiptis dėl korupcijos atvejų (tai žymiai daugiau nei 2014 m.), 23% praneštų, 12% norėtų dalyvauti antikorupcinėje veikloje. Įmonių vadovų rodikliai šiuo požiūriu yra aukštesni: 61% žino, 35% praneštų, 18% norėtų dalyvauti antikorupcinėje veikloje. Dar daugiau žino, kur reikėtų kreiptis, valstybės tarnautojai - 72%, praneštų apie korupciją  - 42% tarnautojų, o dalyvautų antikorupcinėje veikloje – 31%.</a:t>
            </a:r>
          </a:p>
        </p:txBody>
      </p:sp>
      <p:sp>
        <p:nvSpPr>
          <p:cNvPr id="38707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88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6BB6BC9-52AE-4EAC-A3BD-8DB74C9C3498}" type="slidenum">
              <a:rPr lang="lt-LT" altLang="lt-LT" sz="1000" b="0">
                <a:latin typeface="Arial" panose="020B0604020202020204" pitchFamily="34" charset="0"/>
              </a:rPr>
              <a:pPr eaLnBrk="1" hangingPunct="1"/>
              <a:t>377</a:t>
            </a:fld>
            <a:endParaRPr lang="lt-LT" altLang="lt-LT" sz="1000" b="0">
              <a:latin typeface="Arial" panose="020B0604020202020204" pitchFamily="34" charset="0"/>
            </a:endParaRPr>
          </a:p>
        </p:txBody>
      </p:sp>
      <p:sp>
        <p:nvSpPr>
          <p:cNvPr id="388100" name="Text Box 2"/>
          <p:cNvSpPr txBox="1">
            <a:spLocks noChangeArrowheads="1"/>
          </p:cNvSpPr>
          <p:nvPr/>
        </p:nvSpPr>
        <p:spPr bwMode="auto">
          <a:xfrm>
            <a:off x="468313" y="836613"/>
            <a:ext cx="8135937"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Pagrindinė nenoro pranešti apie korupcinį įvykį priežastis visose tikslinėse grupėse – baimė nukentėti. </a:t>
            </a:r>
          </a:p>
          <a:p>
            <a:pPr algn="just" eaLnBrk="1" hangingPunct="1"/>
            <a:r>
              <a:rPr lang="lt-LT" altLang="lt-LT" sz="1800"/>
              <a:t> </a:t>
            </a:r>
          </a:p>
          <a:p>
            <a:pPr algn="just" eaLnBrk="1" hangingPunct="1">
              <a:buSzPct val="130000"/>
              <a:buFont typeface="Arial" panose="020B0604020202020204" pitchFamily="34" charset="0"/>
              <a:buChar char="•"/>
            </a:pPr>
            <a:r>
              <a:rPr lang="lt-LT" altLang="lt-LT" sz="1800">
                <a:latin typeface="Times New Roman" panose="02020603050405020304" pitchFamily="18" charset="0"/>
                <a:cs typeface="Times New Roman" panose="02020603050405020304" pitchFamily="18" charset="0"/>
              </a:rPr>
              <a:t> 26% gyventojų girdėjo apie įgyvendinamas korupcijos prevencijos ir mažinimo priemones, tai daugiau nei 2014 m. (19%). 28% nurodė, kad šios priemonės padės sumažinti korupciją, o 39% - kad nepadės, t.y. daugiau pesimistų nei optimistų. Tačiau 2016 m. optimistų dalis yra didžiausia nuo 2002 m. Tarp verslininkų yra daugiau girdėjusių apie antikorupcines priemones – 36% ir optimistų dėl tų priemonių efektyvumo – 39%. Dar daugiau girdėjusių tarp valstybės tarnautojų – 50%, čia daugiau ir optimistų (40%) nei pesimistų (20%) dėl šių priemonių efektyvumo.</a:t>
            </a:r>
          </a:p>
          <a:p>
            <a:pPr algn="just" eaLnBrk="1" hangingPunct="1"/>
            <a:endParaRPr lang="lt-LT" altLang="lt-LT" sz="1800"/>
          </a:p>
          <a:p>
            <a:pPr algn="just" eaLnBrk="1" hangingPunct="1">
              <a:buSzPct val="130000"/>
              <a:buFont typeface="Arial" panose="020B0604020202020204" pitchFamily="34" charset="0"/>
              <a:buChar char="•"/>
            </a:pPr>
            <a:endParaRPr lang="lt-LT" altLang="lt-LT" sz="1800">
              <a:latin typeface="Times New Roman" panose="02020603050405020304" pitchFamily="18" charset="0"/>
              <a:cs typeface="Times New Roman" panose="02020603050405020304" pitchFamily="18" charset="0"/>
            </a:endParaRPr>
          </a:p>
        </p:txBody>
      </p:sp>
      <p:sp>
        <p:nvSpPr>
          <p:cNvPr id="3881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150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E87323F-7575-444F-9FB2-8D8D88CEE3CF}" type="slidenum">
              <a:rPr lang="lt-LT" altLang="lt-LT" sz="1000" b="0">
                <a:latin typeface="Arial" panose="020B0604020202020204" pitchFamily="34" charset="0"/>
              </a:rPr>
              <a:pPr eaLnBrk="1" hangingPunct="1"/>
              <a:t>38</a:t>
            </a:fld>
            <a:endParaRPr lang="lt-LT" altLang="lt-LT" sz="1000" b="0">
              <a:latin typeface="Arial" panose="020B0604020202020204" pitchFamily="34" charset="0"/>
            </a:endParaRPr>
          </a:p>
        </p:txBody>
      </p:sp>
      <p:sp>
        <p:nvSpPr>
          <p:cNvPr id="21510"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Korupcinogeninių situacijų paplitimas (</a:t>
            </a:r>
            <a:r>
              <a:rPr lang="lt-LT" altLang="lt-LT" i="1" smtClean="0"/>
              <a:t>tęsinys</a:t>
            </a:r>
            <a:r>
              <a:rPr lang="lt-LT" altLang="lt-LT" smtClean="0"/>
              <a:t>)</a:t>
            </a:r>
            <a:endParaRPr lang="en-US" altLang="lt-LT" smtClean="0"/>
          </a:p>
        </p:txBody>
      </p:sp>
      <p:graphicFrame>
        <p:nvGraphicFramePr>
          <p:cNvPr id="21506" name="Object 3"/>
          <p:cNvGraphicFramePr>
            <a:graphicFrameLocks noGrp="1" noChangeAspect="1"/>
          </p:cNvGraphicFramePr>
          <p:nvPr>
            <p:ph sz="half" idx="2"/>
          </p:nvPr>
        </p:nvGraphicFramePr>
        <p:xfrm>
          <a:off x="3281363" y="1841500"/>
          <a:ext cx="5487987" cy="4108450"/>
        </p:xfrm>
        <a:graphic>
          <a:graphicData uri="http://schemas.openxmlformats.org/presentationml/2006/ole">
            <mc:AlternateContent xmlns:mc="http://schemas.openxmlformats.org/markup-compatibility/2006">
              <mc:Choice xmlns:v="urn:schemas-microsoft-com:vml" Requires="v">
                <p:oleObj spid="_x0000_s21518" name="Chart" r:id="rId3" imgW="4905184" imgH="4143518" progId="Excel.Chart.8">
                  <p:embed/>
                </p:oleObj>
              </mc:Choice>
              <mc:Fallback>
                <p:oleObj name="Chart" r:id="rId3" imgW="4905184" imgH="414351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363" y="1841500"/>
                        <a:ext cx="5487987" cy="4108450"/>
                      </a:xfrm>
                      <a:prstGeom prst="rect">
                        <a:avLst/>
                      </a:prstGeom>
                    </p:spPr>
                  </p:pic>
                </p:oleObj>
              </mc:Fallback>
            </mc:AlternateContent>
          </a:graphicData>
        </a:graphic>
      </p:graphicFrame>
      <p:sp>
        <p:nvSpPr>
          <p:cNvPr id="21511" name="Text Box 4"/>
          <p:cNvSpPr txBox="1">
            <a:spLocks noChangeArrowheads="1"/>
          </p:cNvSpPr>
          <p:nvPr/>
        </p:nvSpPr>
        <p:spPr bwMode="auto">
          <a:xfrm>
            <a:off x="1403350" y="1484313"/>
            <a:ext cx="868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2016 m.</a:t>
            </a:r>
            <a:endParaRPr lang="en-US" altLang="lt-LT" sz="1600">
              <a:latin typeface="Times New Roman" panose="02020603050405020304" pitchFamily="18" charset="0"/>
            </a:endParaRPr>
          </a:p>
        </p:txBody>
      </p:sp>
      <p:sp>
        <p:nvSpPr>
          <p:cNvPr id="21512" name="Text Box 5"/>
          <p:cNvSpPr txBox="1">
            <a:spLocks noChangeArrowheads="1"/>
          </p:cNvSpPr>
          <p:nvPr/>
        </p:nvSpPr>
        <p:spPr bwMode="auto">
          <a:xfrm>
            <a:off x="6011863" y="1484313"/>
            <a:ext cx="868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2014 m.</a:t>
            </a:r>
            <a:endParaRPr lang="en-US" altLang="lt-LT" sz="1600">
              <a:latin typeface="Times New Roman" panose="02020603050405020304" pitchFamily="18" charset="0"/>
            </a:endParaRPr>
          </a:p>
        </p:txBody>
      </p:sp>
      <p:sp>
        <p:nvSpPr>
          <p:cNvPr id="21513" name="Text Box 6"/>
          <p:cNvSpPr txBox="1">
            <a:spLocks noChangeArrowheads="1"/>
          </p:cNvSpPr>
          <p:nvPr/>
        </p:nvSpPr>
        <p:spPr bwMode="auto">
          <a:xfrm>
            <a:off x="4787900" y="5805488"/>
            <a:ext cx="2532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Atsakymai “labai paplitę” </a:t>
            </a:r>
            <a:endParaRPr lang="en-US" altLang="lt-LT" sz="1600">
              <a:latin typeface="Times New Roman" panose="02020603050405020304" pitchFamily="18" charset="0"/>
            </a:endParaRPr>
          </a:p>
        </p:txBody>
      </p:sp>
      <p:sp>
        <p:nvSpPr>
          <p:cNvPr id="21514" name="Text Box 8"/>
          <p:cNvSpPr txBox="1">
            <a:spLocks noChangeArrowheads="1"/>
          </p:cNvSpPr>
          <p:nvPr/>
        </p:nvSpPr>
        <p:spPr bwMode="auto">
          <a:xfrm>
            <a:off x="900113" y="5803900"/>
            <a:ext cx="237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graphicFrame>
        <p:nvGraphicFramePr>
          <p:cNvPr id="21507" name="Object 10"/>
          <p:cNvGraphicFramePr>
            <a:graphicFrameLocks noGrp="1" noChangeAspect="1"/>
          </p:cNvGraphicFramePr>
          <p:nvPr>
            <p:ph sz="half" idx="1"/>
          </p:nvPr>
        </p:nvGraphicFramePr>
        <p:xfrm>
          <a:off x="-180975" y="1773238"/>
          <a:ext cx="3670300" cy="4043362"/>
        </p:xfrm>
        <a:graphic>
          <a:graphicData uri="http://schemas.openxmlformats.org/presentationml/2006/ole">
            <mc:AlternateContent xmlns:mc="http://schemas.openxmlformats.org/markup-compatibility/2006">
              <mc:Choice xmlns:v="urn:schemas-microsoft-com:vml" Requires="v">
                <p:oleObj spid="_x0000_s21519" name="Chart" r:id="rId5" imgW="3648027" imgH="4019645" progId="Excel.Chart.8">
                  <p:embed/>
                </p:oleObj>
              </mc:Choice>
              <mc:Fallback>
                <p:oleObj name="Chart" r:id="rId5" imgW="3648027" imgH="4019645" progId="Excel.Chart.8">
                  <p:embed/>
                  <p:pic>
                    <p:nvPicPr>
                      <p:cNvPr id="0"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1773238"/>
                        <a:ext cx="3670300" cy="4043362"/>
                      </a:xfrm>
                      <a:prstGeom prst="rect">
                        <a:avLst/>
                      </a:prstGeom>
                    </p:spPr>
                  </p:pic>
                </p:oleObj>
              </mc:Fallback>
            </mc:AlternateContent>
          </a:graphicData>
        </a:graphic>
      </p:graphicFrame>
      <p:sp>
        <p:nvSpPr>
          <p:cNvPr id="215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11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BC4FD73-F935-488F-857D-24FEFD1A78E8}" type="slidenum">
              <a:rPr lang="lt-LT" altLang="lt-LT" sz="1000" b="0">
                <a:latin typeface="Arial" panose="020B0604020202020204" pitchFamily="34" charset="0"/>
              </a:rPr>
              <a:pPr eaLnBrk="1" hangingPunct="1"/>
              <a:t>39</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208963" cy="4494213"/>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endParaRPr lang="lt-LT" sz="1600" dirty="0">
              <a:latin typeface="+mj-lt"/>
            </a:endParaRPr>
          </a:p>
          <a:p>
            <a:pPr algn="just">
              <a:defRPr/>
            </a:pPr>
            <a:r>
              <a:rPr lang="lt-LT" sz="1600" dirty="0">
                <a:latin typeface="+mj-lt"/>
              </a:rPr>
              <a:t>	</a:t>
            </a:r>
            <a:r>
              <a:rPr lang="lt-LT" sz="1800" dirty="0">
                <a:latin typeface="+mj-lt"/>
              </a:rPr>
              <a:t>Lietuvos gyventojai nurodė, kad yra labai paplitęs reiškinys, kai asmuo pasinaudoja pažintimis įsidarbindamas į valstybės instituciją ar privačią įmonę – 38%, antroje vietoje yra situacija, kai politinė partija žada priimti verslininkui naudingą sprendimą, jei suteiks finansinę paramą partijai (36%), trečioje vietoje, kai valstybės tarnautojai naudojasi tarnybiniu automobiliu asmeniniais tikslais – 35%. Lyginant su 2014 m., padaugėjo teigiančių, kad yra labai paplitusi situacija, kai politinė partija žada priimti verslininkui naudingą sprendimą, jei šis suteiks finansinę paramą partijai (2014 m. buvo 29%).</a:t>
            </a:r>
          </a:p>
          <a:p>
            <a:pPr algn="just">
              <a:defRPr/>
            </a:pPr>
            <a:endParaRPr lang="lt-LT" sz="1800" dirty="0">
              <a:latin typeface="+mj-lt"/>
            </a:endParaRPr>
          </a:p>
          <a:p>
            <a:pPr algn="just">
              <a:defRPr/>
            </a:pPr>
            <a:r>
              <a:rPr lang="lt-LT" sz="1800" dirty="0">
                <a:latin typeface="+mj-lt"/>
              </a:rPr>
              <a:t>	</a:t>
            </a:r>
          </a:p>
          <a:p>
            <a:pPr>
              <a:defRPr/>
            </a:pPr>
            <a:r>
              <a:rPr lang="lt-LT" sz="1800" dirty="0">
                <a:solidFill>
                  <a:srgbClr val="C00000"/>
                </a:solidFill>
              </a:rPr>
              <a:t/>
            </a:r>
            <a:br>
              <a:rPr lang="lt-LT" sz="1800" dirty="0">
                <a:solidFill>
                  <a:srgbClr val="C00000"/>
                </a:solidFill>
              </a:rPr>
            </a:br>
            <a:endParaRPr lang="lt-LT" sz="1800" dirty="0">
              <a:solidFill>
                <a:srgbClr val="C00000"/>
              </a:solidFill>
              <a:latin typeface="+mj-lt"/>
            </a:endParaRPr>
          </a:p>
          <a:p>
            <a:pPr algn="just">
              <a:defRPr/>
            </a:pPr>
            <a:endParaRPr lang="lt-LT" sz="1800" dirty="0">
              <a:solidFill>
                <a:srgbClr val="C00000"/>
              </a:solidFill>
            </a:endParaRPr>
          </a:p>
          <a:p>
            <a:pPr>
              <a:defRPr/>
            </a:pPr>
            <a:r>
              <a:rPr lang="lt-LT" sz="1800" dirty="0">
                <a:solidFill>
                  <a:srgbClr val="C00000"/>
                </a:solidFill>
              </a:rPr>
              <a:t> </a:t>
            </a:r>
          </a:p>
        </p:txBody>
      </p:sp>
      <p:sp>
        <p:nvSpPr>
          <p:cNvPr id="2211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06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450F8DA-C749-4DA6-9060-C5B17C95B6D9}" type="slidenum">
              <a:rPr lang="lt-LT" altLang="lt-LT" sz="1000" b="0">
                <a:latin typeface="Arial" panose="020B0604020202020204" pitchFamily="34" charset="0"/>
              </a:rPr>
              <a:pPr eaLnBrk="1" hangingPunct="1"/>
              <a:t>4</a:t>
            </a:fld>
            <a:endParaRPr lang="lt-LT" altLang="lt-LT" sz="1000" b="0">
              <a:latin typeface="Arial" panose="020B0604020202020204" pitchFamily="34" charset="0"/>
            </a:endParaRPr>
          </a:p>
        </p:txBody>
      </p:sp>
      <p:sp>
        <p:nvSpPr>
          <p:cNvPr id="206852" name="Rectangle 2"/>
          <p:cNvSpPr>
            <a:spLocks noGrp="1" noChangeArrowheads="1"/>
          </p:cNvSpPr>
          <p:nvPr>
            <p:ph type="title"/>
          </p:nvPr>
        </p:nvSpPr>
        <p:spPr>
          <a:xfrm>
            <a:off x="468313" y="620713"/>
            <a:ext cx="8229600" cy="1143000"/>
          </a:xfrm>
        </p:spPr>
        <p:txBody>
          <a:bodyPr/>
          <a:lstStyle/>
          <a:p>
            <a:pPr algn="ctr" eaLnBrk="1" hangingPunct="1"/>
            <a:r>
              <a:rPr lang="lt-LT" altLang="lt-LT" smtClean="0"/>
              <a:t>Projekto “Lietuvos korupcijos žemėlapis” užsakovai ir vykdytojai</a:t>
            </a:r>
            <a:endParaRPr lang="en-US" altLang="lt-LT" smtClean="0"/>
          </a:p>
        </p:txBody>
      </p:sp>
      <p:sp>
        <p:nvSpPr>
          <p:cNvPr id="206853" name="Text Box 4"/>
          <p:cNvSpPr txBox="1">
            <a:spLocks noChangeArrowheads="1"/>
          </p:cNvSpPr>
          <p:nvPr/>
        </p:nvSpPr>
        <p:spPr bwMode="auto">
          <a:xfrm>
            <a:off x="842963" y="1617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spcBef>
                <a:spcPct val="50000"/>
              </a:spcBef>
            </a:pPr>
            <a:endParaRPr lang="en-US" altLang="lt-LT"/>
          </a:p>
        </p:txBody>
      </p:sp>
      <p:sp>
        <p:nvSpPr>
          <p:cNvPr id="206854" name="Text Box 5"/>
          <p:cNvSpPr txBox="1">
            <a:spLocks noChangeArrowheads="1"/>
          </p:cNvSpPr>
          <p:nvPr/>
        </p:nvSpPr>
        <p:spPr bwMode="auto">
          <a:xfrm>
            <a:off x="755650" y="1844675"/>
            <a:ext cx="76517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a:latin typeface="Times New Roman" panose="02020603050405020304" pitchFamily="18" charset="0"/>
              </a:rPr>
              <a:t>	Projektas “Lietuvos korupcijos žemėlapis” buvo pradėtas 2001 m. Iki 2016 m. rudens iš viso buvo atliktos 9 reprezentatyvių apklausų bangos: 2001 m., 2002 m., 2004 m., 2005 m., 2007 m., 2008 m.,  2011 m., 2014 m. ir 2016 m. Iki 2008 m. buvo vykdomos tik Lietuvos gyventojų ir verslininkų apklausos, o nuo 2008 m. atliekamos ir valstybės tarnautojų apklausos. 2001-2008 m. šį tyrimą inicijavo Transparency International Lietuvos skyrius (TILS), o 2011-2016 m. – Specialiųjų tyrimų tarnyba (STT). Tyrimus įvairiais metais atliko Baltijos tyrimai, TNS Gallup, RAIT, VISEO, Vilmorus.</a:t>
            </a:r>
          </a:p>
          <a:p>
            <a:pPr algn="just" eaLnBrk="1" hangingPunct="1"/>
            <a:r>
              <a:rPr lang="lt-LT" altLang="lt-LT">
                <a:latin typeface="Times New Roman" panose="02020603050405020304" pitchFamily="18" charset="0"/>
              </a:rPr>
              <a:t>	Atliktas tyrimas yra projekto “Tyrimo “Lietuvos korupcijos žemėlapis” atlikimas, antikorupcinės socialinės reklamos sistemos sukūrimas ir įgyvendinimas” dalis, bendrai finansuojamas iš Europos Sąjungos socialinio fondo lėšų pagal 2014-2020 metų Europos Sąjungos fondų investicijų veiksmų programą. </a:t>
            </a:r>
            <a:endParaRPr lang="en-US" altLang="lt-LT">
              <a:latin typeface="Times New Roman" panose="02020603050405020304" pitchFamily="18" charset="0"/>
            </a:endParaRPr>
          </a:p>
        </p:txBody>
      </p:sp>
      <p:sp>
        <p:nvSpPr>
          <p:cNvPr id="2068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589071D-741C-4C82-AF09-030581FDF4B0}" type="slidenum">
              <a:rPr lang="lt-LT" altLang="lt-LT" sz="1000" b="0">
                <a:latin typeface="Arial" panose="020B0604020202020204" pitchFamily="34" charset="0"/>
              </a:rPr>
              <a:pPr eaLnBrk="1" hangingPunct="1"/>
              <a:t>40</a:t>
            </a:fld>
            <a:endParaRPr lang="lt-LT" altLang="lt-LT" sz="1000" b="0">
              <a:latin typeface="Arial" panose="020B0604020202020204" pitchFamily="34" charset="0"/>
            </a:endParaRPr>
          </a:p>
        </p:txBody>
      </p:sp>
      <p:sp>
        <p:nvSpPr>
          <p:cNvPr id="22533" name="Rectangle 2"/>
          <p:cNvSpPr>
            <a:spLocks noGrp="1" noChangeArrowheads="1"/>
          </p:cNvSpPr>
          <p:nvPr>
            <p:ph type="title"/>
          </p:nvPr>
        </p:nvSpPr>
        <p:spPr/>
        <p:txBody>
          <a:bodyPr/>
          <a:lstStyle/>
          <a:p>
            <a:pPr eaLnBrk="1" hangingPunct="1"/>
            <a:r>
              <a:rPr lang="lt-LT" altLang="lt-LT" smtClean="0"/>
              <a:t>Korupcinogeninių situacijų paplitimas</a:t>
            </a:r>
            <a:endParaRPr lang="lt-LT" altLang="lt-LT" sz="1800" i="1" smtClean="0"/>
          </a:p>
        </p:txBody>
      </p:sp>
      <p:sp>
        <p:nvSpPr>
          <p:cNvPr id="8" name="Text Box 3"/>
          <p:cNvSpPr txBox="1">
            <a:spLocks noChangeArrowheads="1"/>
          </p:cNvSpPr>
          <p:nvPr/>
        </p:nvSpPr>
        <p:spPr bwMode="auto">
          <a:xfrm>
            <a:off x="539750" y="5780088"/>
            <a:ext cx="8569325" cy="369887"/>
          </a:xfrm>
          <a:prstGeom prst="rect">
            <a:avLst/>
          </a:prstGeom>
          <a:noFill/>
          <a:ln w="9525">
            <a:noFill/>
            <a:miter lim="800000"/>
            <a:headEnd/>
            <a:tailEnd/>
          </a:ln>
          <a:effectLst/>
        </p:spPr>
        <p:txBody>
          <a:bodyPr>
            <a:spAutoFit/>
          </a:bodyPr>
          <a:lstStyle/>
          <a:p>
            <a:pPr>
              <a:spcBef>
                <a:spcPct val="50000"/>
              </a:spcBef>
              <a:defRPr/>
            </a:pPr>
            <a:r>
              <a:rPr lang="lt-LT" sz="1800" i="1" dirty="0">
                <a:latin typeface="+mj-lt"/>
              </a:rPr>
              <a:t>Valstybės tarnautojai 2016</a:t>
            </a:r>
          </a:p>
        </p:txBody>
      </p:sp>
      <p:sp>
        <p:nvSpPr>
          <p:cNvPr id="22535" name="Text Box 7"/>
          <p:cNvSpPr txBox="1">
            <a:spLocks noChangeArrowheads="1"/>
          </p:cNvSpPr>
          <p:nvPr/>
        </p:nvSpPr>
        <p:spPr bwMode="auto">
          <a:xfrm>
            <a:off x="611188" y="5516563"/>
            <a:ext cx="8351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 O kiek šios situacijos paplitusios Lietuvoje?</a:t>
            </a:r>
          </a:p>
        </p:txBody>
      </p:sp>
      <p:sp>
        <p:nvSpPr>
          <p:cNvPr id="225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22530" name="Object 4"/>
          <p:cNvGraphicFramePr>
            <a:graphicFrameLocks noGrp="1" noChangeAspect="1"/>
          </p:cNvGraphicFramePr>
          <p:nvPr/>
        </p:nvGraphicFramePr>
        <p:xfrm>
          <a:off x="758825" y="908050"/>
          <a:ext cx="7319963" cy="4635500"/>
        </p:xfrm>
        <a:graphic>
          <a:graphicData uri="http://schemas.openxmlformats.org/presentationml/2006/ole">
            <mc:AlternateContent xmlns:mc="http://schemas.openxmlformats.org/markup-compatibility/2006">
              <mc:Choice xmlns:v="urn:schemas-microsoft-com:vml" Requires="v">
                <p:oleObj spid="_x0000_s22538" name="Worksheet" r:id="rId3" imgW="7324773" imgH="4638580" progId="Excel.Sheet.8">
                  <p:embed/>
                </p:oleObj>
              </mc:Choice>
              <mc:Fallback>
                <p:oleObj name="Worksheet" r:id="rId3" imgW="7324773" imgH="463858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908050"/>
                        <a:ext cx="7319963"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3C6203E-E255-4DC6-9AA7-575A7B6B9322}" type="slidenum">
              <a:rPr lang="lt-LT" altLang="lt-LT" sz="1000" b="0">
                <a:latin typeface="Arial" panose="020B0604020202020204" pitchFamily="34" charset="0"/>
              </a:rPr>
              <a:pPr eaLnBrk="1" hangingPunct="1"/>
              <a:t>41</a:t>
            </a:fld>
            <a:endParaRPr lang="lt-LT" altLang="lt-LT" sz="1000" b="0">
              <a:latin typeface="Arial" panose="020B0604020202020204" pitchFamily="34" charset="0"/>
            </a:endParaRPr>
          </a:p>
        </p:txBody>
      </p:sp>
      <p:sp>
        <p:nvSpPr>
          <p:cNvPr id="23557" name="Rectangle 2"/>
          <p:cNvSpPr>
            <a:spLocks noGrp="1" noChangeArrowheads="1"/>
          </p:cNvSpPr>
          <p:nvPr>
            <p:ph type="title"/>
          </p:nvPr>
        </p:nvSpPr>
        <p:spPr/>
        <p:txBody>
          <a:bodyPr/>
          <a:lstStyle/>
          <a:p>
            <a:pPr eaLnBrk="1" hangingPunct="1"/>
            <a:r>
              <a:rPr lang="lt-LT" altLang="lt-LT" smtClean="0"/>
              <a:t>Korupcinogeninių situacijų paplitimas (</a:t>
            </a:r>
            <a:r>
              <a:rPr lang="lt-LT" altLang="lt-LT" i="1" smtClean="0"/>
              <a:t>tęsinys</a:t>
            </a:r>
            <a:r>
              <a:rPr lang="lt-LT" altLang="lt-LT" smtClean="0"/>
              <a:t>)</a:t>
            </a:r>
            <a:endParaRPr lang="lt-LT" altLang="lt-LT" i="1" smtClean="0"/>
          </a:p>
        </p:txBody>
      </p:sp>
      <p:sp>
        <p:nvSpPr>
          <p:cNvPr id="8" name="Text Box 3"/>
          <p:cNvSpPr txBox="1">
            <a:spLocks noChangeArrowheads="1"/>
          </p:cNvSpPr>
          <p:nvPr/>
        </p:nvSpPr>
        <p:spPr bwMode="auto">
          <a:xfrm>
            <a:off x="539750" y="5780088"/>
            <a:ext cx="8569325" cy="369887"/>
          </a:xfrm>
          <a:prstGeom prst="rect">
            <a:avLst/>
          </a:prstGeom>
          <a:noFill/>
          <a:ln w="9525">
            <a:noFill/>
            <a:miter lim="800000"/>
            <a:headEnd/>
            <a:tailEnd/>
          </a:ln>
          <a:effectLst/>
        </p:spPr>
        <p:txBody>
          <a:bodyPr>
            <a:spAutoFit/>
          </a:bodyPr>
          <a:lstStyle/>
          <a:p>
            <a:pPr>
              <a:spcBef>
                <a:spcPct val="50000"/>
              </a:spcBef>
              <a:defRPr/>
            </a:pPr>
            <a:r>
              <a:rPr lang="lt-LT" sz="1800" i="1" dirty="0">
                <a:latin typeface="+mj-lt"/>
              </a:rPr>
              <a:t>Valstybės tarnautojai 2016</a:t>
            </a:r>
          </a:p>
        </p:txBody>
      </p:sp>
      <p:sp>
        <p:nvSpPr>
          <p:cNvPr id="23559" name="Text Box 7"/>
          <p:cNvSpPr txBox="1">
            <a:spLocks noChangeArrowheads="1"/>
          </p:cNvSpPr>
          <p:nvPr/>
        </p:nvSpPr>
        <p:spPr bwMode="auto">
          <a:xfrm>
            <a:off x="611188" y="5516563"/>
            <a:ext cx="8351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Q3. O kiek šios situacijos paplitusios Lietuvoje?</a:t>
            </a:r>
          </a:p>
        </p:txBody>
      </p:sp>
      <p:sp>
        <p:nvSpPr>
          <p:cNvPr id="23560" name="Date Placeholder 3"/>
          <p:cNvSpPr txBox="1">
            <a:spLocks/>
          </p:cNvSpPr>
          <p:nvPr/>
        </p:nvSpPr>
        <p:spPr bwMode="auto">
          <a:xfrm>
            <a:off x="611188" y="61658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graphicFrame>
        <p:nvGraphicFramePr>
          <p:cNvPr id="23554" name="Object 4"/>
          <p:cNvGraphicFramePr>
            <a:graphicFrameLocks noGrp="1" noChangeAspect="1"/>
          </p:cNvGraphicFramePr>
          <p:nvPr/>
        </p:nvGraphicFramePr>
        <p:xfrm>
          <a:off x="611188" y="908050"/>
          <a:ext cx="7319962" cy="4797425"/>
        </p:xfrm>
        <a:graphic>
          <a:graphicData uri="http://schemas.openxmlformats.org/presentationml/2006/ole">
            <mc:AlternateContent xmlns:mc="http://schemas.openxmlformats.org/markup-compatibility/2006">
              <mc:Choice xmlns:v="urn:schemas-microsoft-com:vml" Requires="v">
                <p:oleObj spid="_x0000_s23562" name="Worksheet" r:id="rId3" imgW="7324773" imgH="4800600" progId="Excel.Sheet.8">
                  <p:embed/>
                </p:oleObj>
              </mc:Choice>
              <mc:Fallback>
                <p:oleObj name="Worksheet" r:id="rId3" imgW="7324773" imgH="480060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08050"/>
                        <a:ext cx="7319962" cy="479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22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B29192C-F214-4F3A-AA71-C16A6B90D8E6}" type="slidenum">
              <a:rPr lang="lt-LT" altLang="lt-LT" sz="1000" b="0">
                <a:latin typeface="Arial" panose="020B0604020202020204" pitchFamily="34" charset="0"/>
              </a:rPr>
              <a:pPr eaLnBrk="1" hangingPunct="1"/>
              <a:t>42</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1125538"/>
            <a:ext cx="7993063" cy="4924425"/>
          </a:xfrm>
          <a:prstGeom prst="rect">
            <a:avLst/>
          </a:prstGeom>
          <a:noFill/>
          <a:ln w="9525">
            <a:noFill/>
            <a:miter lim="800000"/>
            <a:headEnd/>
            <a:tailEnd/>
          </a:ln>
          <a:effectLst/>
        </p:spPr>
        <p:txBody>
          <a:bodyPr>
            <a:spAutoFit/>
          </a:bodyPr>
          <a:lstStyle/>
          <a:p>
            <a:pPr algn="just">
              <a:defRPr/>
            </a:pPr>
            <a:r>
              <a:rPr lang="lt-LT" sz="1800" dirty="0">
                <a:latin typeface="Times New Roman" pitchFamily="18" charset="0"/>
              </a:rPr>
              <a:t>	</a:t>
            </a:r>
            <a:r>
              <a:rPr lang="lt-LT" sz="1800" dirty="0">
                <a:latin typeface="+mj-lt"/>
              </a:rPr>
              <a:t>Labiausiai paplitusios korupcinės situacijos Lietuvoje valstybės tarnautojų nuomone yra:</a:t>
            </a:r>
          </a:p>
          <a:p>
            <a:pPr algn="just">
              <a:defRPr/>
            </a:pPr>
            <a:endParaRPr lang="lt-LT" sz="800" dirty="0">
              <a:latin typeface="+mj-lt"/>
            </a:endParaRPr>
          </a:p>
          <a:p>
            <a:pPr marL="914400" indent="-914400" algn="just">
              <a:defRPr/>
            </a:pPr>
            <a:r>
              <a:rPr lang="lt-LT" sz="1800" dirty="0">
                <a:latin typeface="+mj-lt"/>
              </a:rPr>
              <a:t>	- </a:t>
            </a:r>
            <a:r>
              <a:rPr lang="lt-LT" sz="1800" dirty="0">
                <a:latin typeface="+mn-lt"/>
              </a:rPr>
              <a:t>asmuo pasinaudoja pažintimis, kad jam reikalinga paslauga būtų atlikta geriau ir greičiau (labai paplitusi - 28%);</a:t>
            </a:r>
          </a:p>
          <a:p>
            <a:pPr marL="914400" indent="-914400" algn="just">
              <a:defRPr/>
            </a:pPr>
            <a:endParaRPr lang="lt-LT" sz="1800" dirty="0">
              <a:latin typeface="+mn-lt"/>
            </a:endParaRPr>
          </a:p>
          <a:p>
            <a:pPr marL="914400" algn="just">
              <a:defRPr/>
            </a:pPr>
            <a:r>
              <a:rPr lang="lt-LT" sz="1800" dirty="0">
                <a:latin typeface="+mj-lt"/>
              </a:rPr>
              <a:t>- pasinaudojęs pažintimis asmuo įsidarbina į valstybės instituciją, įstaigą ar privačią įmonę </a:t>
            </a:r>
            <a:r>
              <a:rPr lang="lt-LT" sz="1800" dirty="0">
                <a:latin typeface="+mn-lt"/>
              </a:rPr>
              <a:t>(labai paplitusi - 28%);</a:t>
            </a:r>
          </a:p>
          <a:p>
            <a:pPr algn="just">
              <a:defRPr/>
            </a:pPr>
            <a:endParaRPr lang="lt-LT" sz="1800" dirty="0">
              <a:latin typeface="+mn-lt"/>
            </a:endParaRPr>
          </a:p>
          <a:p>
            <a:pPr algn="just">
              <a:defRPr/>
            </a:pPr>
            <a:r>
              <a:rPr lang="lt-LT" sz="1800" dirty="0">
                <a:latin typeface="+mj-lt"/>
              </a:rPr>
              <a:t>	-</a:t>
            </a:r>
            <a:r>
              <a:rPr lang="lt-LT" sz="1800" dirty="0"/>
              <a:t> </a:t>
            </a:r>
            <a:r>
              <a:rPr lang="lt-LT" sz="1800" dirty="0">
                <a:latin typeface="Times New Roman" pitchFamily="18" charset="0"/>
                <a:cs typeface="Times New Roman" pitchFamily="18" charset="0"/>
              </a:rPr>
              <a:t>politinė partija žada priimti verslininkui naudingą sprendimą, jei jis 	suteiks finansinę paramą partijai (labai paplitusi - 22%).</a:t>
            </a:r>
          </a:p>
          <a:p>
            <a:pPr algn="just">
              <a:defRPr/>
            </a:pPr>
            <a:r>
              <a:rPr lang="lt-LT" sz="1800" dirty="0">
                <a:latin typeface="+mj-lt"/>
              </a:rPr>
              <a:t> </a:t>
            </a:r>
          </a:p>
          <a:p>
            <a:pPr algn="just">
              <a:defRPr/>
            </a:pPr>
            <a:r>
              <a:rPr lang="lt-LT" sz="1800" dirty="0">
                <a:latin typeface="+mj-lt"/>
              </a:rPr>
              <a:t>	</a:t>
            </a:r>
          </a:p>
          <a:p>
            <a:pPr algn="just">
              <a:defRPr/>
            </a:pPr>
            <a:r>
              <a:rPr lang="lt-LT" sz="1800" dirty="0"/>
              <a:t> </a:t>
            </a:r>
          </a:p>
          <a:p>
            <a:pPr algn="just">
              <a:defRPr/>
            </a:pPr>
            <a:r>
              <a:rPr lang="lt-LT" sz="1800" dirty="0">
                <a:latin typeface="+mj-lt"/>
              </a:rPr>
              <a:t>	</a:t>
            </a:r>
          </a:p>
          <a:p>
            <a:pPr algn="just">
              <a:defRPr/>
            </a:pPr>
            <a:endParaRPr lang="lt-LT" sz="1800" dirty="0">
              <a:latin typeface="+mj-lt"/>
            </a:endParaRPr>
          </a:p>
          <a:p>
            <a:pPr algn="just">
              <a:defRPr/>
            </a:pPr>
            <a:endParaRPr lang="lt-LT" sz="1800" dirty="0"/>
          </a:p>
          <a:p>
            <a:pPr>
              <a:defRPr/>
            </a:pPr>
            <a:r>
              <a:rPr lang="lt-LT" sz="1800" dirty="0"/>
              <a:t> </a:t>
            </a:r>
          </a:p>
        </p:txBody>
      </p:sp>
      <p:sp>
        <p:nvSpPr>
          <p:cNvPr id="2222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32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372030A-91F5-45C6-81D9-7380FAA0C8C9}" type="slidenum">
              <a:rPr lang="lt-LT" altLang="lt-LT" sz="1000" b="0">
                <a:latin typeface="Arial" panose="020B0604020202020204" pitchFamily="34" charset="0"/>
              </a:rPr>
              <a:pPr eaLnBrk="1" hangingPunct="1"/>
              <a:t>43</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773238"/>
            <a:ext cx="7993062" cy="1754187"/>
          </a:xfrm>
          <a:prstGeom prst="rect">
            <a:avLst/>
          </a:prstGeom>
          <a:noFill/>
          <a:ln w="9525">
            <a:noFill/>
            <a:miter lim="800000"/>
            <a:headEnd/>
            <a:tailEnd/>
          </a:ln>
          <a:effectLst/>
        </p:spPr>
        <p:txBody>
          <a:bodyPr>
            <a:spAutoFit/>
          </a:bodyPr>
          <a:lstStyle/>
          <a:p>
            <a:pPr algn="just">
              <a:defRPr/>
            </a:pPr>
            <a:r>
              <a:rPr lang="lt-LT" sz="1800" dirty="0">
                <a:latin typeface="Times New Roman" pitchFamily="18" charset="0"/>
              </a:rPr>
              <a:t>	</a:t>
            </a:r>
            <a:endParaRPr lang="lt-LT" sz="1800" dirty="0">
              <a:latin typeface="+mj-lt"/>
            </a:endParaRPr>
          </a:p>
          <a:p>
            <a:pPr algn="just">
              <a:defRPr/>
            </a:pPr>
            <a:r>
              <a:rPr lang="lt-LT" sz="1800" dirty="0"/>
              <a:t> </a:t>
            </a:r>
          </a:p>
          <a:p>
            <a:pPr algn="just">
              <a:defRPr/>
            </a:pPr>
            <a:r>
              <a:rPr lang="lt-LT" sz="1800" dirty="0">
                <a:latin typeface="+mj-lt"/>
              </a:rPr>
              <a:t>	</a:t>
            </a:r>
          </a:p>
          <a:p>
            <a:pPr algn="just">
              <a:defRPr/>
            </a:pPr>
            <a:endParaRPr lang="lt-LT" sz="1800" dirty="0">
              <a:latin typeface="+mj-lt"/>
            </a:endParaRPr>
          </a:p>
          <a:p>
            <a:pPr algn="just">
              <a:defRPr/>
            </a:pPr>
            <a:endParaRPr lang="lt-LT" sz="1800" dirty="0"/>
          </a:p>
          <a:p>
            <a:pPr>
              <a:defRPr/>
            </a:pPr>
            <a:r>
              <a:rPr lang="lt-LT" sz="1800" dirty="0"/>
              <a:t> </a:t>
            </a:r>
          </a:p>
        </p:txBody>
      </p:sp>
      <p:sp>
        <p:nvSpPr>
          <p:cNvPr id="2232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223238" name="Rectangle 2"/>
          <p:cNvSpPr>
            <a:spLocks noGrp="1" noChangeArrowheads="1"/>
          </p:cNvSpPr>
          <p:nvPr>
            <p:ph type="title"/>
          </p:nvPr>
        </p:nvSpPr>
        <p:spPr/>
        <p:txBody>
          <a:bodyPr/>
          <a:lstStyle/>
          <a:p>
            <a:r>
              <a:rPr lang="lt-LT" altLang="lt-LT" smtClean="0"/>
              <a:t>Korupcinogeninių situacijų paplitimas: tikslinių grupių atsakymų palyginimas </a:t>
            </a:r>
            <a:r>
              <a:rPr lang="lt-LT" altLang="lt-LT" sz="1800" i="1" smtClean="0"/>
              <a:t>(atsakymai “labai paplitę”)</a:t>
            </a:r>
          </a:p>
        </p:txBody>
      </p:sp>
      <p:graphicFrame>
        <p:nvGraphicFramePr>
          <p:cNvPr id="7" name="Group 100"/>
          <p:cNvGraphicFramePr>
            <a:graphicFrameLocks noGrp="1"/>
          </p:cNvGraphicFramePr>
          <p:nvPr>
            <p:ph idx="1"/>
          </p:nvPr>
        </p:nvGraphicFramePr>
        <p:xfrm>
          <a:off x="539750" y="1268413"/>
          <a:ext cx="8280400" cy="4297362"/>
        </p:xfrm>
        <a:graphic>
          <a:graphicData uri="http://schemas.openxmlformats.org/drawingml/2006/table">
            <a:tbl>
              <a:tblPr>
                <a:tableStyleId>{ED083AE6-46FA-4A59-8FB0-9F97EB10719F}</a:tableStyleId>
              </a:tblPr>
              <a:tblGrid>
                <a:gridCol w="5760278">
                  <a:extLst>
                    <a:ext uri="{9D8B030D-6E8A-4147-A177-3AD203B41FA5}">
                      <a16:colId xmlns:a16="http://schemas.microsoft.com/office/drawing/2014/main" xmlns="" val="20000"/>
                    </a:ext>
                  </a:extLst>
                </a:gridCol>
                <a:gridCol w="1224059">
                  <a:extLst>
                    <a:ext uri="{9D8B030D-6E8A-4147-A177-3AD203B41FA5}">
                      <a16:colId xmlns:a16="http://schemas.microsoft.com/office/drawing/2014/main" xmlns="" val="20001"/>
                    </a:ext>
                  </a:extLst>
                </a:gridCol>
                <a:gridCol w="1296063">
                  <a:extLst>
                    <a:ext uri="{9D8B030D-6E8A-4147-A177-3AD203B41FA5}">
                      <a16:colId xmlns:a16="http://schemas.microsoft.com/office/drawing/2014/main" xmlns="" val="20002"/>
                    </a:ext>
                  </a:extLst>
                </a:gridCol>
              </a:tblGrid>
              <a:tr h="57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Gyventojai</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7" marB="45717"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lt-LT" sz="1600" b="1" u="none" strike="noStrike" cap="none" normalizeH="0" baseline="0" dirty="0" smtClean="0">
                          <a:ln>
                            <a:noFill/>
                          </a:ln>
                          <a:effectLst/>
                        </a:rPr>
                        <a:t>Valstybės tarnautojai</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17" marB="45717" horzOverflow="overflow"/>
                </a:tc>
                <a:extLst>
                  <a:ext uri="{0D108BD9-81ED-4DB2-BD59-A6C34878D82A}">
                    <a16:rowId xmlns:a16="http://schemas.microsoft.com/office/drawing/2014/main" xmlns="" val="10000"/>
                  </a:ext>
                </a:extLst>
              </a:tr>
              <a:tr h="57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Pasinaudojęs pažintimis asmuo įsidarbina į valstybės instituciją ar privačią įmonę</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38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extLst>
                  <a:ext uri="{0D108BD9-81ED-4DB2-BD59-A6C34878D82A}">
                    <a16:rowId xmlns:a16="http://schemas.microsoft.com/office/drawing/2014/main" xmlns="" val="10001"/>
                  </a:ext>
                </a:extLst>
              </a:tr>
              <a:tr h="57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Politinė partija žada priimti verslininkui naudingą sprendimą, jei jis suteiks finansinę paramą partijai</a:t>
                      </a: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36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extLst>
                  <a:ext uri="{0D108BD9-81ED-4DB2-BD59-A6C34878D82A}">
                    <a16:rowId xmlns:a16="http://schemas.microsoft.com/office/drawing/2014/main" xmlns="" val="10002"/>
                  </a:ext>
                </a:extLst>
              </a:tr>
              <a:tr h="57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Valstybės tarnyboje dirbantis asmuo naudojasi tarnybiniu automobiliu asmeniniais reikalais</a:t>
                      </a:r>
                    </a:p>
                  </a:txBody>
                  <a:tcPr marL="91434" marR="9143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extLst>
                  <a:ext uri="{0D108BD9-81ED-4DB2-BD59-A6C34878D82A}">
                    <a16:rowId xmlns:a16="http://schemas.microsoft.com/office/drawing/2014/main" xmlns="" val="10003"/>
                  </a:ext>
                </a:extLst>
              </a:tr>
              <a:tr h="57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Asmuo pasinaudoja pažintimis, kad jam reikalinga paslauga būtų atlikta geriau ir greičiau</a:t>
                      </a: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32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extLst>
                  <a:ext uri="{0D108BD9-81ED-4DB2-BD59-A6C34878D82A}">
                    <a16:rowId xmlns:a16="http://schemas.microsoft.com/office/drawing/2014/main" xmlns="" val="10004"/>
                  </a:ext>
                </a:extLst>
              </a:tr>
              <a:tr h="57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Valstybės tarnyboje dirbantis asmuo paima piniginį atlygį už paslaugos atlikimą ar atlikimo pagreitinimą</a:t>
                      </a: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extLst>
                  <a:ext uri="{0D108BD9-81ED-4DB2-BD59-A6C34878D82A}">
                    <a16:rowId xmlns:a16="http://schemas.microsoft.com/office/drawing/2014/main" xmlns="" val="10005"/>
                  </a:ext>
                </a:extLst>
              </a:tr>
              <a:tr h="82289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Asmuo duoda piniginį atlygį valstybės tarnyboje dirbančiam asmeniui, norėdamas, kad jam reikalinga paslauga būtų suteikta geriau ar greičiau</a:t>
                      </a: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17" marB="45717" horzOverflow="overflow"/>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42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8341AEF-8709-41E6-A3B2-B505E4CB82C1}" type="slidenum">
              <a:rPr lang="lt-LT" altLang="lt-LT" sz="1000" b="0">
                <a:latin typeface="Arial" panose="020B0604020202020204" pitchFamily="34" charset="0"/>
              </a:rPr>
              <a:pPr eaLnBrk="1" hangingPunct="1"/>
              <a:t>44</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1773238"/>
            <a:ext cx="7993062" cy="1754187"/>
          </a:xfrm>
          <a:prstGeom prst="rect">
            <a:avLst/>
          </a:prstGeom>
          <a:noFill/>
          <a:ln w="9525">
            <a:noFill/>
            <a:miter lim="800000"/>
            <a:headEnd/>
            <a:tailEnd/>
          </a:ln>
          <a:effectLst/>
        </p:spPr>
        <p:txBody>
          <a:bodyPr>
            <a:spAutoFit/>
          </a:bodyPr>
          <a:lstStyle/>
          <a:p>
            <a:pPr algn="just">
              <a:defRPr/>
            </a:pPr>
            <a:r>
              <a:rPr lang="lt-LT" sz="1800" dirty="0">
                <a:latin typeface="Times New Roman" pitchFamily="18" charset="0"/>
              </a:rPr>
              <a:t>	</a:t>
            </a:r>
            <a:endParaRPr lang="lt-LT" sz="1800" dirty="0">
              <a:latin typeface="+mj-lt"/>
            </a:endParaRPr>
          </a:p>
          <a:p>
            <a:pPr algn="just">
              <a:defRPr/>
            </a:pPr>
            <a:r>
              <a:rPr lang="lt-LT" sz="1800" dirty="0"/>
              <a:t> </a:t>
            </a:r>
          </a:p>
          <a:p>
            <a:pPr algn="just">
              <a:defRPr/>
            </a:pPr>
            <a:r>
              <a:rPr lang="lt-LT" sz="1800" dirty="0">
                <a:latin typeface="+mj-lt"/>
              </a:rPr>
              <a:t>	</a:t>
            </a:r>
          </a:p>
          <a:p>
            <a:pPr algn="just">
              <a:defRPr/>
            </a:pPr>
            <a:endParaRPr lang="lt-LT" sz="1800" dirty="0">
              <a:latin typeface="+mj-lt"/>
            </a:endParaRPr>
          </a:p>
          <a:p>
            <a:pPr algn="just">
              <a:defRPr/>
            </a:pPr>
            <a:endParaRPr lang="lt-LT" sz="1800" dirty="0"/>
          </a:p>
          <a:p>
            <a:pPr>
              <a:defRPr/>
            </a:pPr>
            <a:r>
              <a:rPr lang="lt-LT" sz="1800" dirty="0"/>
              <a:t> </a:t>
            </a:r>
          </a:p>
        </p:txBody>
      </p:sp>
      <p:sp>
        <p:nvSpPr>
          <p:cNvPr id="2242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224262" name="Rectangle 2"/>
          <p:cNvSpPr>
            <a:spLocks noGrp="1" noChangeArrowheads="1"/>
          </p:cNvSpPr>
          <p:nvPr>
            <p:ph type="title"/>
          </p:nvPr>
        </p:nvSpPr>
        <p:spPr/>
        <p:txBody>
          <a:bodyPr/>
          <a:lstStyle/>
          <a:p>
            <a:r>
              <a:rPr lang="lt-LT" altLang="lt-LT" smtClean="0"/>
              <a:t>Korupcinogeninių situacijų paplitimas: tikslinių grupių atsakymų palyginimas </a:t>
            </a:r>
            <a:r>
              <a:rPr lang="lt-LT" altLang="lt-LT" sz="1800" i="1" smtClean="0"/>
              <a:t>(atsakymai “labai paplitę”) </a:t>
            </a:r>
            <a:r>
              <a:rPr lang="lt-LT" altLang="lt-LT" smtClean="0"/>
              <a:t>(tęsinys)</a:t>
            </a:r>
          </a:p>
        </p:txBody>
      </p:sp>
      <p:graphicFrame>
        <p:nvGraphicFramePr>
          <p:cNvPr id="7" name="Group 100"/>
          <p:cNvGraphicFramePr>
            <a:graphicFrameLocks noGrp="1"/>
          </p:cNvGraphicFramePr>
          <p:nvPr>
            <p:ph idx="1"/>
          </p:nvPr>
        </p:nvGraphicFramePr>
        <p:xfrm>
          <a:off x="539750" y="1341438"/>
          <a:ext cx="8280400" cy="4541837"/>
        </p:xfrm>
        <a:graphic>
          <a:graphicData uri="http://schemas.openxmlformats.org/drawingml/2006/table">
            <a:tbl>
              <a:tblPr>
                <a:tableStyleId>{ED083AE6-46FA-4A59-8FB0-9F97EB10719F}</a:tableStyleId>
              </a:tblPr>
              <a:tblGrid>
                <a:gridCol w="5760278">
                  <a:extLst>
                    <a:ext uri="{9D8B030D-6E8A-4147-A177-3AD203B41FA5}">
                      <a16:colId xmlns:a16="http://schemas.microsoft.com/office/drawing/2014/main" xmlns="" val="20000"/>
                    </a:ext>
                  </a:extLst>
                </a:gridCol>
                <a:gridCol w="1224059">
                  <a:extLst>
                    <a:ext uri="{9D8B030D-6E8A-4147-A177-3AD203B41FA5}">
                      <a16:colId xmlns:a16="http://schemas.microsoft.com/office/drawing/2014/main" xmlns="" val="20001"/>
                    </a:ext>
                  </a:extLst>
                </a:gridCol>
                <a:gridCol w="1296063">
                  <a:extLst>
                    <a:ext uri="{9D8B030D-6E8A-4147-A177-3AD203B41FA5}">
                      <a16:colId xmlns:a16="http://schemas.microsoft.com/office/drawing/2014/main" xmlns="" val="20002"/>
                    </a:ext>
                  </a:extLst>
                </a:gridCol>
              </a:tblGrid>
              <a:tr h="57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34" marR="91434" marT="45723" marB="45723"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Gyventojai</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lt-LT" sz="1600" b="1" u="none" strike="noStrike" cap="none" normalizeH="0" baseline="0" dirty="0" smtClean="0">
                          <a:ln>
                            <a:noFill/>
                          </a:ln>
                          <a:effectLst/>
                        </a:rPr>
                        <a:t>Valstybės tarnautojai</a:t>
                      </a:r>
                      <a:endParaRPr kumimoji="0" lang="en-US" sz="1600" b="1" i="0" u="none" strike="noStrike" cap="none" normalizeH="0" baseline="0" dirty="0" smtClean="0">
                        <a:ln>
                          <a:noFill/>
                        </a:ln>
                        <a:solidFill>
                          <a:schemeClr val="tx1"/>
                        </a:solidFill>
                        <a:effectLst/>
                        <a:latin typeface="Times New Roman" pitchFamily="18" charset="0"/>
                      </a:endParaRPr>
                    </a:p>
                  </a:txBody>
                  <a:tcPr marL="91434" marR="91434" marT="45723" marB="45723" horzOverflow="overflow"/>
                </a:tc>
                <a:extLst>
                  <a:ext uri="{0D108BD9-81ED-4DB2-BD59-A6C34878D82A}">
                    <a16:rowId xmlns:a16="http://schemas.microsoft.com/office/drawing/2014/main" xmlns="" val="10000"/>
                  </a:ext>
                </a:extLst>
              </a:tr>
              <a:tr h="57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Asmuo valstybės tarnyboje dirbančiam asmeniui atsidėkoja pinigais PO paslaugos atlikimo</a:t>
                      </a:r>
                    </a:p>
                  </a:txBody>
                  <a:tcPr marL="91434" marR="91434" marT="45723" marB="45723"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extLst>
                  <a:ext uri="{0D108BD9-81ED-4DB2-BD59-A6C34878D82A}">
                    <a16:rowId xmlns:a16="http://schemas.microsoft.com/office/drawing/2014/main" xmlns="" val="10001"/>
                  </a:ext>
                </a:extLst>
              </a:tr>
              <a:tr h="1066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Asmuo, norėdamas, kad jam reikalinga paslauga būtų suteikta geriau ir greičiau, siūlo valstybės tarnyboje dirbančiam asmeniui pasinaudoti jo įmonės teikiamomis paslaugomis nemokamai arba su didele nuolaida</a:t>
                      </a:r>
                    </a:p>
                  </a:txBody>
                  <a:tcPr marL="91434" marR="91434" marT="45723" marB="45723"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extLst>
                  <a:ext uri="{0D108BD9-81ED-4DB2-BD59-A6C34878D82A}">
                    <a16:rowId xmlns:a16="http://schemas.microsoft.com/office/drawing/2014/main" xmlns="" val="10002"/>
                  </a:ext>
                </a:extLst>
              </a:tr>
              <a:tr h="57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Asmuo ar įmonė pateikia neteisingus duomenis apie pajamas, pelną ar turtą</a:t>
                      </a:r>
                    </a:p>
                  </a:txBody>
                  <a:tcPr marL="91434" marR="91434"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extLst>
                  <a:ext uri="{0D108BD9-81ED-4DB2-BD59-A6C34878D82A}">
                    <a16:rowId xmlns:a16="http://schemas.microsoft.com/office/drawing/2014/main" xmlns="" val="10003"/>
                  </a:ext>
                </a:extLst>
              </a:tr>
              <a:tr h="57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Siekdami gauti finansavimą savo projektui, asmuo arba įmonė klastoja dokumentus</a:t>
                      </a:r>
                    </a:p>
                  </a:txBody>
                  <a:tcPr marL="91434" marR="91434" marT="45723" marB="45723"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extLst>
                  <a:ext uri="{0D108BD9-81ED-4DB2-BD59-A6C34878D82A}">
                    <a16:rowId xmlns:a16="http://schemas.microsoft.com/office/drawing/2014/main" xmlns="" val="10004"/>
                  </a:ext>
                </a:extLst>
              </a:tr>
              <a:tr h="57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Valstybės ar savivaldybių įmonės dirba nuostolingai dėl jų vadovų netinkamo valdymo</a:t>
                      </a:r>
                    </a:p>
                  </a:txBody>
                  <a:tcPr marL="91434" marR="91434"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extLst>
                  <a:ext uri="{0D108BD9-81ED-4DB2-BD59-A6C34878D82A}">
                    <a16:rowId xmlns:a16="http://schemas.microsoft.com/office/drawing/2014/main" xmlns="" val="10005"/>
                  </a:ext>
                </a:extLst>
              </a:tr>
              <a:tr h="57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Valstybės, tarnybos ar komercinės paslapties atskleidimas siekiant asmeninės naudos</a:t>
                      </a:r>
                    </a:p>
                  </a:txBody>
                  <a:tcPr marL="91434" marR="91434" marT="45723" marB="45723"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3" marB="45723" horzOverflow="overflow"/>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52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D792711-4250-4339-ADE2-7010802294B8}" type="slidenum">
              <a:rPr lang="lt-LT" altLang="lt-LT" sz="1000" b="0">
                <a:latin typeface="Arial" panose="020B0604020202020204" pitchFamily="34" charset="0"/>
              </a:rPr>
              <a:pPr eaLnBrk="1" hangingPunct="1"/>
              <a:t>45</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1125538"/>
            <a:ext cx="7993063" cy="3140075"/>
          </a:xfrm>
          <a:prstGeom prst="rect">
            <a:avLst/>
          </a:prstGeom>
          <a:noFill/>
          <a:ln w="9525">
            <a:noFill/>
            <a:miter lim="800000"/>
            <a:headEnd/>
            <a:tailEnd/>
          </a:ln>
          <a:effectLst/>
        </p:spPr>
        <p:txBody>
          <a:bodyPr>
            <a:spAutoFit/>
          </a:bodyPr>
          <a:lstStyle/>
          <a:p>
            <a:pPr algn="just">
              <a:defRPr/>
            </a:pPr>
            <a:r>
              <a:rPr lang="lt-LT" sz="1800" dirty="0">
                <a:latin typeface="Times New Roman" pitchFamily="18" charset="0"/>
              </a:rPr>
              <a:t>	</a:t>
            </a:r>
            <a:r>
              <a:rPr lang="lt-LT" sz="1800" dirty="0">
                <a:latin typeface="+mj-lt"/>
              </a:rPr>
              <a:t>Lyginant su valstybės tarnautojais, gyventojai dažniau apie kiekvieną situaciją sakė, kad ji paplitusi šalyje. Pavyzdžiui, 23% gyventojų nurodė, kad labai paplitusi situacija, kai asmuo valstybės tarnyboje dirbančiam asmeniui atsidėkoja pinigais PO paslaugos atlikimo. Tuo tarpu tokį atsakymą pasirinko tik 7% valstybės tarnautojų.</a:t>
            </a:r>
          </a:p>
          <a:p>
            <a:pPr algn="just">
              <a:defRPr/>
            </a:pPr>
            <a:r>
              <a:rPr lang="lt-LT" sz="1800" dirty="0">
                <a:latin typeface="+mj-lt"/>
              </a:rPr>
              <a:t>	</a:t>
            </a:r>
          </a:p>
          <a:p>
            <a:pPr algn="just">
              <a:defRPr/>
            </a:pPr>
            <a:r>
              <a:rPr lang="lt-LT" sz="1800" dirty="0"/>
              <a:t> </a:t>
            </a:r>
          </a:p>
          <a:p>
            <a:pPr algn="just">
              <a:defRPr/>
            </a:pPr>
            <a:r>
              <a:rPr lang="lt-LT" sz="1800" dirty="0">
                <a:latin typeface="+mj-lt"/>
              </a:rPr>
              <a:t>	</a:t>
            </a:r>
          </a:p>
          <a:p>
            <a:pPr algn="just">
              <a:defRPr/>
            </a:pPr>
            <a:endParaRPr lang="lt-LT" sz="1800" dirty="0">
              <a:latin typeface="+mj-lt"/>
            </a:endParaRPr>
          </a:p>
          <a:p>
            <a:pPr algn="just">
              <a:defRPr/>
            </a:pPr>
            <a:endParaRPr lang="lt-LT" sz="1800" dirty="0"/>
          </a:p>
          <a:p>
            <a:pPr>
              <a:defRPr/>
            </a:pPr>
            <a:r>
              <a:rPr lang="lt-LT" sz="1800" dirty="0"/>
              <a:t> </a:t>
            </a:r>
          </a:p>
        </p:txBody>
      </p:sp>
      <p:sp>
        <p:nvSpPr>
          <p:cNvPr id="2252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63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BAC1C92-ADB8-4A6C-BCAA-3569C5E0A770}" type="slidenum">
              <a:rPr lang="lt-LT" altLang="lt-LT" sz="1000" b="0">
                <a:latin typeface="Arial" panose="020B0604020202020204" pitchFamily="34" charset="0"/>
              </a:rPr>
              <a:pPr eaLnBrk="1" hangingPunct="1"/>
              <a:t>46</a:t>
            </a:fld>
            <a:endParaRPr lang="lt-LT" altLang="lt-LT" sz="1000" b="0">
              <a:latin typeface="Arial" panose="020B0604020202020204" pitchFamily="34" charset="0"/>
            </a:endParaRPr>
          </a:p>
        </p:txBody>
      </p:sp>
      <p:sp>
        <p:nvSpPr>
          <p:cNvPr id="226308"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Požiūris į korupciją</a:t>
            </a:r>
            <a:endParaRPr lang="en-US" altLang="lt-LT" sz="3600" smtClean="0"/>
          </a:p>
        </p:txBody>
      </p:sp>
      <p:sp>
        <p:nvSpPr>
          <p:cNvPr id="2263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B08D942-63B9-4ED8-A791-4A29FE6FC421}" type="slidenum">
              <a:rPr lang="lt-LT" altLang="lt-LT" sz="1000" b="0">
                <a:latin typeface="Arial" panose="020B0604020202020204" pitchFamily="34" charset="0"/>
              </a:rPr>
              <a:pPr eaLnBrk="1" hangingPunct="1"/>
              <a:t>47</a:t>
            </a:fld>
            <a:endParaRPr lang="lt-LT" altLang="lt-LT" sz="1000" b="0">
              <a:latin typeface="Arial" panose="020B0604020202020204" pitchFamily="34" charset="0"/>
            </a:endParaRPr>
          </a:p>
        </p:txBody>
      </p:sp>
      <p:sp>
        <p:nvSpPr>
          <p:cNvPr id="24581" name="Rectangle 2"/>
          <p:cNvSpPr>
            <a:spLocks noGrp="1" noChangeArrowheads="1"/>
          </p:cNvSpPr>
          <p:nvPr>
            <p:ph type="title"/>
          </p:nvPr>
        </p:nvSpPr>
        <p:spPr>
          <a:xfrm>
            <a:off x="457200" y="836613"/>
            <a:ext cx="8229600" cy="581025"/>
          </a:xfrm>
        </p:spPr>
        <p:txBody>
          <a:bodyPr/>
          <a:lstStyle/>
          <a:p>
            <a:pPr algn="ctr" eaLnBrk="1" hangingPunct="1"/>
            <a:r>
              <a:rPr lang="en-US" altLang="lt-LT" smtClean="0"/>
              <a:t>Lietuvos gyventoj</a:t>
            </a:r>
            <a:r>
              <a:rPr lang="lt-LT" altLang="lt-LT" smtClean="0"/>
              <a:t>ų požiūris į korupciją</a:t>
            </a:r>
            <a:br>
              <a:rPr lang="lt-LT" altLang="lt-LT" smtClean="0"/>
            </a:br>
            <a:r>
              <a:rPr lang="lt-LT" altLang="lt-LT" sz="1800" i="1" smtClean="0"/>
              <a:t>(skliausteliuose 2014 m. tyrimo duomenys)</a:t>
            </a:r>
            <a:r>
              <a:rPr lang="lt-LT" altLang="lt-LT" sz="1800" smtClean="0"/>
              <a:t/>
            </a:r>
            <a:br>
              <a:rPr lang="lt-LT" altLang="lt-LT" sz="1800" smtClean="0"/>
            </a:br>
            <a:r>
              <a:rPr lang="lt-LT" altLang="lt-LT" smtClean="0"/>
              <a:t/>
            </a:r>
            <a:br>
              <a:rPr lang="lt-LT" altLang="lt-LT" smtClean="0"/>
            </a:br>
            <a:endParaRPr lang="lt-LT" altLang="lt-LT" sz="1800" i="1" smtClean="0"/>
          </a:p>
        </p:txBody>
      </p:sp>
      <p:graphicFrame>
        <p:nvGraphicFramePr>
          <p:cNvPr id="24578" name="Object 3"/>
          <p:cNvGraphicFramePr>
            <a:graphicFrameLocks noGrp="1" noChangeAspect="1"/>
          </p:cNvGraphicFramePr>
          <p:nvPr>
            <p:ph type="chart" idx="1"/>
          </p:nvPr>
        </p:nvGraphicFramePr>
        <p:xfrm>
          <a:off x="1477963" y="1562100"/>
          <a:ext cx="6708775" cy="3644900"/>
        </p:xfrm>
        <a:graphic>
          <a:graphicData uri="http://schemas.openxmlformats.org/presentationml/2006/ole">
            <mc:AlternateContent xmlns:mc="http://schemas.openxmlformats.org/markup-compatibility/2006">
              <mc:Choice xmlns:v="urn:schemas-microsoft-com:vml" Requires="v">
                <p:oleObj spid="_x0000_s24586" name="Chart" r:id="rId3" imgW="6715268" imgH="3648027" progId="Excel.Chart.8">
                  <p:embed/>
                </p:oleObj>
              </mc:Choice>
              <mc:Fallback>
                <p:oleObj name="Chart" r:id="rId3" imgW="6715268" imgH="3648027"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963" y="1562100"/>
                        <a:ext cx="6708775" cy="3644900"/>
                      </a:xfrm>
                      <a:prstGeom prst="rect">
                        <a:avLst/>
                      </a:prstGeom>
                    </p:spPr>
                  </p:pic>
                </p:oleObj>
              </mc:Fallback>
            </mc:AlternateContent>
          </a:graphicData>
        </a:graphic>
      </p:graphicFrame>
      <p:sp>
        <p:nvSpPr>
          <p:cNvPr id="24582" name="Text Box 6"/>
          <p:cNvSpPr txBox="1">
            <a:spLocks noChangeArrowheads="1"/>
          </p:cNvSpPr>
          <p:nvPr/>
        </p:nvSpPr>
        <p:spPr bwMode="auto">
          <a:xfrm>
            <a:off x="1116013" y="5732463"/>
            <a:ext cx="226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sp>
        <p:nvSpPr>
          <p:cNvPr id="24583" name="Text Box 7"/>
          <p:cNvSpPr txBox="1">
            <a:spLocks noChangeArrowheads="1"/>
          </p:cNvSpPr>
          <p:nvPr/>
        </p:nvSpPr>
        <p:spPr bwMode="auto">
          <a:xfrm>
            <a:off x="827088" y="5373688"/>
            <a:ext cx="856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 Kuris iš šių požiūrių labiausiai atitinka Jūsų nuomonę apie korupciją?</a:t>
            </a:r>
          </a:p>
        </p:txBody>
      </p:sp>
      <p:sp>
        <p:nvSpPr>
          <p:cNvPr id="245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601D7E9-D360-4137-B579-488BFB06B455}" type="slidenum">
              <a:rPr lang="lt-LT" altLang="lt-LT" sz="1000" b="0">
                <a:latin typeface="Arial" panose="020B0604020202020204" pitchFamily="34" charset="0"/>
              </a:rPr>
              <a:pPr eaLnBrk="1" hangingPunct="1"/>
              <a:t>48</a:t>
            </a:fld>
            <a:endParaRPr lang="lt-LT" altLang="lt-LT" sz="1000" b="0">
              <a:latin typeface="Arial" panose="020B0604020202020204" pitchFamily="34" charset="0"/>
            </a:endParaRPr>
          </a:p>
        </p:txBody>
      </p:sp>
      <p:sp>
        <p:nvSpPr>
          <p:cNvPr id="25605" name="Rectangle 2"/>
          <p:cNvSpPr>
            <a:spLocks noGrp="1" noChangeArrowheads="1"/>
          </p:cNvSpPr>
          <p:nvPr>
            <p:ph type="title"/>
          </p:nvPr>
        </p:nvSpPr>
        <p:spPr/>
        <p:txBody>
          <a:bodyPr/>
          <a:lstStyle/>
          <a:p>
            <a:pPr algn="ctr" eaLnBrk="1" hangingPunct="1"/>
            <a:r>
              <a:rPr lang="en-US" altLang="lt-LT" smtClean="0"/>
              <a:t>Lietuvos gyventoj</a:t>
            </a:r>
            <a:r>
              <a:rPr lang="lt-LT" altLang="lt-LT" smtClean="0"/>
              <a:t>ų požiūris į korupciją</a:t>
            </a:r>
            <a:endParaRPr lang="lt-LT" altLang="lt-LT" sz="1800" i="1" smtClean="0"/>
          </a:p>
        </p:txBody>
      </p:sp>
      <p:graphicFrame>
        <p:nvGraphicFramePr>
          <p:cNvPr id="25602" name="Object 3"/>
          <p:cNvGraphicFramePr>
            <a:graphicFrameLocks noGrp="1" noChangeAspect="1"/>
          </p:cNvGraphicFramePr>
          <p:nvPr>
            <p:ph type="chart" idx="1"/>
          </p:nvPr>
        </p:nvGraphicFramePr>
        <p:xfrm>
          <a:off x="1477963" y="1562100"/>
          <a:ext cx="6708775" cy="3644900"/>
        </p:xfrm>
        <a:graphic>
          <a:graphicData uri="http://schemas.openxmlformats.org/presentationml/2006/ole">
            <mc:AlternateContent xmlns:mc="http://schemas.openxmlformats.org/markup-compatibility/2006">
              <mc:Choice xmlns:v="urn:schemas-microsoft-com:vml" Requires="v">
                <p:oleObj spid="_x0000_s25610" name="Chart" r:id="rId3" imgW="6715268" imgH="3648027" progId="Excel.Chart.8">
                  <p:embed/>
                </p:oleObj>
              </mc:Choice>
              <mc:Fallback>
                <p:oleObj name="Chart" r:id="rId3" imgW="6715268" imgH="3648027"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963" y="1562100"/>
                        <a:ext cx="6708775" cy="3644900"/>
                      </a:xfrm>
                      <a:prstGeom prst="rect">
                        <a:avLst/>
                      </a:prstGeom>
                    </p:spPr>
                  </p:pic>
                </p:oleObj>
              </mc:Fallback>
            </mc:AlternateContent>
          </a:graphicData>
        </a:graphic>
      </p:graphicFrame>
      <p:sp>
        <p:nvSpPr>
          <p:cNvPr id="25606" name="Text Box 6"/>
          <p:cNvSpPr txBox="1">
            <a:spLocks noChangeArrowheads="1"/>
          </p:cNvSpPr>
          <p:nvPr/>
        </p:nvSpPr>
        <p:spPr bwMode="auto">
          <a:xfrm>
            <a:off x="1116013" y="5732463"/>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25607" name="Text Box 7"/>
          <p:cNvSpPr txBox="1">
            <a:spLocks noChangeArrowheads="1"/>
          </p:cNvSpPr>
          <p:nvPr/>
        </p:nvSpPr>
        <p:spPr bwMode="auto">
          <a:xfrm>
            <a:off x="574675" y="5373688"/>
            <a:ext cx="856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Q4.1. Kuris iš šių požiūrių labiausiai atitinka Jūsų nuomonę apie korupciją? </a:t>
            </a:r>
          </a:p>
        </p:txBody>
      </p:sp>
      <p:sp>
        <p:nvSpPr>
          <p:cNvPr id="256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5CB58AE-BA0E-41E0-814D-B88CE175BEEB}" type="slidenum">
              <a:rPr lang="lt-LT" altLang="lt-LT" sz="1000" b="0">
                <a:latin typeface="Arial" panose="020B0604020202020204" pitchFamily="34" charset="0"/>
              </a:rPr>
              <a:pPr eaLnBrk="1" hangingPunct="1"/>
              <a:t>49</a:t>
            </a:fld>
            <a:endParaRPr lang="lt-LT" altLang="lt-LT" sz="1000" b="0">
              <a:latin typeface="Arial" panose="020B0604020202020204" pitchFamily="34" charset="0"/>
            </a:endParaRPr>
          </a:p>
        </p:txBody>
      </p:sp>
      <p:sp>
        <p:nvSpPr>
          <p:cNvPr id="26629" name="Rectangle 2"/>
          <p:cNvSpPr>
            <a:spLocks noGrp="1" noChangeArrowheads="1"/>
          </p:cNvSpPr>
          <p:nvPr>
            <p:ph type="title"/>
          </p:nvPr>
        </p:nvSpPr>
        <p:spPr/>
        <p:txBody>
          <a:bodyPr/>
          <a:lstStyle/>
          <a:p>
            <a:pPr algn="ctr" eaLnBrk="1" hangingPunct="1"/>
            <a:r>
              <a:rPr lang="lt-LT" altLang="lt-LT" smtClean="0"/>
              <a:t>Įmonių vadovų požiūris į korupciją</a:t>
            </a:r>
            <a:br>
              <a:rPr lang="lt-LT" altLang="lt-LT" smtClean="0"/>
            </a:br>
            <a:r>
              <a:rPr lang="lt-LT" altLang="lt-LT" sz="1800" i="1" smtClean="0"/>
              <a:t> (skliausteliuose 2014 m. tyrimo duomenys)</a:t>
            </a:r>
          </a:p>
        </p:txBody>
      </p:sp>
      <p:graphicFrame>
        <p:nvGraphicFramePr>
          <p:cNvPr id="26626" name="Object 2"/>
          <p:cNvGraphicFramePr>
            <a:graphicFrameLocks noGrp="1" noChangeAspect="1"/>
          </p:cNvGraphicFramePr>
          <p:nvPr>
            <p:ph type="chart" idx="1"/>
          </p:nvPr>
        </p:nvGraphicFramePr>
        <p:xfrm>
          <a:off x="1116013" y="981075"/>
          <a:ext cx="6718300" cy="3973513"/>
        </p:xfrm>
        <a:graphic>
          <a:graphicData uri="http://schemas.openxmlformats.org/presentationml/2006/ole">
            <mc:AlternateContent xmlns:mc="http://schemas.openxmlformats.org/markup-compatibility/2006">
              <mc:Choice xmlns:v="urn:schemas-microsoft-com:vml" Requires="v">
                <p:oleObj spid="_x0000_s26634" name="Chart" r:id="rId3" imgW="6715268" imgH="3972068" progId="Excel.Chart.8">
                  <p:embed/>
                </p:oleObj>
              </mc:Choice>
              <mc:Fallback>
                <p:oleObj name="Chart" r:id="rId3" imgW="6715268" imgH="3972068"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981075"/>
                        <a:ext cx="6718300" cy="3973513"/>
                      </a:xfrm>
                      <a:prstGeom prst="rect">
                        <a:avLst/>
                      </a:prstGeom>
                    </p:spPr>
                  </p:pic>
                </p:oleObj>
              </mc:Fallback>
            </mc:AlternateContent>
          </a:graphicData>
        </a:graphic>
      </p:graphicFrame>
      <p:sp>
        <p:nvSpPr>
          <p:cNvPr id="26630" name="Text Box 5"/>
          <p:cNvSpPr txBox="1">
            <a:spLocks noChangeArrowheads="1"/>
          </p:cNvSpPr>
          <p:nvPr/>
        </p:nvSpPr>
        <p:spPr bwMode="auto">
          <a:xfrm>
            <a:off x="1166813" y="5634038"/>
            <a:ext cx="1947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26631" name="Text Box 7"/>
          <p:cNvSpPr txBox="1">
            <a:spLocks noChangeArrowheads="1"/>
          </p:cNvSpPr>
          <p:nvPr/>
        </p:nvSpPr>
        <p:spPr bwMode="auto">
          <a:xfrm>
            <a:off x="574675" y="5157788"/>
            <a:ext cx="856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Q3. Kuris iš šių požiūrių labiausiai atitinka Jūsų nuomonę apie korupciją? </a:t>
            </a:r>
          </a:p>
        </p:txBody>
      </p:sp>
      <p:sp>
        <p:nvSpPr>
          <p:cNvPr id="26632"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078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8E47306-2415-4B92-B45C-7C23D96F0FB1}" type="slidenum">
              <a:rPr lang="lt-LT" altLang="lt-LT" sz="1000" b="0">
                <a:latin typeface="Arial" panose="020B0604020202020204" pitchFamily="34" charset="0"/>
              </a:rPr>
              <a:pPr eaLnBrk="1" hangingPunct="1"/>
              <a:t>5</a:t>
            </a:fld>
            <a:endParaRPr lang="lt-LT" altLang="lt-LT" sz="1000" b="0">
              <a:latin typeface="Arial" panose="020B0604020202020204" pitchFamily="34" charset="0"/>
            </a:endParaRPr>
          </a:p>
        </p:txBody>
      </p:sp>
      <p:sp>
        <p:nvSpPr>
          <p:cNvPr id="207876"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Metodologija</a:t>
            </a:r>
            <a:endParaRPr lang="en-US" altLang="lt-LT" sz="3600" smtClean="0"/>
          </a:p>
        </p:txBody>
      </p:sp>
      <p:sp>
        <p:nvSpPr>
          <p:cNvPr id="20787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7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FE1CBB8-319A-4CAB-8A69-FC506AEAD4E3}" type="slidenum">
              <a:rPr lang="lt-LT" altLang="lt-LT" sz="1000" b="0">
                <a:latin typeface="Arial" panose="020B0604020202020204" pitchFamily="34" charset="0"/>
              </a:rPr>
              <a:pPr eaLnBrk="1" hangingPunct="1"/>
              <a:t>50</a:t>
            </a:fld>
            <a:endParaRPr lang="lt-LT" altLang="lt-LT" sz="1000" b="0">
              <a:latin typeface="Arial" panose="020B0604020202020204" pitchFamily="34" charset="0"/>
            </a:endParaRPr>
          </a:p>
        </p:txBody>
      </p:sp>
      <p:sp>
        <p:nvSpPr>
          <p:cNvPr id="227332" name="Rectangle 2"/>
          <p:cNvSpPr>
            <a:spLocks noGrp="1" noChangeArrowheads="1"/>
          </p:cNvSpPr>
          <p:nvPr>
            <p:ph type="title"/>
          </p:nvPr>
        </p:nvSpPr>
        <p:spPr>
          <a:xfrm>
            <a:off x="468313" y="549275"/>
            <a:ext cx="8229600" cy="1143000"/>
          </a:xfrm>
        </p:spPr>
        <p:txBody>
          <a:bodyPr/>
          <a:lstStyle/>
          <a:p>
            <a:pPr algn="ctr" eaLnBrk="1" hangingPunct="1"/>
            <a:r>
              <a:rPr lang="lt-LT" altLang="lt-LT" smtClean="0"/>
              <a:t>Kuris iš šių požiūrių į korupciją labiau atitinka Jūsų nuomonę? </a:t>
            </a:r>
            <a:endParaRPr lang="en-US" altLang="lt-LT" sz="2000" smtClean="0"/>
          </a:p>
        </p:txBody>
      </p:sp>
      <p:graphicFrame>
        <p:nvGraphicFramePr>
          <p:cNvPr id="327759" name="Group 79"/>
          <p:cNvGraphicFramePr>
            <a:graphicFrameLocks noGrp="1"/>
          </p:cNvGraphicFramePr>
          <p:nvPr>
            <p:ph idx="1"/>
          </p:nvPr>
        </p:nvGraphicFramePr>
        <p:xfrm>
          <a:off x="539750" y="1700213"/>
          <a:ext cx="8229600" cy="3863975"/>
        </p:xfrm>
        <a:graphic>
          <a:graphicData uri="http://schemas.openxmlformats.org/drawingml/2006/table">
            <a:tbl>
              <a:tblPr>
                <a:tableStyleId>{616DA210-FB5B-4158-B5E0-FEB733F419BA}</a:tableStyleId>
              </a:tblPr>
              <a:tblGrid>
                <a:gridCol w="2490001">
                  <a:extLst>
                    <a:ext uri="{9D8B030D-6E8A-4147-A177-3AD203B41FA5}">
                      <a16:colId xmlns:a16="http://schemas.microsoft.com/office/drawing/2014/main" xmlns="" val="20000"/>
                    </a:ext>
                  </a:extLst>
                </a:gridCol>
                <a:gridCol w="865202">
                  <a:extLst>
                    <a:ext uri="{9D8B030D-6E8A-4147-A177-3AD203B41FA5}">
                      <a16:colId xmlns:a16="http://schemas.microsoft.com/office/drawing/2014/main" xmlns="" val="20001"/>
                    </a:ext>
                  </a:extLst>
                </a:gridCol>
                <a:gridCol w="807947">
                  <a:extLst>
                    <a:ext uri="{9D8B030D-6E8A-4147-A177-3AD203B41FA5}">
                      <a16:colId xmlns:a16="http://schemas.microsoft.com/office/drawing/2014/main" xmlns="" val="20002"/>
                    </a:ext>
                  </a:extLst>
                </a:gridCol>
                <a:gridCol w="807946">
                  <a:extLst>
                    <a:ext uri="{9D8B030D-6E8A-4147-A177-3AD203B41FA5}">
                      <a16:colId xmlns:a16="http://schemas.microsoft.com/office/drawing/2014/main" xmlns="" val="20003"/>
                    </a:ext>
                  </a:extLst>
                </a:gridCol>
                <a:gridCol w="807947">
                  <a:extLst>
                    <a:ext uri="{9D8B030D-6E8A-4147-A177-3AD203B41FA5}">
                      <a16:colId xmlns:a16="http://schemas.microsoft.com/office/drawing/2014/main" xmlns="" val="20004"/>
                    </a:ext>
                  </a:extLst>
                </a:gridCol>
                <a:gridCol w="816852">
                  <a:extLst>
                    <a:ext uri="{9D8B030D-6E8A-4147-A177-3AD203B41FA5}">
                      <a16:colId xmlns:a16="http://schemas.microsoft.com/office/drawing/2014/main" xmlns="" val="20005"/>
                    </a:ext>
                  </a:extLst>
                </a:gridCol>
                <a:gridCol w="816852">
                  <a:extLst>
                    <a:ext uri="{9D8B030D-6E8A-4147-A177-3AD203B41FA5}">
                      <a16:colId xmlns:a16="http://schemas.microsoft.com/office/drawing/2014/main" xmlns="" val="20006"/>
                    </a:ext>
                  </a:extLst>
                </a:gridCol>
                <a:gridCol w="816852">
                  <a:extLst>
                    <a:ext uri="{9D8B030D-6E8A-4147-A177-3AD203B41FA5}">
                      <a16:colId xmlns:a16="http://schemas.microsoft.com/office/drawing/2014/main" xmlns="" val="20007"/>
                    </a:ext>
                  </a:extLst>
                </a:gridCol>
              </a:tblGrid>
              <a:tr h="3889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2001 </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2002 </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2004 </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2008</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xmlns="" val="10000"/>
                  </a:ext>
                </a:extLst>
              </a:tr>
              <a:tr h="5791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Korupcija yra didelė kliūtis verslui</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40%</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38%</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28%</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54%</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51%</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45%</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47%</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xmlns="" val="10001"/>
                  </a:ext>
                </a:extLst>
              </a:tr>
              <a:tr h="5791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Korupcija greičiau yra kliūtis verslui</a:t>
                      </a:r>
                      <a:endParaRPr kumimoji="0" lang="en-US" sz="1600" b="0" i="0" u="none" strike="noStrike" cap="none" normalizeH="0" baseline="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32%</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34%</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33%</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30%</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25%</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31%</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xmlns="" val="10002"/>
                  </a:ext>
                </a:extLst>
              </a:tr>
              <a:tr h="5791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Korupcija nei kliudo, nei skatina verslo vystymąsi</a:t>
                      </a:r>
                      <a:endParaRPr kumimoji="0" lang="en-US" sz="1600" b="0" i="0" u="none" strike="noStrike" cap="none" normalizeH="0" baseline="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17%</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21%</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13%</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13%</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14%</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xmlns="" val="10003"/>
                  </a:ext>
                </a:extLst>
              </a:tr>
              <a:tr h="8230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Korupcija greičiau skatina verslo vystymąsi nei jam kliudo</a:t>
                      </a:r>
                      <a:endParaRPr kumimoji="0" lang="en-US" sz="1600" b="0" i="0" u="none" strike="noStrike" cap="none" normalizeH="0" baseline="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xmlns="" val="10004"/>
                  </a:ext>
                </a:extLst>
              </a:tr>
              <a:tr h="5791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Korupcija skatina verslo vystymąsi</a:t>
                      </a:r>
                      <a:endParaRPr kumimoji="0" lang="en-US" sz="1600" b="0" i="0" u="none" strike="noStrike" cap="none" normalizeH="0" baseline="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xmlns="" val="10005"/>
                  </a:ext>
                </a:extLst>
              </a:tr>
              <a:tr h="3353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Neturi nuomonės</a:t>
                      </a:r>
                      <a:endParaRPr kumimoji="0" lang="en-US" sz="1600" b="0" i="0" u="none" strike="noStrike" cap="none" normalizeH="0" baseline="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6%</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xmlns="" val="10006"/>
                  </a:ext>
                </a:extLst>
              </a:tr>
            </a:tbl>
          </a:graphicData>
        </a:graphic>
      </p:graphicFrame>
      <p:sp>
        <p:nvSpPr>
          <p:cNvPr id="227407" name="Text Box 68"/>
          <p:cNvSpPr txBox="1">
            <a:spLocks noChangeArrowheads="1"/>
          </p:cNvSpPr>
          <p:nvPr/>
        </p:nvSpPr>
        <p:spPr bwMode="auto">
          <a:xfrm>
            <a:off x="1042988" y="5732463"/>
            <a:ext cx="1935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2001-2016</a:t>
            </a:r>
            <a:endParaRPr lang="en-US" altLang="lt-LT" sz="1800" i="1">
              <a:latin typeface="Times New Roman" panose="02020603050405020304" pitchFamily="18" charset="0"/>
            </a:endParaRPr>
          </a:p>
        </p:txBody>
      </p:sp>
      <p:sp>
        <p:nvSpPr>
          <p:cNvPr id="22740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95E9819-B983-4214-BC82-86DCC7E3D89B}" type="slidenum">
              <a:rPr lang="lt-LT" altLang="lt-LT" sz="1000" b="0">
                <a:latin typeface="Arial" panose="020B0604020202020204" pitchFamily="34" charset="0"/>
              </a:rPr>
              <a:pPr eaLnBrk="1" hangingPunct="1"/>
              <a:t>51</a:t>
            </a:fld>
            <a:endParaRPr lang="lt-LT" altLang="lt-LT" sz="1000" b="0">
              <a:latin typeface="Arial" panose="020B0604020202020204" pitchFamily="34" charset="0"/>
            </a:endParaRPr>
          </a:p>
        </p:txBody>
      </p:sp>
      <p:sp>
        <p:nvSpPr>
          <p:cNvPr id="27653" name="Rectangle 2"/>
          <p:cNvSpPr>
            <a:spLocks noGrp="1" noChangeArrowheads="1"/>
          </p:cNvSpPr>
          <p:nvPr>
            <p:ph type="title"/>
          </p:nvPr>
        </p:nvSpPr>
        <p:spPr/>
        <p:txBody>
          <a:bodyPr/>
          <a:lstStyle/>
          <a:p>
            <a:pPr algn="ctr" eaLnBrk="1" hangingPunct="1"/>
            <a:r>
              <a:rPr lang="lt-LT" altLang="lt-LT" smtClean="0"/>
              <a:t>Valstybės tarnautojų požiūris į korupciją</a:t>
            </a:r>
            <a:br>
              <a:rPr lang="lt-LT" altLang="lt-LT" smtClean="0"/>
            </a:br>
            <a:r>
              <a:rPr lang="lt-LT" altLang="lt-LT" sz="1800" i="1" smtClean="0"/>
              <a:t> (skliausteliuose 2014 m. tyrimo duomenys)</a:t>
            </a:r>
          </a:p>
        </p:txBody>
      </p:sp>
      <p:graphicFrame>
        <p:nvGraphicFramePr>
          <p:cNvPr id="27650" name="Object 3"/>
          <p:cNvGraphicFramePr>
            <a:graphicFrameLocks noGrp="1" noChangeAspect="1"/>
          </p:cNvGraphicFramePr>
          <p:nvPr>
            <p:ph type="chart" idx="1"/>
          </p:nvPr>
        </p:nvGraphicFramePr>
        <p:xfrm>
          <a:off x="1403350" y="1268413"/>
          <a:ext cx="6578600" cy="3668712"/>
        </p:xfrm>
        <a:graphic>
          <a:graphicData uri="http://schemas.openxmlformats.org/presentationml/2006/ole">
            <mc:AlternateContent xmlns:mc="http://schemas.openxmlformats.org/markup-compatibility/2006">
              <mc:Choice xmlns:v="urn:schemas-microsoft-com:vml" Requires="v">
                <p:oleObj spid="_x0000_s27658" name="Worksheet" r:id="rId3" imgW="6762845" imgH="3771900" progId="Excel.Sheet.8">
                  <p:embed/>
                </p:oleObj>
              </mc:Choice>
              <mc:Fallback>
                <p:oleObj name="Worksheet" r:id="rId3" imgW="6762845" imgH="3771900" progId="Excel.Shee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268413"/>
                        <a:ext cx="6578600" cy="3668712"/>
                      </a:xfrm>
                      <a:prstGeom prst="rect">
                        <a:avLst/>
                      </a:prstGeom>
                    </p:spPr>
                  </p:pic>
                </p:oleObj>
              </mc:Fallback>
            </mc:AlternateContent>
          </a:graphicData>
        </a:graphic>
      </p:graphicFrame>
      <p:sp>
        <p:nvSpPr>
          <p:cNvPr id="27654" name="Text Box 6"/>
          <p:cNvSpPr txBox="1">
            <a:spLocks noChangeArrowheads="1"/>
          </p:cNvSpPr>
          <p:nvPr/>
        </p:nvSpPr>
        <p:spPr bwMode="auto">
          <a:xfrm>
            <a:off x="1116013" y="5732463"/>
            <a:ext cx="323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27655" name="Text Box 7"/>
          <p:cNvSpPr txBox="1">
            <a:spLocks noChangeArrowheads="1"/>
          </p:cNvSpPr>
          <p:nvPr/>
        </p:nvSpPr>
        <p:spPr bwMode="auto">
          <a:xfrm>
            <a:off x="755650" y="5229225"/>
            <a:ext cx="856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Q4. Kuris iš šių požiūrių labiausiai atitinka Jūsų nuomonę apie korupciją?</a:t>
            </a:r>
          </a:p>
        </p:txBody>
      </p:sp>
      <p:sp>
        <p:nvSpPr>
          <p:cNvPr id="276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0C9E4DB-2933-4CE0-B5D4-8890DABF5532}" type="slidenum">
              <a:rPr lang="lt-LT" altLang="lt-LT" sz="1000" b="0">
                <a:latin typeface="Arial" panose="020B0604020202020204" pitchFamily="34" charset="0"/>
              </a:rPr>
              <a:pPr eaLnBrk="1" hangingPunct="1"/>
              <a:t>52</a:t>
            </a:fld>
            <a:endParaRPr lang="lt-LT" altLang="lt-LT" sz="1000" b="0">
              <a:latin typeface="Arial" panose="020B0604020202020204" pitchFamily="34" charset="0"/>
            </a:endParaRPr>
          </a:p>
        </p:txBody>
      </p:sp>
      <p:sp>
        <p:nvSpPr>
          <p:cNvPr id="28677" name="Rectangle 2"/>
          <p:cNvSpPr>
            <a:spLocks noGrp="1" noChangeArrowheads="1"/>
          </p:cNvSpPr>
          <p:nvPr>
            <p:ph type="title"/>
          </p:nvPr>
        </p:nvSpPr>
        <p:spPr/>
        <p:txBody>
          <a:bodyPr/>
          <a:lstStyle/>
          <a:p>
            <a:pPr algn="ctr" eaLnBrk="1" hangingPunct="1"/>
            <a:r>
              <a:rPr lang="lt-LT" altLang="lt-LT" smtClean="0"/>
              <a:t>Valstybės tarnautojų požiūris į korupciją</a:t>
            </a:r>
            <a:br>
              <a:rPr lang="lt-LT" altLang="lt-LT" smtClean="0"/>
            </a:br>
            <a:r>
              <a:rPr lang="lt-LT" altLang="lt-LT" sz="1800" i="1" smtClean="0"/>
              <a:t>(skliausteliuose 2014 m. tyrimo duomenys)</a:t>
            </a:r>
          </a:p>
        </p:txBody>
      </p:sp>
      <p:graphicFrame>
        <p:nvGraphicFramePr>
          <p:cNvPr id="28674" name="Object 3"/>
          <p:cNvGraphicFramePr>
            <a:graphicFrameLocks noGrp="1" noChangeAspect="1"/>
          </p:cNvGraphicFramePr>
          <p:nvPr>
            <p:ph type="chart" idx="1"/>
          </p:nvPr>
        </p:nvGraphicFramePr>
        <p:xfrm>
          <a:off x="1117600" y="1193800"/>
          <a:ext cx="6718300" cy="3973513"/>
        </p:xfrm>
        <a:graphic>
          <a:graphicData uri="http://schemas.openxmlformats.org/presentationml/2006/ole">
            <mc:AlternateContent xmlns:mc="http://schemas.openxmlformats.org/markup-compatibility/2006">
              <mc:Choice xmlns:v="urn:schemas-microsoft-com:vml" Requires="v">
                <p:oleObj spid="_x0000_s28682" name="Worksheet" r:id="rId3" imgW="6715268" imgH="3972068" progId="Excel.Sheet.8">
                  <p:embed/>
                </p:oleObj>
              </mc:Choice>
              <mc:Fallback>
                <p:oleObj name="Worksheet" r:id="rId3" imgW="6715268" imgH="3972068" progId="Excel.Shee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193800"/>
                        <a:ext cx="6718300" cy="3973513"/>
                      </a:xfrm>
                      <a:prstGeom prst="rect">
                        <a:avLst/>
                      </a:prstGeom>
                    </p:spPr>
                  </p:pic>
                </p:oleObj>
              </mc:Fallback>
            </mc:AlternateContent>
          </a:graphicData>
        </a:graphic>
      </p:graphicFrame>
      <p:sp>
        <p:nvSpPr>
          <p:cNvPr id="28678" name="Text Box 5"/>
          <p:cNvSpPr txBox="1">
            <a:spLocks noChangeArrowheads="1"/>
          </p:cNvSpPr>
          <p:nvPr/>
        </p:nvSpPr>
        <p:spPr bwMode="auto">
          <a:xfrm>
            <a:off x="900113" y="5724525"/>
            <a:ext cx="2952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2016</a:t>
            </a:r>
            <a:endParaRPr lang="en-US" altLang="lt-LT" sz="1800" i="1">
              <a:latin typeface="Times New Roman" panose="02020603050405020304" pitchFamily="18" charset="0"/>
            </a:endParaRPr>
          </a:p>
        </p:txBody>
      </p:sp>
      <p:sp>
        <p:nvSpPr>
          <p:cNvPr id="28679" name="Text Box 7"/>
          <p:cNvSpPr txBox="1">
            <a:spLocks noChangeArrowheads="1"/>
          </p:cNvSpPr>
          <p:nvPr/>
        </p:nvSpPr>
        <p:spPr bwMode="auto">
          <a:xfrm>
            <a:off x="792163" y="5300663"/>
            <a:ext cx="8351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Q5. Kuris iš šių požiūrių labiausiai atitinka Jūsų nuomonę apie korupciją</a:t>
            </a:r>
            <a:r>
              <a:rPr lang="lt-LT" altLang="lt-LT" sz="1200"/>
              <a:t>? </a:t>
            </a:r>
            <a:endParaRPr lang="lt-LT" altLang="lt-LT" sz="1200" b="0" i="1"/>
          </a:p>
        </p:txBody>
      </p:sp>
      <p:sp>
        <p:nvSpPr>
          <p:cNvPr id="286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83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4990F92-BCE3-48F3-B8AE-1B73E7BA6047}" type="slidenum">
              <a:rPr lang="lt-LT" altLang="lt-LT" sz="1000" b="0">
                <a:latin typeface="Arial" panose="020B0604020202020204" pitchFamily="34" charset="0"/>
              </a:rPr>
              <a:pPr eaLnBrk="1" hangingPunct="1"/>
              <a:t>53</a:t>
            </a:fld>
            <a:endParaRPr lang="lt-LT" altLang="lt-LT" sz="1000" b="0">
              <a:latin typeface="Arial" panose="020B0604020202020204" pitchFamily="34" charset="0"/>
            </a:endParaRPr>
          </a:p>
        </p:txBody>
      </p:sp>
      <p:sp>
        <p:nvSpPr>
          <p:cNvPr id="228356" name="Rectangle 2"/>
          <p:cNvSpPr>
            <a:spLocks noGrp="1" noChangeArrowheads="1"/>
          </p:cNvSpPr>
          <p:nvPr>
            <p:ph type="title"/>
          </p:nvPr>
        </p:nvSpPr>
        <p:spPr>
          <a:xfrm>
            <a:off x="468313" y="476250"/>
            <a:ext cx="8229600" cy="1143000"/>
          </a:xfrm>
        </p:spPr>
        <p:txBody>
          <a:bodyPr/>
          <a:lstStyle/>
          <a:p>
            <a:pPr algn="ctr" eaLnBrk="1" hangingPunct="1"/>
            <a:r>
              <a:rPr lang="lt-LT" altLang="lt-LT" smtClean="0"/>
              <a:t>Kuris iš šių požiūrių į korupciją labiau atitinka Jūsų nuomonę? </a:t>
            </a:r>
            <a:endParaRPr lang="en-US" altLang="lt-LT" sz="2000" smtClean="0"/>
          </a:p>
        </p:txBody>
      </p:sp>
      <p:graphicFrame>
        <p:nvGraphicFramePr>
          <p:cNvPr id="330839" name="Group 87"/>
          <p:cNvGraphicFramePr>
            <a:graphicFrameLocks noGrp="1"/>
          </p:cNvGraphicFramePr>
          <p:nvPr>
            <p:ph idx="1"/>
          </p:nvPr>
        </p:nvGraphicFramePr>
        <p:xfrm>
          <a:off x="900113" y="1844675"/>
          <a:ext cx="7273925" cy="3627438"/>
        </p:xfrm>
        <a:graphic>
          <a:graphicData uri="http://schemas.openxmlformats.org/drawingml/2006/table">
            <a:tbl>
              <a:tblPr>
                <a:tableStyleId>{ED083AE6-46FA-4A59-8FB0-9F97EB10719F}</a:tableStyleId>
              </a:tblPr>
              <a:tblGrid>
                <a:gridCol w="3716535">
                  <a:extLst>
                    <a:ext uri="{9D8B030D-6E8A-4147-A177-3AD203B41FA5}">
                      <a16:colId xmlns:a16="http://schemas.microsoft.com/office/drawing/2014/main" xmlns="" val="20000"/>
                    </a:ext>
                  </a:extLst>
                </a:gridCol>
                <a:gridCol w="689244">
                  <a:extLst>
                    <a:ext uri="{9D8B030D-6E8A-4147-A177-3AD203B41FA5}">
                      <a16:colId xmlns:a16="http://schemas.microsoft.com/office/drawing/2014/main" xmlns="" val="20001"/>
                    </a:ext>
                  </a:extLst>
                </a:gridCol>
                <a:gridCol w="956049">
                  <a:extLst>
                    <a:ext uri="{9D8B030D-6E8A-4147-A177-3AD203B41FA5}">
                      <a16:colId xmlns:a16="http://schemas.microsoft.com/office/drawing/2014/main" xmlns="" val="20002"/>
                    </a:ext>
                  </a:extLst>
                </a:gridCol>
                <a:gridCol w="956049">
                  <a:extLst>
                    <a:ext uri="{9D8B030D-6E8A-4147-A177-3AD203B41FA5}">
                      <a16:colId xmlns:a16="http://schemas.microsoft.com/office/drawing/2014/main" xmlns="" val="20003"/>
                    </a:ext>
                  </a:extLst>
                </a:gridCol>
                <a:gridCol w="956049">
                  <a:extLst>
                    <a:ext uri="{9D8B030D-6E8A-4147-A177-3AD203B41FA5}">
                      <a16:colId xmlns:a16="http://schemas.microsoft.com/office/drawing/2014/main" xmlns="" val="20004"/>
                    </a:ext>
                  </a:extLst>
                </a:gridCol>
              </a:tblGrid>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2008</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2011 </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xmlns="" val="10000"/>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Korupcija yra didelė kliūtis valstybės gyvenimui</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72%</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70%</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64%                </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77%</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xmlns="" val="10001"/>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Korupcija greičiau yra kliūtis valstybės gyvenimui</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22%</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20%</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26%</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15%</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xmlns="" val="10002"/>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Korupcija nei kliudo, nei skatina valstybės gyvenimą</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xmlns="" val="10003"/>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Korupcija greičiau skatina valstybės problemų sprendimą</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xmlns="" val="10004"/>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Korupcija skatina valstybės problemų sprendimą</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0,2%</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xmlns="" val="10005"/>
                  </a:ext>
                </a:extLst>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Neturi nuomonės</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xmlns="" val="10006"/>
                  </a:ext>
                </a:extLst>
              </a:tr>
            </a:tbl>
          </a:graphicData>
        </a:graphic>
      </p:graphicFrame>
      <p:sp>
        <p:nvSpPr>
          <p:cNvPr id="228407" name="Text Box 5"/>
          <p:cNvSpPr txBox="1">
            <a:spLocks noChangeArrowheads="1"/>
          </p:cNvSpPr>
          <p:nvPr/>
        </p:nvSpPr>
        <p:spPr bwMode="auto">
          <a:xfrm>
            <a:off x="900113" y="5724525"/>
            <a:ext cx="324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2008-2016</a:t>
            </a:r>
            <a:endParaRPr lang="en-US" altLang="lt-LT" sz="1800" i="1">
              <a:latin typeface="Times New Roman" panose="02020603050405020304" pitchFamily="18" charset="0"/>
            </a:endParaRPr>
          </a:p>
        </p:txBody>
      </p:sp>
      <p:sp>
        <p:nvSpPr>
          <p:cNvPr id="2284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AB7B923-15E6-4CAE-99B6-867198B322CC}" type="slidenum">
              <a:rPr lang="lt-LT" altLang="lt-LT" sz="1000" b="0">
                <a:latin typeface="Arial" panose="020B0604020202020204" pitchFamily="34" charset="0"/>
              </a:rPr>
              <a:pPr eaLnBrk="1" hangingPunct="1"/>
              <a:t>54</a:t>
            </a:fld>
            <a:endParaRPr lang="lt-LT" altLang="lt-LT" sz="1000" b="0">
              <a:latin typeface="Arial" panose="020B0604020202020204" pitchFamily="34" charset="0"/>
            </a:endParaRPr>
          </a:p>
        </p:txBody>
      </p:sp>
      <p:graphicFrame>
        <p:nvGraphicFramePr>
          <p:cNvPr id="29698" name="Object 2"/>
          <p:cNvGraphicFramePr>
            <a:graphicFrameLocks noGrp="1" noChangeAspect="1"/>
          </p:cNvGraphicFramePr>
          <p:nvPr>
            <p:ph idx="1"/>
          </p:nvPr>
        </p:nvGraphicFramePr>
        <p:xfrm>
          <a:off x="766763" y="1130300"/>
          <a:ext cx="7318375" cy="4140200"/>
        </p:xfrm>
        <a:graphic>
          <a:graphicData uri="http://schemas.openxmlformats.org/presentationml/2006/ole">
            <mc:AlternateContent xmlns:mc="http://schemas.openxmlformats.org/markup-compatibility/2006">
              <mc:Choice xmlns:v="urn:schemas-microsoft-com:vml" Requires="v">
                <p:oleObj spid="_x0000_s29705" name="Chart" r:id="rId3" imgW="7324773" imgH="4143518" progId="Excel.Chart.8">
                  <p:embed/>
                </p:oleObj>
              </mc:Choice>
              <mc:Fallback>
                <p:oleObj name="Chart" r:id="rId3" imgW="7324773" imgH="4143518"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3" y="1130300"/>
                        <a:ext cx="7318375" cy="4140200"/>
                      </a:xfrm>
                      <a:prstGeom prst="rect">
                        <a:avLst/>
                      </a:prstGeom>
                    </p:spPr>
                  </p:pic>
                </p:oleObj>
              </mc:Fallback>
            </mc:AlternateContent>
          </a:graphicData>
        </a:graphic>
      </p:graphicFrame>
      <p:sp>
        <p:nvSpPr>
          <p:cNvPr id="29701" name="Rectangle 3"/>
          <p:cNvSpPr>
            <a:spLocks noGrp="1" noChangeArrowheads="1"/>
          </p:cNvSpPr>
          <p:nvPr>
            <p:ph type="title"/>
          </p:nvPr>
        </p:nvSpPr>
        <p:spPr/>
        <p:txBody>
          <a:bodyPr/>
          <a:lstStyle/>
          <a:p>
            <a:pPr algn="ctr" eaLnBrk="1" hangingPunct="1"/>
            <a:r>
              <a:rPr lang="lt-LT" altLang="lt-LT" smtClean="0"/>
              <a:t>Požiūris į korupciją: tikslinių grupių atsakymų palyginimas </a:t>
            </a:r>
            <a:endParaRPr lang="lt-LT" altLang="lt-LT" sz="1800" i="1" smtClean="0"/>
          </a:p>
        </p:txBody>
      </p:sp>
      <p:sp>
        <p:nvSpPr>
          <p:cNvPr id="29702" name="Text Box 5"/>
          <p:cNvSpPr txBox="1">
            <a:spLocks noChangeArrowheads="1"/>
          </p:cNvSpPr>
          <p:nvPr/>
        </p:nvSpPr>
        <p:spPr bwMode="auto">
          <a:xfrm>
            <a:off x="1116013" y="5805488"/>
            <a:ext cx="719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en-US" altLang="lt-LT" sz="1800" i="1">
                <a:latin typeface="Times New Roman" panose="02020603050405020304" pitchFamily="18" charset="0"/>
              </a:rPr>
              <a:t>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sp>
        <p:nvSpPr>
          <p:cNvPr id="2970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29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FD6ECB16-A058-4A2A-A475-C085B3145312}" type="slidenum">
              <a:rPr lang="lt-LT" altLang="lt-LT" sz="1000" b="0">
                <a:latin typeface="Arial" panose="020B0604020202020204" pitchFamily="34" charset="0"/>
              </a:rPr>
              <a:pPr eaLnBrk="1" hangingPunct="1"/>
              <a:t>55</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333375"/>
            <a:ext cx="8064500" cy="4770438"/>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endParaRPr lang="lt-LT" sz="1600" dirty="0">
              <a:latin typeface="+mj-lt"/>
            </a:endParaRPr>
          </a:p>
          <a:p>
            <a:pPr algn="just">
              <a:defRPr/>
            </a:pPr>
            <a:r>
              <a:rPr lang="lt-LT" sz="1600" dirty="0">
                <a:latin typeface="+mj-lt"/>
              </a:rPr>
              <a:t>	</a:t>
            </a:r>
            <a:r>
              <a:rPr lang="lt-LT" sz="1800" dirty="0">
                <a:latin typeface="+mj-lt"/>
              </a:rPr>
              <a:t>Dauguma gyventojų išsakė nuomonę, kad korupcija yra kliūtis:  ji kliudo tiek žmonių gyvenimui (67%), tiek ir visuomenės gyvenimui (78%).</a:t>
            </a:r>
          </a:p>
          <a:p>
            <a:pPr algn="just">
              <a:defRPr/>
            </a:pPr>
            <a:endParaRPr lang="lt-LT" sz="1800" dirty="0">
              <a:latin typeface="+mj-lt"/>
            </a:endParaRPr>
          </a:p>
          <a:p>
            <a:pPr algn="just">
              <a:defRPr/>
            </a:pPr>
            <a:r>
              <a:rPr lang="lt-LT" sz="1800" dirty="0">
                <a:latin typeface="+mj-lt"/>
              </a:rPr>
              <a:t>	2016 m. valstybės tarnautojai dažniau pasirinko atsakymą “korupcija yra didelė kliūtis valstybės gyvenimui” – 77% –  </a:t>
            </a:r>
            <a:r>
              <a:rPr lang="lt-LT" sz="1800" dirty="0">
                <a:latin typeface="+mn-lt"/>
              </a:rPr>
              <a:t>negu ankstesniais metais.</a:t>
            </a:r>
          </a:p>
          <a:p>
            <a:pPr algn="just">
              <a:defRPr/>
            </a:pPr>
            <a:endParaRPr lang="lt-LT" sz="1800" dirty="0">
              <a:latin typeface="+mn-lt"/>
            </a:endParaRPr>
          </a:p>
          <a:p>
            <a:pPr algn="just">
              <a:defRPr/>
            </a:pPr>
            <a:r>
              <a:rPr lang="lt-LT" sz="1800" dirty="0">
                <a:latin typeface="+mn-lt"/>
              </a:rPr>
              <a:t>	Dauguma įmonių vadovų nurodė, kad korupcija yra kliūtis verslui – 78%, šis rodiklis aukštesnis nei 2014 m. (70%).</a:t>
            </a:r>
          </a:p>
          <a:p>
            <a:pPr algn="just">
              <a:defRPr/>
            </a:pPr>
            <a:endParaRPr lang="lt-LT" sz="1800" dirty="0">
              <a:latin typeface="+mj-lt"/>
            </a:endParaRP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293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8AE9390-2CC5-467D-948C-56FE6A6AB48B}" type="slidenum">
              <a:rPr lang="lt-LT" altLang="lt-LT" sz="1000" b="0">
                <a:latin typeface="Arial" panose="020B0604020202020204" pitchFamily="34" charset="0"/>
              </a:rPr>
              <a:pPr eaLnBrk="1" hangingPunct="1"/>
              <a:t>56</a:t>
            </a:fld>
            <a:endParaRPr lang="lt-LT" altLang="lt-LT" sz="1000" b="0">
              <a:latin typeface="Arial" panose="020B0604020202020204" pitchFamily="34" charset="0"/>
            </a:endParaRPr>
          </a:p>
        </p:txBody>
      </p:sp>
      <p:sp>
        <p:nvSpPr>
          <p:cNvPr id="30725" name="Rectangle 2"/>
          <p:cNvSpPr>
            <a:spLocks noGrp="1" noChangeArrowheads="1"/>
          </p:cNvSpPr>
          <p:nvPr>
            <p:ph type="title"/>
          </p:nvPr>
        </p:nvSpPr>
        <p:spPr/>
        <p:txBody>
          <a:bodyPr/>
          <a:lstStyle/>
          <a:p>
            <a:pPr algn="ctr" eaLnBrk="1" hangingPunct="1"/>
            <a:r>
              <a:rPr lang="lt-LT" altLang="lt-LT" smtClean="0"/>
              <a:t>Korupcijos poveikio verslui vertinimas </a:t>
            </a:r>
            <a:br>
              <a:rPr lang="lt-LT" altLang="lt-LT" smtClean="0"/>
            </a:br>
            <a:r>
              <a:rPr lang="lt-LT" altLang="lt-LT" sz="1800" smtClean="0"/>
              <a:t>(skliausteliuose 2014 m. tyrimo rezultatai)</a:t>
            </a:r>
          </a:p>
        </p:txBody>
      </p:sp>
      <p:graphicFrame>
        <p:nvGraphicFramePr>
          <p:cNvPr id="30722" name="Object 2"/>
          <p:cNvGraphicFramePr>
            <a:graphicFrameLocks noGrp="1" noChangeAspect="1"/>
          </p:cNvGraphicFramePr>
          <p:nvPr>
            <p:ph idx="1"/>
          </p:nvPr>
        </p:nvGraphicFramePr>
        <p:xfrm>
          <a:off x="323850" y="981075"/>
          <a:ext cx="8547100" cy="4468813"/>
        </p:xfrm>
        <a:graphic>
          <a:graphicData uri="http://schemas.openxmlformats.org/presentationml/2006/ole">
            <mc:AlternateContent xmlns:mc="http://schemas.openxmlformats.org/markup-compatibility/2006">
              <mc:Choice xmlns:v="urn:schemas-microsoft-com:vml" Requires="v">
                <p:oleObj spid="_x0000_s30730" name="Chart" r:id="rId3" imgW="8543782" imgH="4467130" progId="Excel.Chart.8">
                  <p:embed/>
                </p:oleObj>
              </mc:Choice>
              <mc:Fallback>
                <p:oleObj name="Chart" r:id="rId3" imgW="8543782" imgH="446713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981075"/>
                        <a:ext cx="8547100" cy="4468813"/>
                      </a:xfrm>
                      <a:prstGeom prst="rect">
                        <a:avLst/>
                      </a:prstGeom>
                    </p:spPr>
                  </p:pic>
                </p:oleObj>
              </mc:Fallback>
            </mc:AlternateContent>
          </a:graphicData>
        </a:graphic>
      </p:graphicFrame>
      <p:sp>
        <p:nvSpPr>
          <p:cNvPr id="30726" name="Text Box 6"/>
          <p:cNvSpPr txBox="1">
            <a:spLocks noChangeArrowheads="1"/>
          </p:cNvSpPr>
          <p:nvPr/>
        </p:nvSpPr>
        <p:spPr bwMode="auto">
          <a:xfrm>
            <a:off x="971550" y="5805488"/>
            <a:ext cx="1947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30727" name="Text Box 7"/>
          <p:cNvSpPr txBox="1">
            <a:spLocks noChangeArrowheads="1"/>
          </p:cNvSpPr>
          <p:nvPr/>
        </p:nvSpPr>
        <p:spPr bwMode="auto">
          <a:xfrm>
            <a:off x="539750" y="5373688"/>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Q4. Aš Jums perskaitysiu keletą teiginių apie poveikį versle. O Jūs pasakykite, ar Jūs sutinkate su šiais teiginiais, ar ne. </a:t>
            </a:r>
          </a:p>
        </p:txBody>
      </p:sp>
      <p:sp>
        <p:nvSpPr>
          <p:cNvPr id="3072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971BCDF-7ED8-45A4-A9D3-1A802D03050D}" type="slidenum">
              <a:rPr lang="lt-LT" altLang="lt-LT" sz="1000" b="0">
                <a:latin typeface="Arial" panose="020B0604020202020204" pitchFamily="34" charset="0"/>
              </a:rPr>
              <a:pPr eaLnBrk="1" hangingPunct="1"/>
              <a:t>57</a:t>
            </a:fld>
            <a:endParaRPr lang="lt-LT" altLang="lt-LT" sz="1000" b="0">
              <a:latin typeface="Arial" panose="020B0604020202020204" pitchFamily="34" charset="0"/>
            </a:endParaRPr>
          </a:p>
        </p:txBody>
      </p:sp>
      <p:sp>
        <p:nvSpPr>
          <p:cNvPr id="31749" name="Rectangle 2"/>
          <p:cNvSpPr>
            <a:spLocks noGrp="1" noChangeArrowheads="1"/>
          </p:cNvSpPr>
          <p:nvPr>
            <p:ph type="title"/>
          </p:nvPr>
        </p:nvSpPr>
        <p:spPr/>
        <p:txBody>
          <a:bodyPr/>
          <a:lstStyle/>
          <a:p>
            <a:pPr algn="ctr" eaLnBrk="1" hangingPunct="1"/>
            <a:r>
              <a:rPr lang="en-US" altLang="lt-LT" smtClean="0"/>
              <a:t>Korupci</a:t>
            </a:r>
            <a:r>
              <a:rPr lang="lt-LT" altLang="lt-LT" smtClean="0"/>
              <a:t>nė verslo aplinka</a:t>
            </a:r>
            <a:br>
              <a:rPr lang="lt-LT" altLang="lt-LT" smtClean="0"/>
            </a:br>
            <a:r>
              <a:rPr lang="lt-LT" altLang="lt-LT" sz="1800" smtClean="0"/>
              <a:t>(skliausteliuose 2014 m. tyrimo rezultatai)</a:t>
            </a:r>
            <a:endParaRPr lang="lt-LT" altLang="lt-LT" sz="1800" i="1" smtClean="0"/>
          </a:p>
        </p:txBody>
      </p:sp>
      <p:graphicFrame>
        <p:nvGraphicFramePr>
          <p:cNvPr id="31746" name="Object 4"/>
          <p:cNvGraphicFramePr>
            <a:graphicFrameLocks noGrp="1" noChangeAspect="1"/>
          </p:cNvGraphicFramePr>
          <p:nvPr>
            <p:ph idx="1"/>
          </p:nvPr>
        </p:nvGraphicFramePr>
        <p:xfrm>
          <a:off x="685800" y="1130300"/>
          <a:ext cx="7327900" cy="3973513"/>
        </p:xfrm>
        <a:graphic>
          <a:graphicData uri="http://schemas.openxmlformats.org/presentationml/2006/ole">
            <mc:AlternateContent xmlns:mc="http://schemas.openxmlformats.org/markup-compatibility/2006">
              <mc:Choice xmlns:v="urn:schemas-microsoft-com:vml" Requires="v">
                <p:oleObj spid="_x0000_s31754" name="Chart" r:id="rId3" imgW="7324773" imgH="3972068" progId="Excel.Chart.8">
                  <p:embed/>
                </p:oleObj>
              </mc:Choice>
              <mc:Fallback>
                <p:oleObj name="Chart" r:id="rId3" imgW="7324773" imgH="397206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30300"/>
                        <a:ext cx="7327900" cy="3973513"/>
                      </a:xfrm>
                      <a:prstGeom prst="rect">
                        <a:avLst/>
                      </a:prstGeom>
                    </p:spPr>
                  </p:pic>
                </p:oleObj>
              </mc:Fallback>
            </mc:AlternateContent>
          </a:graphicData>
        </a:graphic>
      </p:graphicFrame>
      <p:sp>
        <p:nvSpPr>
          <p:cNvPr id="31750" name="Text Box 5"/>
          <p:cNvSpPr txBox="1">
            <a:spLocks noChangeArrowheads="1"/>
          </p:cNvSpPr>
          <p:nvPr/>
        </p:nvSpPr>
        <p:spPr bwMode="auto">
          <a:xfrm>
            <a:off x="971550" y="5805488"/>
            <a:ext cx="2005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31751" name="Text Box 7"/>
          <p:cNvSpPr txBox="1">
            <a:spLocks noChangeArrowheads="1"/>
          </p:cNvSpPr>
          <p:nvPr/>
        </p:nvSpPr>
        <p:spPr bwMode="auto">
          <a:xfrm>
            <a:off x="539750" y="5373688"/>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Q11. Kalbant apie valstybės tarnautojus, kiek Jūs sutinkate su tokiais teiginiais?</a:t>
            </a:r>
          </a:p>
          <a:p>
            <a:pPr algn="just" eaLnBrk="1" hangingPunct="1"/>
            <a:endParaRPr lang="lt-LT" altLang="lt-LT" sz="1200" b="0" i="1"/>
          </a:p>
        </p:txBody>
      </p:sp>
      <p:sp>
        <p:nvSpPr>
          <p:cNvPr id="31752"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04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0E82679-1698-4257-8B00-498545B0AF9B}" type="slidenum">
              <a:rPr lang="lt-LT" altLang="lt-LT" sz="1000" b="0">
                <a:latin typeface="Arial" panose="020B0604020202020204" pitchFamily="34" charset="0"/>
              </a:rPr>
              <a:pPr eaLnBrk="1" hangingPunct="1"/>
              <a:t>58</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692150"/>
            <a:ext cx="8064500" cy="4494213"/>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endParaRPr lang="lt-LT" sz="1800" dirty="0">
              <a:latin typeface="+mj-lt"/>
            </a:endParaRPr>
          </a:p>
          <a:p>
            <a:pPr algn="just">
              <a:defRPr/>
            </a:pPr>
            <a:r>
              <a:rPr lang="lt-LT" sz="1800" dirty="0">
                <a:latin typeface="+mj-lt"/>
              </a:rPr>
              <a:t>	Sumažėjo įmonių vadovų, teigiančių, kad kyšiai sutaupo laiką tvarkant administracines procedūras (nuo 27% iki 23%), kad korupcija “sutepa” neefektyviai veikiančius valstybinius mechanizmus (nuo 24% iki 21%). Sumažėjo teigiančių, kad tvarkant reikalus reikia valstybės tarnautojams primokėti (nuo 19% iki 13%), kad yra iš anksto žinomi mokėjimų/ dovanų dydžiai (nuo 17% iki 12%).</a:t>
            </a:r>
          </a:p>
          <a:p>
            <a:pPr algn="just">
              <a:defRPr/>
            </a:pPr>
            <a:r>
              <a:rPr lang="lt-LT" sz="1800" dirty="0"/>
              <a:t> </a:t>
            </a:r>
          </a:p>
          <a:p>
            <a:pPr algn="just">
              <a:defRPr/>
            </a:pPr>
            <a:r>
              <a:rPr lang="lt-LT" sz="1800" dirty="0">
                <a:latin typeface="+mj-lt"/>
              </a:rPr>
              <a:t> 	</a:t>
            </a:r>
          </a:p>
          <a:p>
            <a:pPr algn="just">
              <a:defRPr/>
            </a:pPr>
            <a:endParaRPr lang="lt-LT" sz="1800" dirty="0">
              <a:latin typeface="+mj-lt"/>
            </a:endParaRP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30405"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1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FCCFE9E-947A-4035-A59A-AFF09168FA14}" type="slidenum">
              <a:rPr lang="lt-LT" altLang="lt-LT" sz="1000" b="0">
                <a:latin typeface="Arial" panose="020B0604020202020204" pitchFamily="34" charset="0"/>
              </a:rPr>
              <a:pPr eaLnBrk="1" hangingPunct="1"/>
              <a:t>59</a:t>
            </a:fld>
            <a:endParaRPr lang="lt-LT" altLang="lt-LT" sz="1000" b="0">
              <a:latin typeface="Arial" panose="020B0604020202020204" pitchFamily="34" charset="0"/>
            </a:endParaRPr>
          </a:p>
        </p:txBody>
      </p:sp>
      <p:sp>
        <p:nvSpPr>
          <p:cNvPr id="231428"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Korupcijos mastų kaita</a:t>
            </a:r>
            <a:endParaRPr lang="en-US" altLang="lt-LT" sz="3600" smtClean="0"/>
          </a:p>
        </p:txBody>
      </p:sp>
      <p:sp>
        <p:nvSpPr>
          <p:cNvPr id="2314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088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3717235-D88B-455F-A4C9-311516CA5EF2}" type="slidenum">
              <a:rPr lang="lt-LT" altLang="lt-LT" sz="1000" b="0">
                <a:latin typeface="Arial" panose="020B0604020202020204" pitchFamily="34" charset="0"/>
              </a:rPr>
              <a:pPr eaLnBrk="1" hangingPunct="1"/>
              <a:t>6</a:t>
            </a:fld>
            <a:endParaRPr lang="lt-LT" altLang="lt-LT" sz="1000" b="0">
              <a:latin typeface="Arial" panose="020B0604020202020204" pitchFamily="34" charset="0"/>
            </a:endParaRPr>
          </a:p>
        </p:txBody>
      </p:sp>
      <p:sp>
        <p:nvSpPr>
          <p:cNvPr id="208900" name="Rectangle 2"/>
          <p:cNvSpPr>
            <a:spLocks noGrp="1" noChangeArrowheads="1"/>
          </p:cNvSpPr>
          <p:nvPr>
            <p:ph type="title"/>
          </p:nvPr>
        </p:nvSpPr>
        <p:spPr>
          <a:xfrm>
            <a:off x="323850" y="0"/>
            <a:ext cx="8229600" cy="1143000"/>
          </a:xfrm>
        </p:spPr>
        <p:txBody>
          <a:bodyPr/>
          <a:lstStyle/>
          <a:p>
            <a:pPr algn="ctr" eaLnBrk="1" hangingPunct="1"/>
            <a:r>
              <a:rPr lang="lt-LT" altLang="lt-LT" smtClean="0"/>
              <a:t>Tyrimo metodologija I</a:t>
            </a:r>
            <a:endParaRPr lang="en-US" altLang="lt-LT" smtClean="0"/>
          </a:p>
        </p:txBody>
      </p:sp>
      <p:sp>
        <p:nvSpPr>
          <p:cNvPr id="2089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208902" name="Text Box 4"/>
          <p:cNvSpPr txBox="1">
            <a:spLocks noChangeArrowheads="1"/>
          </p:cNvSpPr>
          <p:nvPr/>
        </p:nvSpPr>
        <p:spPr bwMode="auto">
          <a:xfrm>
            <a:off x="684213" y="836613"/>
            <a:ext cx="80645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en-US" altLang="lt-LT" sz="1600">
                <a:latin typeface="Times New Roman" panose="02020603050405020304" pitchFamily="18" charset="0"/>
                <a:cs typeface="Times New Roman" panose="02020603050405020304" pitchFamily="18" charset="0"/>
              </a:rPr>
              <a:t>●</a:t>
            </a:r>
            <a:r>
              <a:rPr lang="lt-LT" altLang="lt-LT" sz="1600">
                <a:latin typeface="Times New Roman" panose="02020603050405020304" pitchFamily="18" charset="0"/>
                <a:cs typeface="Times New Roman" panose="02020603050405020304" pitchFamily="18" charset="0"/>
              </a:rPr>
              <a:t> Tyrimo tikslas: įvertinti korupcinę situaciją Lietuvoje</a:t>
            </a:r>
          </a:p>
          <a:p>
            <a:pPr eaLnBrk="1" hangingPunct="1"/>
            <a:endParaRPr lang="lt-LT" altLang="lt-LT" sz="400" b="0">
              <a:latin typeface="Times New Roman" panose="02020603050405020304" pitchFamily="18" charset="0"/>
              <a:cs typeface="Times New Roman" panose="02020603050405020304" pitchFamily="18" charset="0"/>
            </a:endParaRPr>
          </a:p>
          <a:p>
            <a:pPr eaLnBrk="1" hangingPunct="1"/>
            <a:r>
              <a:rPr lang="en-US" altLang="lt-LT" sz="1600">
                <a:latin typeface="Times New Roman" panose="02020603050405020304" pitchFamily="18" charset="0"/>
              </a:rPr>
              <a:t>●</a:t>
            </a:r>
            <a:r>
              <a:rPr lang="lt-LT" altLang="lt-LT" sz="1600">
                <a:latin typeface="Times New Roman" panose="02020603050405020304" pitchFamily="18" charset="0"/>
              </a:rPr>
              <a:t> Tyrimo uždaviniai:</a:t>
            </a:r>
          </a:p>
          <a:p>
            <a:pPr eaLnBrk="1" hangingPunct="1"/>
            <a:r>
              <a:rPr lang="lt-LT" altLang="lt-LT"/>
              <a:t>	</a:t>
            </a:r>
            <a:r>
              <a:rPr lang="lt-LT" altLang="lt-LT" sz="1200" b="0">
                <a:latin typeface="Times New Roman" panose="02020603050405020304" pitchFamily="18" charset="0"/>
              </a:rPr>
              <a:t>- įvertinti tikslinių grupių požiūrį į korupciją</a:t>
            </a:r>
          </a:p>
          <a:p>
            <a:pPr eaLnBrk="1" hangingPunct="1"/>
            <a:r>
              <a:rPr lang="lt-LT" altLang="lt-LT" sz="1200" b="0">
                <a:latin typeface="Times New Roman" panose="02020603050405020304" pitchFamily="18" charset="0"/>
              </a:rPr>
              <a:t>	- nustatyti respondentų korupcinę patirtį</a:t>
            </a:r>
          </a:p>
          <a:p>
            <a:pPr eaLnBrk="1" hangingPunct="1"/>
            <a:r>
              <a:rPr lang="lt-LT" altLang="lt-LT" sz="1200" b="0">
                <a:latin typeface="Times New Roman" panose="02020603050405020304" pitchFamily="18" charset="0"/>
              </a:rPr>
              <a:t>	- įvertinti antikorupcinį potencialą</a:t>
            </a:r>
          </a:p>
          <a:p>
            <a:pPr eaLnBrk="1" hangingPunct="1"/>
            <a:endParaRPr lang="lt-LT" altLang="lt-LT" sz="400" b="0">
              <a:latin typeface="Times New Roman" panose="02020603050405020304" pitchFamily="18" charset="0"/>
            </a:endParaRPr>
          </a:p>
          <a:p>
            <a:pPr eaLnBrk="1" hangingPunct="1"/>
            <a:r>
              <a:rPr lang="en-US" altLang="lt-LT" sz="1600">
                <a:latin typeface="Times New Roman" panose="02020603050405020304" pitchFamily="18" charset="0"/>
              </a:rPr>
              <a:t>●</a:t>
            </a:r>
            <a:r>
              <a:rPr lang="lt-LT" altLang="lt-LT" sz="1600">
                <a:latin typeface="Times New Roman" panose="02020603050405020304" pitchFamily="18" charset="0"/>
              </a:rPr>
              <a:t> Tikslinės respondentų grupės ir imtys:</a:t>
            </a:r>
          </a:p>
          <a:p>
            <a:pPr eaLnBrk="1" hangingPunct="1"/>
            <a:r>
              <a:rPr lang="lt-LT" altLang="lt-LT"/>
              <a:t>	</a:t>
            </a:r>
            <a:r>
              <a:rPr lang="lt-LT" altLang="lt-LT" sz="1200" b="0">
                <a:latin typeface="Times New Roman" panose="02020603050405020304" pitchFamily="18" charset="0"/>
              </a:rPr>
              <a:t>1. 18 m. ir vyresni Lietuvos gyventojai, N</a:t>
            </a:r>
            <a:r>
              <a:rPr lang="en-US" altLang="lt-LT" sz="1200" b="0">
                <a:latin typeface="Times New Roman" panose="02020603050405020304" pitchFamily="18" charset="0"/>
              </a:rPr>
              <a:t>=</a:t>
            </a:r>
            <a:r>
              <a:rPr lang="lt-LT" altLang="lt-LT" sz="1200" b="0">
                <a:latin typeface="Times New Roman" panose="02020603050405020304" pitchFamily="18" charset="0"/>
              </a:rPr>
              <a:t>1002</a:t>
            </a:r>
          </a:p>
          <a:p>
            <a:pPr eaLnBrk="1" hangingPunct="1"/>
            <a:r>
              <a:rPr lang="lt-LT" altLang="lt-LT" sz="1200" b="0">
                <a:latin typeface="Times New Roman" panose="02020603050405020304" pitchFamily="18" charset="0"/>
              </a:rPr>
              <a:t>	2. Verslo įmonių vadovai arba jų nurodyti įmonių atstovai, N</a:t>
            </a:r>
            <a:r>
              <a:rPr lang="en-US" altLang="lt-LT" sz="1200" b="0">
                <a:latin typeface="Times New Roman" panose="02020603050405020304" pitchFamily="18" charset="0"/>
              </a:rPr>
              <a:t>=</a:t>
            </a:r>
            <a:r>
              <a:rPr lang="lt-LT" altLang="lt-LT" sz="1200" b="0">
                <a:latin typeface="Times New Roman" panose="02020603050405020304" pitchFamily="18" charset="0"/>
              </a:rPr>
              <a:t>503</a:t>
            </a:r>
          </a:p>
          <a:p>
            <a:pPr eaLnBrk="1" hangingPunct="1"/>
            <a:r>
              <a:rPr lang="lt-LT" altLang="lt-LT" sz="1200" b="0">
                <a:latin typeface="Times New Roman" panose="02020603050405020304" pitchFamily="18" charset="0"/>
              </a:rPr>
              <a:t>	3. Valstybės tarnautojai, N</a:t>
            </a:r>
            <a:r>
              <a:rPr lang="en-US" altLang="lt-LT" sz="1200" b="0">
                <a:latin typeface="Times New Roman" panose="02020603050405020304" pitchFamily="18" charset="0"/>
              </a:rPr>
              <a:t>=</a:t>
            </a:r>
            <a:r>
              <a:rPr lang="lt-LT" altLang="lt-LT" sz="1200" b="0">
                <a:latin typeface="Times New Roman" panose="02020603050405020304" pitchFamily="18" charset="0"/>
              </a:rPr>
              <a:t>502</a:t>
            </a:r>
          </a:p>
          <a:p>
            <a:pPr eaLnBrk="1" hangingPunct="1"/>
            <a:endParaRPr lang="lt-LT" altLang="lt-LT" sz="400" b="0">
              <a:latin typeface="Times New Roman" panose="02020603050405020304" pitchFamily="18" charset="0"/>
            </a:endParaRPr>
          </a:p>
          <a:p>
            <a:pPr eaLnBrk="1" hangingPunct="1"/>
            <a:r>
              <a:rPr lang="en-US" altLang="lt-LT" sz="1600">
                <a:latin typeface="Times New Roman" panose="02020603050405020304" pitchFamily="18" charset="0"/>
              </a:rPr>
              <a:t>●</a:t>
            </a:r>
            <a:r>
              <a:rPr lang="lt-LT" altLang="lt-LT" sz="1600">
                <a:latin typeface="Times New Roman" panose="02020603050405020304" pitchFamily="18" charset="0"/>
              </a:rPr>
              <a:t> Apklausos metodas:</a:t>
            </a:r>
          </a:p>
          <a:p>
            <a:pPr eaLnBrk="1" hangingPunct="1"/>
            <a:r>
              <a:rPr lang="lt-LT" altLang="lt-LT" sz="1800">
                <a:latin typeface="Times New Roman" panose="02020603050405020304" pitchFamily="18" charset="0"/>
              </a:rPr>
              <a:t>	</a:t>
            </a:r>
            <a:r>
              <a:rPr lang="lt-LT" altLang="lt-LT" sz="1200" b="0">
                <a:latin typeface="Times New Roman" panose="02020603050405020304" pitchFamily="18" charset="0"/>
              </a:rPr>
              <a:t>1. Lietuvos gyventojų apklausa: akivaizdinis interviu respondento namuose.</a:t>
            </a:r>
          </a:p>
          <a:p>
            <a:pPr eaLnBrk="1" hangingPunct="1"/>
            <a:r>
              <a:rPr lang="lt-LT" altLang="lt-LT" sz="1200" b="0">
                <a:latin typeface="Times New Roman" panose="02020603050405020304" pitchFamily="18" charset="0"/>
              </a:rPr>
              <a:t>	2. Verslo įmonių vadovų apklausa: interviu telefonu.</a:t>
            </a:r>
          </a:p>
          <a:p>
            <a:pPr eaLnBrk="1" hangingPunct="1"/>
            <a:r>
              <a:rPr lang="lt-LT" altLang="lt-LT" sz="1200" b="0">
                <a:latin typeface="Times New Roman" panose="02020603050405020304" pitchFamily="18" charset="0"/>
              </a:rPr>
              <a:t>	3. Valstybės tarnautojų apklausa: interviu darbo vietoje ir internetu.</a:t>
            </a:r>
          </a:p>
          <a:p>
            <a:pPr eaLnBrk="1" hangingPunct="1"/>
            <a:endParaRPr lang="lt-LT" altLang="lt-LT" sz="400" b="0">
              <a:latin typeface="Times New Roman" panose="02020603050405020304" pitchFamily="18" charset="0"/>
            </a:endParaRPr>
          </a:p>
          <a:p>
            <a:pPr eaLnBrk="1" hangingPunct="1"/>
            <a:r>
              <a:rPr lang="en-US" altLang="lt-LT" sz="1600">
                <a:latin typeface="Times New Roman" panose="02020603050405020304" pitchFamily="18" charset="0"/>
              </a:rPr>
              <a:t>●</a:t>
            </a:r>
            <a:r>
              <a:rPr lang="lt-LT" altLang="lt-LT" sz="1600">
                <a:latin typeface="Times New Roman" panose="02020603050405020304" pitchFamily="18" charset="0"/>
              </a:rPr>
              <a:t> Atranka:</a:t>
            </a:r>
          </a:p>
          <a:p>
            <a:pPr eaLnBrk="1" hangingPunct="1"/>
            <a:r>
              <a:rPr lang="lt-LT" altLang="lt-LT" sz="1600" b="0">
                <a:latin typeface="Times New Roman" panose="02020603050405020304" pitchFamily="18" charset="0"/>
              </a:rPr>
              <a:t>	</a:t>
            </a:r>
            <a:r>
              <a:rPr lang="lt-LT" altLang="lt-LT" sz="1200" b="0">
                <a:latin typeface="Times New Roman" panose="02020603050405020304" pitchFamily="18" charset="0"/>
              </a:rPr>
              <a:t>1. Lietuvos gyventojų apklausa: daugiapakopė, tikimybinė atranka. Respondentų atranka parengta taip, kad 	kiekvienas Lietuvos gyventojas turėtų vienodą tikimybę būti apklaustas.</a:t>
            </a:r>
          </a:p>
          <a:p>
            <a:pPr eaLnBrk="1" hangingPunct="1"/>
            <a:r>
              <a:rPr lang="lt-LT" altLang="lt-LT" sz="1200" b="0">
                <a:latin typeface="Times New Roman" panose="02020603050405020304" pitchFamily="18" charset="0"/>
              </a:rPr>
              <a:t>	2. Verslo įmonių vadovų apklausa: sisteminė tikimybinė atranka.</a:t>
            </a:r>
          </a:p>
          <a:p>
            <a:pPr eaLnBrk="1" hangingPunct="1"/>
            <a:r>
              <a:rPr lang="lt-LT" altLang="lt-LT" sz="1200" b="0">
                <a:latin typeface="Times New Roman" panose="02020603050405020304" pitchFamily="18" charset="0"/>
              </a:rPr>
              <a:t>	3. Valstybės tarnautojų apklausa: proporcinė atranka.</a:t>
            </a:r>
          </a:p>
          <a:p>
            <a:pPr eaLnBrk="1" hangingPunct="1"/>
            <a:endParaRPr lang="lt-LT" altLang="lt-LT" sz="400" b="0">
              <a:latin typeface="Times New Roman" panose="02020603050405020304" pitchFamily="18" charset="0"/>
            </a:endParaRPr>
          </a:p>
          <a:p>
            <a:pPr eaLnBrk="1" hangingPunct="1"/>
            <a:r>
              <a:rPr lang="en-US" altLang="lt-LT" sz="1600">
                <a:latin typeface="Times New Roman" panose="02020603050405020304" pitchFamily="18" charset="0"/>
              </a:rPr>
              <a:t>●</a:t>
            </a:r>
            <a:r>
              <a:rPr lang="lt-LT" altLang="lt-LT" sz="1600">
                <a:latin typeface="Times New Roman" panose="02020603050405020304" pitchFamily="18" charset="0"/>
              </a:rPr>
              <a:t> Tyrimo atlikimo laikas: </a:t>
            </a:r>
            <a:r>
              <a:rPr lang="lt-LT" altLang="lt-LT" sz="1200" b="0">
                <a:latin typeface="Times New Roman" panose="02020603050405020304" pitchFamily="18" charset="0"/>
              </a:rPr>
              <a:t>2016 m. rugsėjis - spalis</a:t>
            </a:r>
          </a:p>
          <a:p>
            <a:pPr eaLnBrk="1" hangingPunct="1">
              <a:buSzPct val="170000"/>
              <a:buFontTx/>
              <a:buChar char="•"/>
            </a:pPr>
            <a:r>
              <a:rPr lang="lt-LT" altLang="lt-LT" sz="1600">
                <a:latin typeface="Times New Roman" panose="02020603050405020304" pitchFamily="18" charset="0"/>
              </a:rPr>
              <a:t> Apklausa vyko: </a:t>
            </a:r>
            <a:r>
              <a:rPr lang="lt-LT" altLang="lt-LT" sz="1200" b="0">
                <a:latin typeface="Times New Roman" panose="02020603050405020304" pitchFamily="18" charset="0"/>
              </a:rPr>
              <a:t>Vilniaus, Kauno, Klaipėdos, Šiaulių, Panevėžio, Alytaus, Marijampolės, Tauragės, Telšių, 		                  Utenos apskrityse.</a:t>
            </a:r>
          </a:p>
          <a:p>
            <a:pPr eaLnBrk="1" hangingPunct="1"/>
            <a:endParaRPr lang="en-US" altLang="lt-LT" sz="1200" b="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B740E515-40D6-4248-A9C0-BDECD18EDF13}" type="slidenum">
              <a:rPr lang="lt-LT" altLang="lt-LT" sz="1000" b="0">
                <a:latin typeface="Arial" panose="020B0604020202020204" pitchFamily="34" charset="0"/>
              </a:rPr>
              <a:pPr eaLnBrk="1" hangingPunct="1"/>
              <a:t>60</a:t>
            </a:fld>
            <a:endParaRPr lang="lt-LT" altLang="lt-LT" sz="1000" b="0">
              <a:latin typeface="Arial" panose="020B0604020202020204" pitchFamily="34" charset="0"/>
            </a:endParaRPr>
          </a:p>
        </p:txBody>
      </p:sp>
      <p:sp>
        <p:nvSpPr>
          <p:cNvPr id="32773" name="Rectangle 2"/>
          <p:cNvSpPr>
            <a:spLocks noGrp="1" noChangeArrowheads="1"/>
          </p:cNvSpPr>
          <p:nvPr>
            <p:ph type="title"/>
          </p:nvPr>
        </p:nvSpPr>
        <p:spPr/>
        <p:txBody>
          <a:bodyPr/>
          <a:lstStyle/>
          <a:p>
            <a:pPr algn="ctr" eaLnBrk="1" hangingPunct="1"/>
            <a:r>
              <a:rPr lang="en-US" altLang="lt-LT" smtClean="0"/>
              <a:t>K</a:t>
            </a:r>
            <a:r>
              <a:rPr lang="lt-LT" altLang="lt-LT" smtClean="0"/>
              <a:t>orupcij</a:t>
            </a:r>
            <a:r>
              <a:rPr lang="en-US" altLang="lt-LT" smtClean="0"/>
              <a:t>os mast</a:t>
            </a:r>
            <a:r>
              <a:rPr lang="lt-LT" altLang="lt-LT" smtClean="0"/>
              <a:t>ų pokytis</a:t>
            </a:r>
            <a:endParaRPr lang="lt-LT" altLang="lt-LT" sz="1800" i="1" smtClean="0"/>
          </a:p>
        </p:txBody>
      </p:sp>
      <p:graphicFrame>
        <p:nvGraphicFramePr>
          <p:cNvPr id="32770" name="Object 4"/>
          <p:cNvGraphicFramePr>
            <a:graphicFrameLocks noGrp="1" noChangeAspect="1"/>
          </p:cNvGraphicFramePr>
          <p:nvPr>
            <p:ph type="chart" idx="1"/>
          </p:nvPr>
        </p:nvGraphicFramePr>
        <p:xfrm>
          <a:off x="258763" y="977900"/>
          <a:ext cx="7318375" cy="4140200"/>
        </p:xfrm>
        <a:graphic>
          <a:graphicData uri="http://schemas.openxmlformats.org/presentationml/2006/ole">
            <mc:AlternateContent xmlns:mc="http://schemas.openxmlformats.org/markup-compatibility/2006">
              <mc:Choice xmlns:v="urn:schemas-microsoft-com:vml" Requires="v">
                <p:oleObj spid="_x0000_s32778" name="Chart" r:id="rId3" imgW="7324773" imgH="4143518" progId="Excel.Chart.8">
                  <p:embed/>
                </p:oleObj>
              </mc:Choice>
              <mc:Fallback>
                <p:oleObj name="Chart" r:id="rId3" imgW="7324773" imgH="4143518"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3" y="977900"/>
                        <a:ext cx="7318375" cy="4140200"/>
                      </a:xfrm>
                      <a:prstGeom prst="rect">
                        <a:avLst/>
                      </a:prstGeom>
                    </p:spPr>
                  </p:pic>
                </p:oleObj>
              </mc:Fallback>
            </mc:AlternateContent>
          </a:graphicData>
        </a:graphic>
      </p:graphicFrame>
      <p:sp>
        <p:nvSpPr>
          <p:cNvPr id="32774" name="Text Box 8"/>
          <p:cNvSpPr txBox="1">
            <a:spLocks noChangeArrowheads="1"/>
          </p:cNvSpPr>
          <p:nvPr/>
        </p:nvSpPr>
        <p:spPr bwMode="auto">
          <a:xfrm>
            <a:off x="1187450" y="580548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32775" name="Text Box 7"/>
          <p:cNvSpPr txBox="1">
            <a:spLocks noChangeArrowheads="1"/>
          </p:cNvSpPr>
          <p:nvPr/>
        </p:nvSpPr>
        <p:spPr bwMode="auto">
          <a:xfrm>
            <a:off x="574675" y="5229225"/>
            <a:ext cx="8569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Q5. Kaip manote, ar </a:t>
            </a:r>
            <a:r>
              <a:rPr lang="lt-LT" altLang="lt-LT" sz="1200" b="0" i="1" u="sng"/>
              <a:t>per paskutinius 5 metus</a:t>
            </a:r>
            <a:r>
              <a:rPr lang="lt-LT" altLang="lt-LT" sz="1200" b="0" i="1"/>
              <a:t> korupcijos mastai Lietuvoje?</a:t>
            </a:r>
          </a:p>
          <a:p>
            <a:pPr eaLnBrk="1" hangingPunct="1"/>
            <a:r>
              <a:rPr lang="lt-LT" altLang="lt-LT" sz="1200" b="0" i="1"/>
              <a:t>Q6. Kaip, Jūsų nuomone, korupcijos mastai Lietuvoje pasikeitė </a:t>
            </a:r>
            <a:r>
              <a:rPr lang="lt-LT" altLang="lt-LT" sz="1200" b="0" i="1" u="sng"/>
              <a:t>per paskutiniuosius 12 mėnesių</a:t>
            </a:r>
            <a:r>
              <a:rPr lang="lt-LT" altLang="lt-LT" sz="1200" b="0" i="1"/>
              <a:t>?</a:t>
            </a:r>
          </a:p>
          <a:p>
            <a:pPr eaLnBrk="1" hangingPunct="1"/>
            <a:r>
              <a:rPr lang="lt-LT" altLang="lt-LT" sz="1200" b="0" i="1"/>
              <a:t>Q8. O kaip, Jūsų nuomone, korupcijos mastai pasikeis </a:t>
            </a:r>
            <a:r>
              <a:rPr lang="lt-LT" altLang="lt-LT" sz="1200" b="0" i="1" u="sng"/>
              <a:t>per ateinančius 3 metus</a:t>
            </a:r>
            <a:r>
              <a:rPr lang="lt-LT" altLang="lt-LT" sz="1200" b="0" i="1"/>
              <a:t>?</a:t>
            </a:r>
          </a:p>
          <a:p>
            <a:pPr eaLnBrk="1" hangingPunct="1"/>
            <a:endParaRPr lang="lt-LT" altLang="lt-LT" sz="1200" b="0" i="1"/>
          </a:p>
          <a:p>
            <a:pPr eaLnBrk="1" hangingPunct="1"/>
            <a:endParaRPr lang="lt-LT" altLang="lt-LT" sz="1200" b="0" i="1"/>
          </a:p>
        </p:txBody>
      </p:sp>
      <p:sp>
        <p:nvSpPr>
          <p:cNvPr id="327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379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238ECFA-5253-492F-ADFF-2B1CCD06CA29}" type="slidenum">
              <a:rPr lang="lt-LT" altLang="lt-LT" sz="1000" b="0">
                <a:latin typeface="Arial" panose="020B0604020202020204" pitchFamily="34" charset="0"/>
              </a:rPr>
              <a:pPr eaLnBrk="1" hangingPunct="1"/>
              <a:t>61</a:t>
            </a:fld>
            <a:endParaRPr lang="lt-LT" altLang="lt-LT" sz="1000" b="0">
              <a:latin typeface="Arial" panose="020B0604020202020204" pitchFamily="34" charset="0"/>
            </a:endParaRPr>
          </a:p>
        </p:txBody>
      </p:sp>
      <p:graphicFrame>
        <p:nvGraphicFramePr>
          <p:cNvPr id="33794" name="Object 7"/>
          <p:cNvGraphicFramePr>
            <a:graphicFrameLocks noChangeAspect="1"/>
          </p:cNvGraphicFramePr>
          <p:nvPr/>
        </p:nvGraphicFramePr>
        <p:xfrm>
          <a:off x="546100" y="698500"/>
          <a:ext cx="3670300" cy="2159000"/>
        </p:xfrm>
        <a:graphic>
          <a:graphicData uri="http://schemas.openxmlformats.org/presentationml/2006/ole">
            <mc:AlternateContent xmlns:mc="http://schemas.openxmlformats.org/markup-compatibility/2006">
              <mc:Choice xmlns:v="urn:schemas-microsoft-com:vml" Requires="v">
                <p:oleObj spid="_x0000_s33812" name="Chart" r:id="rId3" imgW="3667316" imgH="2161984" progId="Excel.Chart.8">
                  <p:embed/>
                </p:oleObj>
              </mc:Choice>
              <mc:Fallback>
                <p:oleObj name="Chart" r:id="rId3" imgW="3667316" imgH="2161984" progId="Excel.Char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698500"/>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0" name="Text Box 12"/>
          <p:cNvSpPr txBox="1">
            <a:spLocks noChangeArrowheads="1"/>
          </p:cNvSpPr>
          <p:nvPr/>
        </p:nvSpPr>
        <p:spPr bwMode="auto">
          <a:xfrm>
            <a:off x="5292725" y="620713"/>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Išsimokslinimas</a:t>
            </a:r>
            <a:endParaRPr lang="lt-LT" altLang="lt-LT" sz="1400"/>
          </a:p>
        </p:txBody>
      </p:sp>
      <p:sp>
        <p:nvSpPr>
          <p:cNvPr id="33801" name="Text Box 5"/>
          <p:cNvSpPr txBox="1">
            <a:spLocks noChangeArrowheads="1"/>
          </p:cNvSpPr>
          <p:nvPr/>
        </p:nvSpPr>
        <p:spPr bwMode="auto">
          <a:xfrm>
            <a:off x="900113" y="5949950"/>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a:t>
            </a:r>
            <a:r>
              <a:rPr lang="en-US" altLang="lt-LT" sz="1800" i="1">
                <a:latin typeface="Times New Roman" panose="02020603050405020304" pitchFamily="18" charset="0"/>
              </a:rPr>
              <a:t>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graphicFrame>
        <p:nvGraphicFramePr>
          <p:cNvPr id="33795" name="Object 4"/>
          <p:cNvGraphicFramePr>
            <a:graphicFrameLocks noChangeAspect="1"/>
          </p:cNvGraphicFramePr>
          <p:nvPr/>
        </p:nvGraphicFramePr>
        <p:xfrm>
          <a:off x="4927600" y="546100"/>
          <a:ext cx="3670300" cy="2159000"/>
        </p:xfrm>
        <a:graphic>
          <a:graphicData uri="http://schemas.openxmlformats.org/presentationml/2006/ole">
            <mc:AlternateContent xmlns:mc="http://schemas.openxmlformats.org/markup-compatibility/2006">
              <mc:Choice xmlns:v="urn:schemas-microsoft-com:vml" Requires="v">
                <p:oleObj spid="_x0000_s33813" name="Chart" r:id="rId5" imgW="3667316" imgH="2161984" progId="Excel.Chart.8">
                  <p:embed/>
                </p:oleObj>
              </mc:Choice>
              <mc:Fallback>
                <p:oleObj name="Chart" r:id="rId5" imgW="3667316" imgH="2161984"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7600" y="546100"/>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2" name="Text Box 8"/>
          <p:cNvSpPr txBox="1">
            <a:spLocks noChangeArrowheads="1"/>
          </p:cNvSpPr>
          <p:nvPr/>
        </p:nvSpPr>
        <p:spPr bwMode="auto">
          <a:xfrm>
            <a:off x="971550" y="620713"/>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Amžius</a:t>
            </a:r>
          </a:p>
        </p:txBody>
      </p:sp>
      <p:sp>
        <p:nvSpPr>
          <p:cNvPr id="33803" name="Text Box 12"/>
          <p:cNvSpPr txBox="1">
            <a:spLocks noChangeArrowheads="1"/>
          </p:cNvSpPr>
          <p:nvPr/>
        </p:nvSpPr>
        <p:spPr bwMode="auto">
          <a:xfrm>
            <a:off x="5292725" y="2565400"/>
            <a:ext cx="266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Apskritis</a:t>
            </a:r>
            <a:endParaRPr lang="lt-LT" altLang="lt-LT" sz="1400"/>
          </a:p>
        </p:txBody>
      </p:sp>
      <p:graphicFrame>
        <p:nvGraphicFramePr>
          <p:cNvPr id="33796" name="Object 5"/>
          <p:cNvGraphicFramePr>
            <a:graphicFrameLocks noChangeAspect="1"/>
          </p:cNvGraphicFramePr>
          <p:nvPr/>
        </p:nvGraphicFramePr>
        <p:xfrm>
          <a:off x="609600" y="3136900"/>
          <a:ext cx="3670300" cy="2159000"/>
        </p:xfrm>
        <a:graphic>
          <a:graphicData uri="http://schemas.openxmlformats.org/presentationml/2006/ole">
            <mc:AlternateContent xmlns:mc="http://schemas.openxmlformats.org/markup-compatibility/2006">
              <mc:Choice xmlns:v="urn:schemas-microsoft-com:vml" Requires="v">
                <p:oleObj spid="_x0000_s33814" name="Chart" r:id="rId7" imgW="3667316" imgH="2161984" progId="Excel.Chart.8">
                  <p:embed/>
                </p:oleObj>
              </mc:Choice>
              <mc:Fallback>
                <p:oleObj name="Chart" r:id="rId7" imgW="3667316" imgH="2161984" progId="Excel.Char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136900"/>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4" name="Text Box 12"/>
          <p:cNvSpPr txBox="1">
            <a:spLocks noChangeArrowheads="1"/>
          </p:cNvSpPr>
          <p:nvPr/>
        </p:nvSpPr>
        <p:spPr bwMode="auto">
          <a:xfrm>
            <a:off x="1116013" y="30686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Miestas</a:t>
            </a:r>
            <a:endParaRPr lang="lt-LT" altLang="lt-LT" sz="1400"/>
          </a:p>
        </p:txBody>
      </p:sp>
      <p:sp>
        <p:nvSpPr>
          <p:cNvPr id="33805" name="Text Box 7"/>
          <p:cNvSpPr txBox="1">
            <a:spLocks noChangeArrowheads="1"/>
          </p:cNvSpPr>
          <p:nvPr/>
        </p:nvSpPr>
        <p:spPr bwMode="auto">
          <a:xfrm>
            <a:off x="574675" y="5732463"/>
            <a:ext cx="8569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Q5. Kaip manote, ar </a:t>
            </a:r>
            <a:r>
              <a:rPr lang="lt-LT" altLang="lt-LT" sz="1200" b="0" i="1" u="sng"/>
              <a:t>per paskutinius 5 metus</a:t>
            </a:r>
            <a:r>
              <a:rPr lang="lt-LT" altLang="lt-LT" sz="1200" b="0" i="1"/>
              <a:t> korupcijos mastai Lietuvoje?</a:t>
            </a:r>
          </a:p>
          <a:p>
            <a:pPr eaLnBrk="1" hangingPunct="1"/>
            <a:endParaRPr lang="lt-LT" altLang="lt-LT" sz="1200" b="0" i="1"/>
          </a:p>
          <a:p>
            <a:pPr eaLnBrk="1" hangingPunct="1"/>
            <a:endParaRPr lang="lt-LT" altLang="lt-LT" sz="1200" b="0" i="1"/>
          </a:p>
        </p:txBody>
      </p:sp>
      <p:sp>
        <p:nvSpPr>
          <p:cNvPr id="338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33797" name="Object 10"/>
          <p:cNvGraphicFramePr>
            <a:graphicFrameLocks noChangeAspect="1"/>
          </p:cNvGraphicFramePr>
          <p:nvPr/>
        </p:nvGraphicFramePr>
        <p:xfrm>
          <a:off x="4140200" y="2781300"/>
          <a:ext cx="4251325" cy="3127375"/>
        </p:xfrm>
        <a:graphic>
          <a:graphicData uri="http://schemas.openxmlformats.org/presentationml/2006/ole">
            <mc:AlternateContent xmlns:mc="http://schemas.openxmlformats.org/markup-compatibility/2006">
              <mc:Choice xmlns:v="urn:schemas-microsoft-com:vml" Requires="v">
                <p:oleObj spid="_x0000_s33815" name="Chart" r:id="rId9" imgW="4257532" imgH="3009805" progId="Excel.Chart.8">
                  <p:embed/>
                </p:oleObj>
              </mc:Choice>
              <mc:Fallback>
                <p:oleObj name="Chart" r:id="rId9" imgW="4257532" imgH="3009805" progId="Excel.Chart.8">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0200" y="2781300"/>
                        <a:ext cx="4251325" cy="312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7" name="Rectangle 14"/>
          <p:cNvSpPr>
            <a:spLocks noChangeArrowheads="1"/>
          </p:cNvSpPr>
          <p:nvPr/>
        </p:nvSpPr>
        <p:spPr bwMode="auto">
          <a:xfrm>
            <a:off x="6659563" y="5732463"/>
            <a:ext cx="1947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Atsakymai “išaugo”</a:t>
            </a:r>
            <a:endParaRPr lang="en-US" altLang="lt-LT" sz="16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482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6AAF75C-A121-464D-9647-89D33F9335C9}" type="slidenum">
              <a:rPr lang="lt-LT" altLang="lt-LT" sz="1000" b="0">
                <a:latin typeface="Arial" panose="020B0604020202020204" pitchFamily="34" charset="0"/>
              </a:rPr>
              <a:pPr eaLnBrk="1" hangingPunct="1"/>
              <a:t>62</a:t>
            </a:fld>
            <a:endParaRPr lang="lt-LT" altLang="lt-LT" sz="1000" b="0">
              <a:latin typeface="Arial" panose="020B0604020202020204" pitchFamily="34" charset="0"/>
            </a:endParaRPr>
          </a:p>
        </p:txBody>
      </p:sp>
      <p:graphicFrame>
        <p:nvGraphicFramePr>
          <p:cNvPr id="34818" name="Object 7"/>
          <p:cNvGraphicFramePr>
            <a:graphicFrameLocks noChangeAspect="1"/>
          </p:cNvGraphicFramePr>
          <p:nvPr/>
        </p:nvGraphicFramePr>
        <p:xfrm>
          <a:off x="685800" y="762000"/>
          <a:ext cx="3670300" cy="2159000"/>
        </p:xfrm>
        <a:graphic>
          <a:graphicData uri="http://schemas.openxmlformats.org/presentationml/2006/ole">
            <mc:AlternateContent xmlns:mc="http://schemas.openxmlformats.org/markup-compatibility/2006">
              <mc:Choice xmlns:v="urn:schemas-microsoft-com:vml" Requires="v">
                <p:oleObj spid="_x0000_s34836" name="Chart" r:id="rId3" imgW="3667316" imgH="2161984" progId="Excel.Chart.8">
                  <p:embed/>
                </p:oleObj>
              </mc:Choice>
              <mc:Fallback>
                <p:oleObj name="Chart" r:id="rId3" imgW="3667316" imgH="2161984" progId="Excel.Char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0"/>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4" name="Text Box 12"/>
          <p:cNvSpPr txBox="1">
            <a:spLocks noChangeArrowheads="1"/>
          </p:cNvSpPr>
          <p:nvPr/>
        </p:nvSpPr>
        <p:spPr bwMode="auto">
          <a:xfrm>
            <a:off x="5364163" y="620713"/>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Išsimokslinimas</a:t>
            </a:r>
            <a:endParaRPr lang="lt-LT" altLang="lt-LT" sz="1400"/>
          </a:p>
        </p:txBody>
      </p:sp>
      <p:sp>
        <p:nvSpPr>
          <p:cNvPr id="34825" name="Text Box 5"/>
          <p:cNvSpPr txBox="1">
            <a:spLocks noChangeArrowheads="1"/>
          </p:cNvSpPr>
          <p:nvPr/>
        </p:nvSpPr>
        <p:spPr bwMode="auto">
          <a:xfrm>
            <a:off x="898525" y="5949950"/>
            <a:ext cx="2017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a:t>
            </a:r>
            <a:r>
              <a:rPr lang="en-US" altLang="lt-LT" sz="1800" i="1">
                <a:latin typeface="Times New Roman" panose="02020603050405020304" pitchFamily="18" charset="0"/>
              </a:rPr>
              <a:t>201</a:t>
            </a:r>
            <a:r>
              <a:rPr lang="lt-LT" altLang="lt-LT" sz="1800" i="1">
                <a:latin typeface="Times New Roman" panose="02020603050405020304" pitchFamily="18" charset="0"/>
              </a:rPr>
              <a:t>6</a:t>
            </a:r>
            <a:endParaRPr lang="en-US" altLang="lt-LT" sz="1800" i="1">
              <a:latin typeface="Times New Roman" panose="02020603050405020304" pitchFamily="18" charset="0"/>
            </a:endParaRPr>
          </a:p>
        </p:txBody>
      </p:sp>
      <p:graphicFrame>
        <p:nvGraphicFramePr>
          <p:cNvPr id="34819" name="Object 4"/>
          <p:cNvGraphicFramePr>
            <a:graphicFrameLocks noChangeAspect="1"/>
          </p:cNvGraphicFramePr>
          <p:nvPr/>
        </p:nvGraphicFramePr>
        <p:xfrm>
          <a:off x="5080000" y="698500"/>
          <a:ext cx="3670300" cy="2159000"/>
        </p:xfrm>
        <a:graphic>
          <a:graphicData uri="http://schemas.openxmlformats.org/presentationml/2006/ole">
            <mc:AlternateContent xmlns:mc="http://schemas.openxmlformats.org/markup-compatibility/2006">
              <mc:Choice xmlns:v="urn:schemas-microsoft-com:vml" Requires="v">
                <p:oleObj spid="_x0000_s34837" name="Chart" r:id="rId5" imgW="3667316" imgH="2161984" progId="Excel.Chart.8">
                  <p:embed/>
                </p:oleObj>
              </mc:Choice>
              <mc:Fallback>
                <p:oleObj name="Chart" r:id="rId5" imgW="3667316" imgH="2161984"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0" y="698500"/>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6" name="Text Box 8"/>
          <p:cNvSpPr txBox="1">
            <a:spLocks noChangeArrowheads="1"/>
          </p:cNvSpPr>
          <p:nvPr/>
        </p:nvSpPr>
        <p:spPr bwMode="auto">
          <a:xfrm>
            <a:off x="1042988" y="620713"/>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Amžius</a:t>
            </a:r>
          </a:p>
        </p:txBody>
      </p:sp>
      <p:sp>
        <p:nvSpPr>
          <p:cNvPr id="34827" name="Text Box 12"/>
          <p:cNvSpPr txBox="1">
            <a:spLocks noChangeArrowheads="1"/>
          </p:cNvSpPr>
          <p:nvPr/>
        </p:nvSpPr>
        <p:spPr bwMode="auto">
          <a:xfrm>
            <a:off x="5364163" y="2708275"/>
            <a:ext cx="266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Apskritis</a:t>
            </a:r>
            <a:endParaRPr lang="lt-LT" altLang="lt-LT" sz="1400"/>
          </a:p>
        </p:txBody>
      </p:sp>
      <p:graphicFrame>
        <p:nvGraphicFramePr>
          <p:cNvPr id="34820" name="Object 10"/>
          <p:cNvGraphicFramePr>
            <a:graphicFrameLocks noChangeAspect="1"/>
          </p:cNvGraphicFramePr>
          <p:nvPr/>
        </p:nvGraphicFramePr>
        <p:xfrm>
          <a:off x="4356100" y="3141663"/>
          <a:ext cx="4279900" cy="2819400"/>
        </p:xfrm>
        <a:graphic>
          <a:graphicData uri="http://schemas.openxmlformats.org/presentationml/2006/ole">
            <mc:AlternateContent xmlns:mc="http://schemas.openxmlformats.org/markup-compatibility/2006">
              <mc:Choice xmlns:v="urn:schemas-microsoft-com:vml" Requires="v">
                <p:oleObj spid="_x0000_s34838" name="Chart" r:id="rId7" imgW="4276820" imgH="2819495" progId="Excel.Chart.8">
                  <p:embed/>
                </p:oleObj>
              </mc:Choice>
              <mc:Fallback>
                <p:oleObj name="Chart" r:id="rId7" imgW="4276820" imgH="2819495" progId="Excel.Chart.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3141663"/>
                        <a:ext cx="427990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5"/>
          <p:cNvGraphicFramePr>
            <a:graphicFrameLocks noChangeAspect="1"/>
          </p:cNvGraphicFramePr>
          <p:nvPr/>
        </p:nvGraphicFramePr>
        <p:xfrm>
          <a:off x="685800" y="3429000"/>
          <a:ext cx="3670300" cy="2159000"/>
        </p:xfrm>
        <a:graphic>
          <a:graphicData uri="http://schemas.openxmlformats.org/presentationml/2006/ole">
            <mc:AlternateContent xmlns:mc="http://schemas.openxmlformats.org/markup-compatibility/2006">
              <mc:Choice xmlns:v="urn:schemas-microsoft-com:vml" Requires="v">
                <p:oleObj spid="_x0000_s34839" name="Chart" r:id="rId9" imgW="3667316" imgH="2161984" progId="Excel.Chart.8">
                  <p:embed/>
                </p:oleObj>
              </mc:Choice>
              <mc:Fallback>
                <p:oleObj name="Chart" r:id="rId9" imgW="3667316" imgH="2161984" progId="Excel.Char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429000"/>
                        <a:ext cx="36703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8" name="Text Box 12"/>
          <p:cNvSpPr txBox="1">
            <a:spLocks noChangeArrowheads="1"/>
          </p:cNvSpPr>
          <p:nvPr/>
        </p:nvSpPr>
        <p:spPr bwMode="auto">
          <a:xfrm>
            <a:off x="1116013" y="3141663"/>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Miestas</a:t>
            </a:r>
            <a:endParaRPr lang="lt-LT" altLang="lt-LT" sz="1400"/>
          </a:p>
        </p:txBody>
      </p:sp>
      <p:sp>
        <p:nvSpPr>
          <p:cNvPr id="34829" name="Text Box 7"/>
          <p:cNvSpPr txBox="1">
            <a:spLocks noChangeArrowheads="1"/>
          </p:cNvSpPr>
          <p:nvPr/>
        </p:nvSpPr>
        <p:spPr bwMode="auto">
          <a:xfrm>
            <a:off x="323850" y="5805488"/>
            <a:ext cx="8820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Q8. O kaip, Jūsų nuomone, korupcijos mastai pasikeis </a:t>
            </a:r>
            <a:r>
              <a:rPr lang="lt-LT" altLang="lt-LT" sz="1200" b="0" i="1" u="sng"/>
              <a:t>per ateinančius 3 metus</a:t>
            </a:r>
            <a:r>
              <a:rPr lang="lt-LT" altLang="lt-LT" sz="1200" b="0" i="1"/>
              <a:t>?</a:t>
            </a:r>
          </a:p>
          <a:p>
            <a:pPr eaLnBrk="1" hangingPunct="1"/>
            <a:endParaRPr lang="lt-LT" altLang="lt-LT" sz="1200" b="0" i="1"/>
          </a:p>
          <a:p>
            <a:pPr eaLnBrk="1" hangingPunct="1"/>
            <a:endParaRPr lang="lt-LT" altLang="lt-LT" sz="1200" b="0" i="1"/>
          </a:p>
        </p:txBody>
      </p:sp>
      <p:sp>
        <p:nvSpPr>
          <p:cNvPr id="348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
        <p:nvSpPr>
          <p:cNvPr id="34831" name="Rectangle 14"/>
          <p:cNvSpPr>
            <a:spLocks noChangeArrowheads="1"/>
          </p:cNvSpPr>
          <p:nvPr/>
        </p:nvSpPr>
        <p:spPr bwMode="auto">
          <a:xfrm>
            <a:off x="6664325" y="5805488"/>
            <a:ext cx="1925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600">
                <a:latin typeface="Times New Roman" panose="02020603050405020304" pitchFamily="18" charset="0"/>
              </a:rPr>
              <a:t>Atsakymai “išaugs”</a:t>
            </a:r>
            <a:endParaRPr lang="en-US" altLang="lt-LT" sz="16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24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5B79467-55F3-47A0-A574-0D01780496F2}" type="slidenum">
              <a:rPr lang="lt-LT" altLang="lt-LT" sz="1000" b="0">
                <a:latin typeface="Arial" panose="020B0604020202020204" pitchFamily="34" charset="0"/>
              </a:rPr>
              <a:pPr eaLnBrk="1" hangingPunct="1"/>
              <a:t>63</a:t>
            </a:fld>
            <a:endParaRPr lang="lt-LT" altLang="lt-LT" sz="1000" b="0">
              <a:latin typeface="Arial" panose="020B0604020202020204" pitchFamily="34" charset="0"/>
            </a:endParaRPr>
          </a:p>
        </p:txBody>
      </p:sp>
      <p:sp>
        <p:nvSpPr>
          <p:cNvPr id="232452" name="Rectangle 2"/>
          <p:cNvSpPr>
            <a:spLocks noGrp="1" noChangeArrowheads="1"/>
          </p:cNvSpPr>
          <p:nvPr>
            <p:ph type="title"/>
          </p:nvPr>
        </p:nvSpPr>
        <p:spPr/>
        <p:txBody>
          <a:bodyPr/>
          <a:lstStyle/>
          <a:p>
            <a:pPr algn="ctr" eaLnBrk="1" hangingPunct="1"/>
            <a:r>
              <a:rPr lang="lt-LT" altLang="lt-LT" smtClean="0"/>
              <a:t>Kaip korupcijos mastai pasikeitė per 5 metus?</a:t>
            </a:r>
            <a:endParaRPr lang="en-US" altLang="lt-LT" smtClean="0"/>
          </a:p>
        </p:txBody>
      </p:sp>
      <p:graphicFrame>
        <p:nvGraphicFramePr>
          <p:cNvPr id="334040" name="Group 216"/>
          <p:cNvGraphicFramePr>
            <a:graphicFrameLocks noGrp="1"/>
          </p:cNvGraphicFramePr>
          <p:nvPr>
            <p:ph idx="1"/>
          </p:nvPr>
        </p:nvGraphicFramePr>
        <p:xfrm>
          <a:off x="684213" y="1600200"/>
          <a:ext cx="7991475" cy="3241675"/>
        </p:xfrm>
        <a:graphic>
          <a:graphicData uri="http://schemas.openxmlformats.org/drawingml/2006/table">
            <a:tbl>
              <a:tblPr>
                <a:tableStyleId>{ED083AE6-46FA-4A59-8FB0-9F97EB10719F}</a:tableStyleId>
              </a:tblPr>
              <a:tblGrid>
                <a:gridCol w="1521564">
                  <a:extLst>
                    <a:ext uri="{9D8B030D-6E8A-4147-A177-3AD203B41FA5}">
                      <a16:colId xmlns:a16="http://schemas.microsoft.com/office/drawing/2014/main" xmlns="" val="20000"/>
                    </a:ext>
                  </a:extLst>
                </a:gridCol>
                <a:gridCol w="845604">
                  <a:extLst>
                    <a:ext uri="{9D8B030D-6E8A-4147-A177-3AD203B41FA5}">
                      <a16:colId xmlns:a16="http://schemas.microsoft.com/office/drawing/2014/main" xmlns="" val="20001"/>
                    </a:ext>
                  </a:extLst>
                </a:gridCol>
                <a:gridCol w="677265">
                  <a:extLst>
                    <a:ext uri="{9D8B030D-6E8A-4147-A177-3AD203B41FA5}">
                      <a16:colId xmlns:a16="http://schemas.microsoft.com/office/drawing/2014/main" xmlns="" val="20002"/>
                    </a:ext>
                  </a:extLst>
                </a:gridCol>
                <a:gridCol w="703365">
                  <a:extLst>
                    <a:ext uri="{9D8B030D-6E8A-4147-A177-3AD203B41FA5}">
                      <a16:colId xmlns:a16="http://schemas.microsoft.com/office/drawing/2014/main" xmlns="" val="20003"/>
                    </a:ext>
                  </a:extLst>
                </a:gridCol>
                <a:gridCol w="703364">
                  <a:extLst>
                    <a:ext uri="{9D8B030D-6E8A-4147-A177-3AD203B41FA5}">
                      <a16:colId xmlns:a16="http://schemas.microsoft.com/office/drawing/2014/main" xmlns="" val="20004"/>
                    </a:ext>
                  </a:extLst>
                </a:gridCol>
                <a:gridCol w="703365">
                  <a:extLst>
                    <a:ext uri="{9D8B030D-6E8A-4147-A177-3AD203B41FA5}">
                      <a16:colId xmlns:a16="http://schemas.microsoft.com/office/drawing/2014/main" xmlns="" val="20005"/>
                    </a:ext>
                  </a:extLst>
                </a:gridCol>
                <a:gridCol w="703364">
                  <a:extLst>
                    <a:ext uri="{9D8B030D-6E8A-4147-A177-3AD203B41FA5}">
                      <a16:colId xmlns:a16="http://schemas.microsoft.com/office/drawing/2014/main" xmlns="" val="20006"/>
                    </a:ext>
                  </a:extLst>
                </a:gridCol>
                <a:gridCol w="711195">
                  <a:extLst>
                    <a:ext uri="{9D8B030D-6E8A-4147-A177-3AD203B41FA5}">
                      <a16:colId xmlns:a16="http://schemas.microsoft.com/office/drawing/2014/main" xmlns="" val="20007"/>
                    </a:ext>
                  </a:extLst>
                </a:gridCol>
                <a:gridCol w="711195">
                  <a:extLst>
                    <a:ext uri="{9D8B030D-6E8A-4147-A177-3AD203B41FA5}">
                      <a16:colId xmlns:a16="http://schemas.microsoft.com/office/drawing/2014/main" xmlns="" val="20008"/>
                    </a:ext>
                  </a:extLst>
                </a:gridCol>
                <a:gridCol w="711195">
                  <a:extLst>
                    <a:ext uri="{9D8B030D-6E8A-4147-A177-3AD203B41FA5}">
                      <a16:colId xmlns:a16="http://schemas.microsoft.com/office/drawing/2014/main" xmlns="" val="20009"/>
                    </a:ext>
                  </a:extLst>
                </a:gridCol>
              </a:tblGrid>
              <a:tr h="515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2001</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2002</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2004</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2005</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2007</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2008</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27" marB="45727" horzOverflow="overflow"/>
                </a:tc>
                <a:extLst>
                  <a:ext uri="{0D108BD9-81ED-4DB2-BD59-A6C34878D82A}">
                    <a16:rowId xmlns:a16="http://schemas.microsoft.com/office/drawing/2014/main" xmlns="" val="10000"/>
                  </a:ext>
                </a:extLst>
              </a:tr>
              <a:tr h="348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išaugo</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14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1"/>
                  </a:ext>
                </a:extLst>
              </a:tr>
              <a:tr h="348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Šiek tiek išaugo</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27</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24</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2"/>
                  </a:ext>
                </a:extLst>
              </a:tr>
              <a:tr h="348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Nepakito</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24</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3"/>
                  </a:ext>
                </a:extLst>
              </a:tr>
              <a:tr h="579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sumažėjo</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4"/>
                  </a:ext>
                </a:extLst>
              </a:tr>
              <a:tr h="348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sumažėjo</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5"/>
                  </a:ext>
                </a:extLst>
              </a:tr>
              <a:tr h="752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sz="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sz="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sz="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sz="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sz="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sz="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sz="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a:t>
                      </a:r>
                      <a:r>
                        <a:rPr kumimoji="0" lang="en-US" sz="1600"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sz="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lt-LT" sz="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7" marB="45727" horzOverflow="overflow"/>
                </a:tc>
                <a:extLst>
                  <a:ext uri="{0D108BD9-81ED-4DB2-BD59-A6C34878D82A}">
                    <a16:rowId xmlns:a16="http://schemas.microsoft.com/office/drawing/2014/main" xmlns="" val="10006"/>
                  </a:ext>
                </a:extLst>
              </a:tr>
            </a:tbl>
          </a:graphicData>
        </a:graphic>
      </p:graphicFrame>
      <p:sp>
        <p:nvSpPr>
          <p:cNvPr id="232543" name="Text Box 217"/>
          <p:cNvSpPr txBox="1">
            <a:spLocks noChangeArrowheads="1"/>
          </p:cNvSpPr>
          <p:nvPr/>
        </p:nvSpPr>
        <p:spPr bwMode="auto">
          <a:xfrm>
            <a:off x="900113" y="5724525"/>
            <a:ext cx="225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2001-2016</a:t>
            </a:r>
            <a:endParaRPr lang="en-US" altLang="lt-LT" sz="1800" i="1">
              <a:latin typeface="Times New Roman" panose="02020603050405020304" pitchFamily="18" charset="0"/>
            </a:endParaRPr>
          </a:p>
        </p:txBody>
      </p:sp>
      <p:sp>
        <p:nvSpPr>
          <p:cNvPr id="2325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34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C3EA001-8649-451C-8538-BBBA83327F69}" type="slidenum">
              <a:rPr lang="lt-LT" altLang="lt-LT" sz="1000" b="0">
                <a:latin typeface="Arial" panose="020B0604020202020204" pitchFamily="34" charset="0"/>
              </a:rPr>
              <a:pPr eaLnBrk="1" hangingPunct="1"/>
              <a:t>64</a:t>
            </a:fld>
            <a:endParaRPr lang="lt-LT" altLang="lt-LT" sz="1000" b="0">
              <a:latin typeface="Arial" panose="020B0604020202020204" pitchFamily="34" charset="0"/>
            </a:endParaRPr>
          </a:p>
        </p:txBody>
      </p:sp>
      <p:sp>
        <p:nvSpPr>
          <p:cNvPr id="233476" name="Rectangle 2"/>
          <p:cNvSpPr>
            <a:spLocks noGrp="1" noChangeArrowheads="1"/>
          </p:cNvSpPr>
          <p:nvPr>
            <p:ph type="title"/>
          </p:nvPr>
        </p:nvSpPr>
        <p:spPr/>
        <p:txBody>
          <a:bodyPr/>
          <a:lstStyle/>
          <a:p>
            <a:pPr algn="ctr" eaLnBrk="1" hangingPunct="1"/>
            <a:r>
              <a:rPr lang="lt-LT" altLang="lt-LT" smtClean="0"/>
              <a:t>Kaip korupcijos mastai pasikeitė per 12 mėnesių?</a:t>
            </a:r>
            <a:endParaRPr lang="en-US" altLang="lt-LT" smtClean="0"/>
          </a:p>
        </p:txBody>
      </p:sp>
      <p:graphicFrame>
        <p:nvGraphicFramePr>
          <p:cNvPr id="335972" name="Group 100"/>
          <p:cNvGraphicFramePr>
            <a:graphicFrameLocks noGrp="1"/>
          </p:cNvGraphicFramePr>
          <p:nvPr>
            <p:ph idx="1"/>
          </p:nvPr>
        </p:nvGraphicFramePr>
        <p:xfrm>
          <a:off x="1187450" y="1484313"/>
          <a:ext cx="6408738" cy="3937000"/>
        </p:xfrm>
        <a:graphic>
          <a:graphicData uri="http://schemas.openxmlformats.org/drawingml/2006/table">
            <a:tbl>
              <a:tblPr>
                <a:tableStyleId>{ED083AE6-46FA-4A59-8FB0-9F97EB10719F}</a:tableStyleId>
              </a:tblPr>
              <a:tblGrid>
                <a:gridCol w="1317684">
                  <a:extLst>
                    <a:ext uri="{9D8B030D-6E8A-4147-A177-3AD203B41FA5}">
                      <a16:colId xmlns:a16="http://schemas.microsoft.com/office/drawing/2014/main" xmlns="" val="20000"/>
                    </a:ext>
                  </a:extLst>
                </a:gridCol>
                <a:gridCol w="732298">
                  <a:extLst>
                    <a:ext uri="{9D8B030D-6E8A-4147-A177-3AD203B41FA5}">
                      <a16:colId xmlns:a16="http://schemas.microsoft.com/office/drawing/2014/main" xmlns="" val="20001"/>
                    </a:ext>
                  </a:extLst>
                </a:gridCol>
                <a:gridCol w="871299">
                  <a:extLst>
                    <a:ext uri="{9D8B030D-6E8A-4147-A177-3AD203B41FA5}">
                      <a16:colId xmlns:a16="http://schemas.microsoft.com/office/drawing/2014/main" xmlns="" val="20002"/>
                    </a:ext>
                  </a:extLst>
                </a:gridCol>
                <a:gridCol w="717606">
                  <a:extLst>
                    <a:ext uri="{9D8B030D-6E8A-4147-A177-3AD203B41FA5}">
                      <a16:colId xmlns:a16="http://schemas.microsoft.com/office/drawing/2014/main" xmlns="" val="20003"/>
                    </a:ext>
                  </a:extLst>
                </a:gridCol>
                <a:gridCol w="923284">
                  <a:extLst>
                    <a:ext uri="{9D8B030D-6E8A-4147-A177-3AD203B41FA5}">
                      <a16:colId xmlns:a16="http://schemas.microsoft.com/office/drawing/2014/main" xmlns="" val="20004"/>
                    </a:ext>
                  </a:extLst>
                </a:gridCol>
                <a:gridCol w="923284">
                  <a:extLst>
                    <a:ext uri="{9D8B030D-6E8A-4147-A177-3AD203B41FA5}">
                      <a16:colId xmlns:a16="http://schemas.microsoft.com/office/drawing/2014/main" xmlns="" val="20005"/>
                    </a:ext>
                  </a:extLst>
                </a:gridCol>
                <a:gridCol w="923284">
                  <a:extLst>
                    <a:ext uri="{9D8B030D-6E8A-4147-A177-3AD203B41FA5}">
                      <a16:colId xmlns:a16="http://schemas.microsoft.com/office/drawing/2014/main" xmlns="" val="20006"/>
                    </a:ext>
                  </a:extLst>
                </a:gridCol>
              </a:tblGrid>
              <a:tr h="472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2005</a:t>
                      </a:r>
                      <a:endParaRPr kumimoji="0" lang="en-US" sz="1600" b="1"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2007</a:t>
                      </a:r>
                      <a:endParaRPr kumimoji="0" lang="en-US" sz="1600" b="1"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2008</a:t>
                      </a:r>
                      <a:endParaRPr kumimoji="0" lang="en-US" sz="1600" b="1"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11" marB="45711" horzOverflow="overflow"/>
                </a:tc>
                <a:extLst>
                  <a:ext uri="{0D108BD9-81ED-4DB2-BD59-A6C34878D82A}">
                    <a16:rowId xmlns:a16="http://schemas.microsoft.com/office/drawing/2014/main" xmlns="" val="10000"/>
                  </a:ext>
                </a:extLst>
              </a:tr>
              <a:tr h="465692">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Labai išaugo</a:t>
                      </a:r>
                      <a:endParaRPr kumimoji="0" lang="en-US" sz="1600" b="0"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31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41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extLst>
                  <a:ext uri="{0D108BD9-81ED-4DB2-BD59-A6C34878D82A}">
                    <a16:rowId xmlns:a16="http://schemas.microsoft.com/office/drawing/2014/main" xmlns="" val="10001"/>
                  </a:ext>
                </a:extLst>
              </a:tr>
              <a:tr h="5898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Šiek tiek išaugo</a:t>
                      </a:r>
                      <a:endParaRPr kumimoji="0" lang="en-US" sz="1600" b="0"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33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31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extLst>
                  <a:ext uri="{0D108BD9-81ED-4DB2-BD59-A6C34878D82A}">
                    <a16:rowId xmlns:a16="http://schemas.microsoft.com/office/drawing/2014/main" xmlns="" val="10002"/>
                  </a:ext>
                </a:extLst>
              </a:tr>
              <a:tr h="3415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Nepakito</a:t>
                      </a:r>
                      <a:endParaRPr kumimoji="0" lang="en-US" sz="1600" b="0" i="0" u="none" strike="noStrike" cap="none" normalizeH="0" baseline="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28</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25</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extLst>
                  <a:ext uri="{0D108BD9-81ED-4DB2-BD59-A6C34878D82A}">
                    <a16:rowId xmlns:a16="http://schemas.microsoft.com/office/drawing/2014/main" xmlns="" val="10003"/>
                  </a:ext>
                </a:extLst>
              </a:tr>
              <a:tr h="5898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sumažėjo</a:t>
                      </a:r>
                      <a:endParaRPr kumimoji="0" lang="en-US" sz="1600" b="0" i="0" u="none" strike="noStrike" cap="none" normalizeH="0" baseline="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extLst>
                  <a:ext uri="{0D108BD9-81ED-4DB2-BD59-A6C34878D82A}">
                    <a16:rowId xmlns:a16="http://schemas.microsoft.com/office/drawing/2014/main" xmlns="" val="10004"/>
                  </a:ext>
                </a:extLst>
              </a:tr>
              <a:tr h="5898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sumažėjo</a:t>
                      </a:r>
                      <a:endParaRPr kumimoji="0" lang="en-US" sz="1600" b="0" i="0" u="none" strike="noStrike" cap="none" normalizeH="0" baseline="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smtClean="0">
                          <a:ln>
                            <a:noFill/>
                          </a:ln>
                          <a:effectLst/>
                        </a:rPr>
                        <a:t>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extLst>
                  <a:ext uri="{0D108BD9-81ED-4DB2-BD59-A6C34878D82A}">
                    <a16:rowId xmlns:a16="http://schemas.microsoft.com/office/drawing/2014/main" xmlns="" val="10005"/>
                  </a:ext>
                </a:extLst>
              </a:tr>
              <a:tr h="887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Nežino, neatsakė</a:t>
                      </a:r>
                      <a:endParaRPr kumimoji="0" lang="en-US" sz="1600" b="0"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12</a:t>
                      </a:r>
                      <a:r>
                        <a:rPr kumimoji="0" lang="en-US" sz="1600" u="none" strike="noStrike" cap="none" normalizeH="0" baseline="0" dirty="0" smtClean="0">
                          <a:ln>
                            <a:noFill/>
                          </a:ln>
                          <a:effectLst/>
                        </a:rPr>
                        <a:t>%</a:t>
                      </a:r>
                    </a:p>
                    <a:p>
                      <a:pPr marL="0" marR="0" lvl="0" indent="0" algn="ctr" defTabSz="914400" rtl="0" eaLnBrk="1" fontAlgn="base" latinLnBrk="0" hangingPunct="1">
                        <a:lnSpc>
                          <a:spcPct val="15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lt-LT" sz="1600" u="none" strike="noStrike" cap="none" normalizeH="0" baseline="0" dirty="0" smtClean="0">
                          <a:ln>
                            <a:noFill/>
                          </a:ln>
                          <a:effectLst/>
                        </a:rPr>
                        <a:t>15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1" marB="45711"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lt-LT" sz="1600" u="none" strike="noStrike" cap="none" normalizeH="0" baseline="0" dirty="0" smtClean="0">
                          <a:ln>
                            <a:noFill/>
                          </a:ln>
                          <a:effectLst/>
                        </a:rPr>
                        <a:t>16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tc>
                <a:extLst>
                  <a:ext uri="{0D108BD9-81ED-4DB2-BD59-A6C34878D82A}">
                    <a16:rowId xmlns:a16="http://schemas.microsoft.com/office/drawing/2014/main" xmlns="" val="10006"/>
                  </a:ext>
                </a:extLst>
              </a:tr>
            </a:tbl>
          </a:graphicData>
        </a:graphic>
      </p:graphicFrame>
      <p:sp>
        <p:nvSpPr>
          <p:cNvPr id="233543" name="Text Box 90"/>
          <p:cNvSpPr txBox="1">
            <a:spLocks noChangeArrowheads="1"/>
          </p:cNvSpPr>
          <p:nvPr/>
        </p:nvSpPr>
        <p:spPr bwMode="auto">
          <a:xfrm>
            <a:off x="1042988" y="5724525"/>
            <a:ext cx="225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a:t>
            </a:r>
            <a:endParaRPr lang="en-US" altLang="lt-LT" sz="1800" i="1">
              <a:latin typeface="Times New Roman" panose="02020603050405020304" pitchFamily="18" charset="0"/>
            </a:endParaRPr>
          </a:p>
        </p:txBody>
      </p:sp>
      <p:sp>
        <p:nvSpPr>
          <p:cNvPr id="2335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44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15C45CE-5FA0-452D-AA95-DC6A616FE2D9}" type="slidenum">
              <a:rPr lang="lt-LT" altLang="lt-LT" sz="1000" b="0">
                <a:latin typeface="Arial" panose="020B0604020202020204" pitchFamily="34" charset="0"/>
              </a:rPr>
              <a:pPr eaLnBrk="1" hangingPunct="1"/>
              <a:t>65</a:t>
            </a:fld>
            <a:endParaRPr lang="lt-LT" altLang="lt-LT" sz="1000" b="0">
              <a:latin typeface="Arial" panose="020B0604020202020204" pitchFamily="34" charset="0"/>
            </a:endParaRPr>
          </a:p>
        </p:txBody>
      </p:sp>
      <p:sp>
        <p:nvSpPr>
          <p:cNvPr id="234500" name="Rectangle 2"/>
          <p:cNvSpPr>
            <a:spLocks noGrp="1" noChangeArrowheads="1"/>
          </p:cNvSpPr>
          <p:nvPr>
            <p:ph type="title"/>
          </p:nvPr>
        </p:nvSpPr>
        <p:spPr/>
        <p:txBody>
          <a:bodyPr/>
          <a:lstStyle/>
          <a:p>
            <a:pPr algn="ctr" eaLnBrk="1" hangingPunct="1"/>
            <a:r>
              <a:rPr lang="lt-LT" altLang="lt-LT" smtClean="0"/>
              <a:t>Kaip korupcijos mastai pasikeis per ateinančius 3 metus?</a:t>
            </a:r>
            <a:endParaRPr lang="en-US" altLang="lt-LT" smtClean="0"/>
          </a:p>
        </p:txBody>
      </p:sp>
      <p:graphicFrame>
        <p:nvGraphicFramePr>
          <p:cNvPr id="336962" name="Group 66"/>
          <p:cNvGraphicFramePr>
            <a:graphicFrameLocks noGrp="1"/>
          </p:cNvGraphicFramePr>
          <p:nvPr>
            <p:ph idx="1"/>
          </p:nvPr>
        </p:nvGraphicFramePr>
        <p:xfrm>
          <a:off x="1187450" y="1557338"/>
          <a:ext cx="6192838" cy="3863975"/>
        </p:xfrm>
        <a:graphic>
          <a:graphicData uri="http://schemas.openxmlformats.org/drawingml/2006/table">
            <a:tbl>
              <a:tblPr>
                <a:tableStyleId>{ED083AE6-46FA-4A59-8FB0-9F97EB10719F}</a:tableStyleId>
              </a:tblPr>
              <a:tblGrid>
                <a:gridCol w="1243473">
                  <a:extLst>
                    <a:ext uri="{9D8B030D-6E8A-4147-A177-3AD203B41FA5}">
                      <a16:colId xmlns:a16="http://schemas.microsoft.com/office/drawing/2014/main" xmlns="" val="20000"/>
                    </a:ext>
                  </a:extLst>
                </a:gridCol>
                <a:gridCol w="1223211">
                  <a:extLst>
                    <a:ext uri="{9D8B030D-6E8A-4147-A177-3AD203B41FA5}">
                      <a16:colId xmlns:a16="http://schemas.microsoft.com/office/drawing/2014/main" xmlns="" val="20001"/>
                    </a:ext>
                  </a:extLst>
                </a:gridCol>
                <a:gridCol w="677191">
                  <a:extLst>
                    <a:ext uri="{9D8B030D-6E8A-4147-A177-3AD203B41FA5}">
                      <a16:colId xmlns:a16="http://schemas.microsoft.com/office/drawing/2014/main" xmlns="" val="20002"/>
                    </a:ext>
                  </a:extLst>
                </a:gridCol>
                <a:gridCol w="1016321">
                  <a:extLst>
                    <a:ext uri="{9D8B030D-6E8A-4147-A177-3AD203B41FA5}">
                      <a16:colId xmlns:a16="http://schemas.microsoft.com/office/drawing/2014/main" xmlns="" val="20003"/>
                    </a:ext>
                  </a:extLst>
                </a:gridCol>
                <a:gridCol w="1016321">
                  <a:extLst>
                    <a:ext uri="{9D8B030D-6E8A-4147-A177-3AD203B41FA5}">
                      <a16:colId xmlns:a16="http://schemas.microsoft.com/office/drawing/2014/main" xmlns="" val="20004"/>
                    </a:ext>
                  </a:extLst>
                </a:gridCol>
                <a:gridCol w="1016321">
                  <a:extLst>
                    <a:ext uri="{9D8B030D-6E8A-4147-A177-3AD203B41FA5}">
                      <a16:colId xmlns:a16="http://schemas.microsoft.com/office/drawing/2014/main" xmlns="" val="20005"/>
                    </a:ext>
                  </a:extLst>
                </a:gridCol>
              </a:tblGrid>
              <a:tr h="5335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2005</a:t>
                      </a:r>
                      <a:endParaRPr kumimoji="0" lang="en-US" sz="1600" b="1" i="0" u="none" strike="noStrike" cap="none" normalizeH="0" baseline="0" dirty="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2007</a:t>
                      </a:r>
                      <a:endParaRPr kumimoji="0" lang="en-US" sz="1600" b="1" i="0" u="none" strike="noStrike" cap="none" normalizeH="0" baseline="0" dirty="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29" marB="45729" horzOverflow="overflow"/>
                </a:tc>
                <a:extLst>
                  <a:ext uri="{0D108BD9-81ED-4DB2-BD59-A6C34878D82A}">
                    <a16:rowId xmlns:a16="http://schemas.microsoft.com/office/drawing/2014/main" xmlns="" val="10000"/>
                  </a:ext>
                </a:extLst>
              </a:tr>
              <a:tr h="360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išaugs</a:t>
                      </a:r>
                      <a:endParaRPr kumimoji="0" lang="en-US" sz="1600" b="0" i="0" u="none" strike="noStrike" cap="none" normalizeH="0" baseline="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extLst>
                  <a:ext uri="{0D108BD9-81ED-4DB2-BD59-A6C34878D82A}">
                    <a16:rowId xmlns:a16="http://schemas.microsoft.com/office/drawing/2014/main" xmlns="" val="10001"/>
                  </a:ext>
                </a:extLst>
              </a:tr>
              <a:tr h="579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išaugs</a:t>
                      </a:r>
                      <a:endParaRPr kumimoji="0" lang="en-US" sz="1600" b="0" i="0" u="none" strike="noStrike" cap="none" normalizeH="0" baseline="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lt-LT" sz="1600" u="none" strike="noStrike" cap="none" normalizeH="0" baseline="0" dirty="0" smtClean="0">
                          <a:ln>
                            <a:noFill/>
                          </a:ln>
                          <a:effectLst/>
                        </a:rPr>
                        <a:t>12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lt-LT" sz="1600" u="none" strike="noStrike" cap="none" normalizeH="0" baseline="0" dirty="0" smtClean="0">
                          <a:ln>
                            <a:noFill/>
                          </a:ln>
                          <a:effectLst/>
                        </a:rPr>
                        <a:t>14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extLst>
                  <a:ext uri="{0D108BD9-81ED-4DB2-BD59-A6C34878D82A}">
                    <a16:rowId xmlns:a16="http://schemas.microsoft.com/office/drawing/2014/main" xmlns="" val="10002"/>
                  </a:ext>
                </a:extLst>
              </a:tr>
              <a:tr h="360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Nepakis</a:t>
                      </a:r>
                      <a:endParaRPr kumimoji="0" lang="en-US" sz="1600" b="0" i="0" u="none" strike="noStrike" cap="none" normalizeH="0" baseline="0" dirty="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32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32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45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46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extLst>
                  <a:ext uri="{0D108BD9-81ED-4DB2-BD59-A6C34878D82A}">
                    <a16:rowId xmlns:a16="http://schemas.microsoft.com/office/drawing/2014/main" xmlns="" val="10003"/>
                  </a:ext>
                </a:extLst>
              </a:tr>
              <a:tr h="579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Šiek tiek sumažės</a:t>
                      </a:r>
                      <a:endParaRPr kumimoji="0" lang="en-US" sz="1600" b="0" i="0" u="none" strike="noStrike" cap="none" normalizeH="0" baseline="0" dirty="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21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extLst>
                  <a:ext uri="{0D108BD9-81ED-4DB2-BD59-A6C34878D82A}">
                    <a16:rowId xmlns:a16="http://schemas.microsoft.com/office/drawing/2014/main" xmlns="" val="10004"/>
                  </a:ext>
                </a:extLst>
              </a:tr>
              <a:tr h="579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sumažės</a:t>
                      </a:r>
                      <a:endParaRPr kumimoji="0" lang="en-US" sz="1600" b="0" i="0" u="none" strike="noStrike" cap="none" normalizeH="0" baseline="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extLst>
                  <a:ext uri="{0D108BD9-81ED-4DB2-BD59-A6C34878D82A}">
                    <a16:rowId xmlns:a16="http://schemas.microsoft.com/office/drawing/2014/main" xmlns="" val="10005"/>
                  </a:ext>
                </a:extLst>
              </a:tr>
              <a:tr h="871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Nežino, neatsakė</a:t>
                      </a:r>
                      <a:endParaRPr kumimoji="0" lang="en-US" sz="1600" b="0" i="0" u="none" strike="noStrike" cap="none" normalizeH="0" baseline="0" dirty="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14</a:t>
                      </a:r>
                      <a:r>
                        <a:rPr kumimoji="0" lang="en-US" sz="1600" u="none" strike="noStrike" cap="none" normalizeH="0" baseline="0" dirty="0" smtClean="0">
                          <a:ln>
                            <a:noFill/>
                          </a:ln>
                          <a:effectLst/>
                        </a:rPr>
                        <a:t>%</a:t>
                      </a:r>
                    </a:p>
                    <a:p>
                      <a:pPr marL="0" marR="0" lvl="0" indent="0" algn="ctr" defTabSz="914400" rtl="0" eaLnBrk="1" fontAlgn="base" latinLnBrk="0" hangingPunct="1">
                        <a:lnSpc>
                          <a:spcPct val="15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lt-LT" sz="1600" u="none" strike="noStrike" cap="none" normalizeH="0" baseline="0" dirty="0" smtClean="0">
                          <a:ln>
                            <a:noFill/>
                          </a:ln>
                          <a:effectLst/>
                        </a:rPr>
                        <a:t>16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9" marB="45729" horzOverflow="overflow"/>
                </a:tc>
                <a:extLst>
                  <a:ext uri="{0D108BD9-81ED-4DB2-BD59-A6C34878D82A}">
                    <a16:rowId xmlns:a16="http://schemas.microsoft.com/office/drawing/2014/main" xmlns="" val="10006"/>
                  </a:ext>
                </a:extLst>
              </a:tr>
            </a:tbl>
          </a:graphicData>
        </a:graphic>
      </p:graphicFrame>
      <p:sp>
        <p:nvSpPr>
          <p:cNvPr id="234559" name="Text Box 61"/>
          <p:cNvSpPr txBox="1">
            <a:spLocks noChangeArrowheads="1"/>
          </p:cNvSpPr>
          <p:nvPr/>
        </p:nvSpPr>
        <p:spPr bwMode="auto">
          <a:xfrm>
            <a:off x="1042988" y="5724525"/>
            <a:ext cx="231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a:t>
            </a:r>
            <a:endParaRPr lang="en-US" altLang="lt-LT" sz="1800" i="1">
              <a:latin typeface="Times New Roman" panose="02020603050405020304" pitchFamily="18" charset="0"/>
            </a:endParaRPr>
          </a:p>
        </p:txBody>
      </p:sp>
      <p:sp>
        <p:nvSpPr>
          <p:cNvPr id="2345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5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886145E-64D5-4F03-8CE9-47C44BFB0695}" type="slidenum">
              <a:rPr lang="lt-LT" altLang="lt-LT" sz="1000" b="0">
                <a:latin typeface="Arial" panose="020B0604020202020204" pitchFamily="34" charset="0"/>
              </a:rPr>
              <a:pPr eaLnBrk="1" hangingPunct="1"/>
              <a:t>66</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620713"/>
            <a:ext cx="8064500" cy="4524375"/>
          </a:xfrm>
          <a:prstGeom prst="rect">
            <a:avLst/>
          </a:prstGeom>
          <a:noFill/>
          <a:ln w="9525">
            <a:noFill/>
            <a:miter lim="800000"/>
            <a:headEnd/>
            <a:tailEnd/>
          </a:ln>
          <a:effectLst/>
        </p:spPr>
        <p:txBody>
          <a:bodyPr>
            <a:spAutoFit/>
          </a:bodyPr>
          <a:lstStyle/>
          <a:p>
            <a:pPr algn="just">
              <a:defRPr/>
            </a:pPr>
            <a:r>
              <a:rPr lang="lt-LT" sz="1800" dirty="0">
                <a:latin typeface="+mj-lt"/>
              </a:rPr>
              <a:t>	</a:t>
            </a:r>
          </a:p>
          <a:p>
            <a:pPr algn="just">
              <a:defRPr/>
            </a:pPr>
            <a:r>
              <a:rPr lang="lt-LT" sz="1800" dirty="0">
                <a:latin typeface="+mj-lt"/>
              </a:rPr>
              <a:t>	 42% Lietuvos gyventojų mano, kad korupcijos mastai per 5 metus išaugo, 31% - kad nepakito ir 14% - kad sumažėjo. Lyginant su 2016 m.,  vertinimai pablogėjo </a:t>
            </a:r>
            <a:r>
              <a:rPr lang="lt-LT" sz="1800" dirty="0">
                <a:latin typeface="Times New Roman" pitchFamily="18" charset="0"/>
                <a:cs typeface="Times New Roman" pitchFamily="18" charset="0"/>
              </a:rPr>
              <a:t>(2014 m. nurodė, kad situacija per 5 metus pablogėjo  - 35%). </a:t>
            </a:r>
            <a:endParaRPr lang="lt-LT" sz="1800" dirty="0">
              <a:latin typeface="+mj-lt"/>
            </a:endParaRPr>
          </a:p>
          <a:p>
            <a:pPr algn="just">
              <a:defRPr/>
            </a:pPr>
            <a:r>
              <a:rPr lang="lt-LT" sz="1800" dirty="0">
                <a:latin typeface="+mj-lt"/>
              </a:rPr>
              <a:t> </a:t>
            </a:r>
          </a:p>
          <a:p>
            <a:pPr algn="just">
              <a:defRPr/>
            </a:pPr>
            <a:r>
              <a:rPr lang="lt-LT" sz="1800" dirty="0">
                <a:latin typeface="+mj-lt"/>
              </a:rPr>
              <a:t>	Taip pat pablogėjo pastarųjų 12 mėnesių dinamikos vertinimas. Nurodė, kad korupcija išaugo, 36%, o 2014 m. taip manančių buvo 26%. </a:t>
            </a:r>
          </a:p>
          <a:p>
            <a:pPr algn="just">
              <a:defRPr/>
            </a:pPr>
            <a:endParaRPr lang="lt-LT" sz="1800" dirty="0">
              <a:latin typeface="+mj-lt"/>
            </a:endParaRPr>
          </a:p>
          <a:p>
            <a:pPr algn="just">
              <a:defRPr/>
            </a:pPr>
            <a:r>
              <a:rPr lang="lt-LT" sz="1800" dirty="0">
                <a:latin typeface="+mj-lt"/>
              </a:rPr>
              <a:t>	Ateities atžvilgiu yra kiek daugiau pesimistų (20%), negu optimistų (18%).</a:t>
            </a:r>
          </a:p>
          <a:p>
            <a:pPr algn="just">
              <a:defRPr/>
            </a:pPr>
            <a:endParaRPr lang="lt-LT" sz="1800" dirty="0">
              <a:solidFill>
                <a:srgbClr val="C00000"/>
              </a:solidFill>
              <a:latin typeface="+mj-lt"/>
            </a:endParaRPr>
          </a:p>
          <a:p>
            <a:pPr algn="just">
              <a:defRPr/>
            </a:pPr>
            <a:endParaRPr lang="lt-LT" sz="1800" dirty="0">
              <a:solidFill>
                <a:srgbClr val="C00000"/>
              </a:solidFill>
              <a:latin typeface="+mj-lt"/>
            </a:endParaRP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p>
          <a:p>
            <a:pPr algn="just">
              <a:defRPr/>
            </a:pPr>
            <a:r>
              <a:rPr lang="lt-LT" sz="1800" dirty="0">
                <a:latin typeface="+mj-lt"/>
              </a:rPr>
              <a:t> </a:t>
            </a:r>
          </a:p>
        </p:txBody>
      </p:sp>
      <p:sp>
        <p:nvSpPr>
          <p:cNvPr id="23552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3A0698E-58E7-4889-AF46-B1DDD32E5ABF}" type="slidenum">
              <a:rPr lang="lt-LT" altLang="lt-LT" sz="1000" b="0">
                <a:latin typeface="Arial" panose="020B0604020202020204" pitchFamily="34" charset="0"/>
              </a:rPr>
              <a:pPr eaLnBrk="1" hangingPunct="1"/>
              <a:t>67</a:t>
            </a:fld>
            <a:endParaRPr lang="lt-LT" altLang="lt-LT" sz="1000" b="0">
              <a:latin typeface="Arial" panose="020B0604020202020204" pitchFamily="34" charset="0"/>
            </a:endParaRPr>
          </a:p>
        </p:txBody>
      </p:sp>
      <p:sp>
        <p:nvSpPr>
          <p:cNvPr id="35845" name="Rectangle 2"/>
          <p:cNvSpPr>
            <a:spLocks noGrp="1" noChangeArrowheads="1"/>
          </p:cNvSpPr>
          <p:nvPr>
            <p:ph type="title"/>
          </p:nvPr>
        </p:nvSpPr>
        <p:spPr/>
        <p:txBody>
          <a:bodyPr/>
          <a:lstStyle/>
          <a:p>
            <a:pPr algn="ctr" eaLnBrk="1" hangingPunct="1"/>
            <a:r>
              <a:rPr lang="en-US" altLang="lt-LT" smtClean="0"/>
              <a:t>K</a:t>
            </a:r>
            <a:r>
              <a:rPr lang="lt-LT" altLang="lt-LT" smtClean="0"/>
              <a:t>orupcij</a:t>
            </a:r>
            <a:r>
              <a:rPr lang="en-US" altLang="lt-LT" smtClean="0"/>
              <a:t>os mast</a:t>
            </a:r>
            <a:r>
              <a:rPr lang="lt-LT" altLang="lt-LT" smtClean="0"/>
              <a:t>ų pokytis </a:t>
            </a: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a:t>
            </a:r>
          </a:p>
        </p:txBody>
      </p:sp>
      <p:graphicFrame>
        <p:nvGraphicFramePr>
          <p:cNvPr id="35842" name="Object 4"/>
          <p:cNvGraphicFramePr>
            <a:graphicFrameLocks noGrp="1" noChangeAspect="1"/>
          </p:cNvGraphicFramePr>
          <p:nvPr>
            <p:ph type="chart" idx="1"/>
          </p:nvPr>
        </p:nvGraphicFramePr>
        <p:xfrm>
          <a:off x="539750" y="1196975"/>
          <a:ext cx="7519988" cy="4124325"/>
        </p:xfrm>
        <a:graphic>
          <a:graphicData uri="http://schemas.openxmlformats.org/presentationml/2006/ole">
            <mc:AlternateContent xmlns:mc="http://schemas.openxmlformats.org/markup-compatibility/2006">
              <mc:Choice xmlns:v="urn:schemas-microsoft-com:vml" Requires="v">
                <p:oleObj spid="_x0000_s35850" name="Chart" r:id="rId3" imgW="8705802" imgH="4524566" progId="MSGraph.Chart.8">
                  <p:embed followColorScheme="full"/>
                </p:oleObj>
              </mc:Choice>
              <mc:Fallback>
                <p:oleObj name="Chart" r:id="rId3" imgW="8705802" imgH="4524566"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96975"/>
                        <a:ext cx="7519988" cy="4124325"/>
                      </a:xfrm>
                      <a:prstGeom prst="rect">
                        <a:avLst/>
                      </a:prstGeom>
                    </p:spPr>
                  </p:pic>
                </p:oleObj>
              </mc:Fallback>
            </mc:AlternateContent>
          </a:graphicData>
        </a:graphic>
      </p:graphicFrame>
      <p:sp>
        <p:nvSpPr>
          <p:cNvPr id="35846" name="Text Box 8"/>
          <p:cNvSpPr txBox="1">
            <a:spLocks noChangeArrowheads="1"/>
          </p:cNvSpPr>
          <p:nvPr/>
        </p:nvSpPr>
        <p:spPr bwMode="auto">
          <a:xfrm>
            <a:off x="1187450" y="5949950"/>
            <a:ext cx="1944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35847" name="Text Box 7"/>
          <p:cNvSpPr txBox="1">
            <a:spLocks noChangeArrowheads="1"/>
          </p:cNvSpPr>
          <p:nvPr/>
        </p:nvSpPr>
        <p:spPr bwMode="auto">
          <a:xfrm>
            <a:off x="468313" y="5300663"/>
            <a:ext cx="828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200" b="0" i="1"/>
              <a:t>Q5. Kaip manote, ar </a:t>
            </a:r>
            <a:r>
              <a:rPr lang="lt-LT" altLang="lt-LT" sz="1200" b="0" i="1" u="sng"/>
              <a:t>per paskutinius 5 metus</a:t>
            </a:r>
            <a:r>
              <a:rPr lang="lt-LT" altLang="lt-LT" sz="1200" b="0" i="1"/>
              <a:t> korupcijos mastai Lietuvoje?</a:t>
            </a:r>
          </a:p>
          <a:p>
            <a:pPr algn="just" eaLnBrk="1" hangingPunct="1"/>
            <a:r>
              <a:rPr lang="lt-LT" altLang="lt-LT" sz="1200" b="0" i="1"/>
              <a:t>Q6. Kaip, Jūsų nuomone, korupcijos mastai Lietuvoje pasikeitė per </a:t>
            </a:r>
            <a:r>
              <a:rPr lang="lt-LT" altLang="lt-LT" sz="1200" b="0" i="1" u="sng"/>
              <a:t>paskutiniuosius 12 mėn.</a:t>
            </a:r>
            <a:r>
              <a:rPr lang="lt-LT" altLang="lt-LT" sz="1200" b="0" i="1"/>
              <a:t>? </a:t>
            </a:r>
          </a:p>
          <a:p>
            <a:pPr eaLnBrk="1" hangingPunct="1"/>
            <a:r>
              <a:rPr lang="lt-LT" altLang="lt-LT" sz="1200" b="0" i="1"/>
              <a:t>Q8. O kaip, Jūsų nuomone, korupcijos mastai pasikeis per ateinančius 3 metus? </a:t>
            </a:r>
          </a:p>
          <a:p>
            <a:pPr eaLnBrk="1" hangingPunct="1"/>
            <a:endParaRPr lang="lt-LT" altLang="lt-LT" sz="1200"/>
          </a:p>
          <a:p>
            <a:pPr algn="just" eaLnBrk="1" hangingPunct="1"/>
            <a:endParaRPr lang="lt-LT" altLang="lt-LT" sz="1200" b="0" i="1"/>
          </a:p>
          <a:p>
            <a:pPr algn="just" eaLnBrk="1" hangingPunct="1"/>
            <a:endParaRPr lang="lt-LT" altLang="lt-LT" sz="1200" b="0" i="1"/>
          </a:p>
        </p:txBody>
      </p:sp>
      <p:sp>
        <p:nvSpPr>
          <p:cNvPr id="3584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65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911DE1B-AEF5-43E2-84F6-AB8B00FC4434}" type="slidenum">
              <a:rPr lang="lt-LT" altLang="lt-LT" sz="1000" b="0">
                <a:latin typeface="Arial" panose="020B0604020202020204" pitchFamily="34" charset="0"/>
              </a:rPr>
              <a:pPr eaLnBrk="1" hangingPunct="1"/>
              <a:t>68</a:t>
            </a:fld>
            <a:endParaRPr lang="lt-LT" altLang="lt-LT" sz="1000" b="0">
              <a:latin typeface="Arial" panose="020B0604020202020204" pitchFamily="34" charset="0"/>
            </a:endParaRPr>
          </a:p>
        </p:txBody>
      </p:sp>
      <p:sp>
        <p:nvSpPr>
          <p:cNvPr id="236548" name="Rectangle 2"/>
          <p:cNvSpPr>
            <a:spLocks noGrp="1" noChangeArrowheads="1"/>
          </p:cNvSpPr>
          <p:nvPr>
            <p:ph type="title"/>
          </p:nvPr>
        </p:nvSpPr>
        <p:spPr/>
        <p:txBody>
          <a:bodyPr/>
          <a:lstStyle/>
          <a:p>
            <a:pPr algn="ctr" eaLnBrk="1" hangingPunct="1"/>
            <a:r>
              <a:rPr lang="lt-LT" altLang="lt-LT" smtClean="0"/>
              <a:t>Kaip korupcijos mastai pasikeitė per 5 metus?</a:t>
            </a:r>
            <a:endParaRPr lang="en-US" altLang="lt-LT" smtClean="0"/>
          </a:p>
        </p:txBody>
      </p:sp>
      <p:graphicFrame>
        <p:nvGraphicFramePr>
          <p:cNvPr id="338947" name="Group 3"/>
          <p:cNvGraphicFramePr>
            <a:graphicFrameLocks noGrp="1"/>
          </p:cNvGraphicFramePr>
          <p:nvPr>
            <p:ph idx="1"/>
          </p:nvPr>
        </p:nvGraphicFramePr>
        <p:xfrm>
          <a:off x="684213" y="1557338"/>
          <a:ext cx="7991475" cy="3181350"/>
        </p:xfrm>
        <a:graphic>
          <a:graphicData uri="http://schemas.openxmlformats.org/drawingml/2006/table">
            <a:tbl>
              <a:tblPr>
                <a:tableStyleId>{ED083AE6-46FA-4A59-8FB0-9F97EB10719F}</a:tableStyleId>
              </a:tblPr>
              <a:tblGrid>
                <a:gridCol w="1521564">
                  <a:extLst>
                    <a:ext uri="{9D8B030D-6E8A-4147-A177-3AD203B41FA5}">
                      <a16:colId xmlns:a16="http://schemas.microsoft.com/office/drawing/2014/main" xmlns="" val="20000"/>
                    </a:ext>
                  </a:extLst>
                </a:gridCol>
                <a:gridCol w="845604">
                  <a:extLst>
                    <a:ext uri="{9D8B030D-6E8A-4147-A177-3AD203B41FA5}">
                      <a16:colId xmlns:a16="http://schemas.microsoft.com/office/drawing/2014/main" xmlns="" val="20001"/>
                    </a:ext>
                  </a:extLst>
                </a:gridCol>
                <a:gridCol w="677265">
                  <a:extLst>
                    <a:ext uri="{9D8B030D-6E8A-4147-A177-3AD203B41FA5}">
                      <a16:colId xmlns:a16="http://schemas.microsoft.com/office/drawing/2014/main" xmlns="" val="20002"/>
                    </a:ext>
                  </a:extLst>
                </a:gridCol>
                <a:gridCol w="703365">
                  <a:extLst>
                    <a:ext uri="{9D8B030D-6E8A-4147-A177-3AD203B41FA5}">
                      <a16:colId xmlns:a16="http://schemas.microsoft.com/office/drawing/2014/main" xmlns="" val="20003"/>
                    </a:ext>
                  </a:extLst>
                </a:gridCol>
                <a:gridCol w="703364">
                  <a:extLst>
                    <a:ext uri="{9D8B030D-6E8A-4147-A177-3AD203B41FA5}">
                      <a16:colId xmlns:a16="http://schemas.microsoft.com/office/drawing/2014/main" xmlns="" val="20004"/>
                    </a:ext>
                  </a:extLst>
                </a:gridCol>
                <a:gridCol w="703365">
                  <a:extLst>
                    <a:ext uri="{9D8B030D-6E8A-4147-A177-3AD203B41FA5}">
                      <a16:colId xmlns:a16="http://schemas.microsoft.com/office/drawing/2014/main" xmlns="" val="20005"/>
                    </a:ext>
                  </a:extLst>
                </a:gridCol>
                <a:gridCol w="703364">
                  <a:extLst>
                    <a:ext uri="{9D8B030D-6E8A-4147-A177-3AD203B41FA5}">
                      <a16:colId xmlns:a16="http://schemas.microsoft.com/office/drawing/2014/main" xmlns="" val="20006"/>
                    </a:ext>
                  </a:extLst>
                </a:gridCol>
                <a:gridCol w="711195">
                  <a:extLst>
                    <a:ext uri="{9D8B030D-6E8A-4147-A177-3AD203B41FA5}">
                      <a16:colId xmlns:a16="http://schemas.microsoft.com/office/drawing/2014/main" xmlns="" val="20007"/>
                    </a:ext>
                  </a:extLst>
                </a:gridCol>
                <a:gridCol w="711195">
                  <a:extLst>
                    <a:ext uri="{9D8B030D-6E8A-4147-A177-3AD203B41FA5}">
                      <a16:colId xmlns:a16="http://schemas.microsoft.com/office/drawing/2014/main" xmlns="" val="20008"/>
                    </a:ext>
                  </a:extLst>
                </a:gridCol>
                <a:gridCol w="711195">
                  <a:extLst>
                    <a:ext uri="{9D8B030D-6E8A-4147-A177-3AD203B41FA5}">
                      <a16:colId xmlns:a16="http://schemas.microsoft.com/office/drawing/2014/main" xmlns="" val="20009"/>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2001</a:t>
                      </a:r>
                      <a:endParaRPr kumimoji="0" lang="en-US" sz="1600" b="1" i="0" u="none" strike="noStrike" cap="none" normalizeH="0" baseline="0" dirty="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2002</a:t>
                      </a:r>
                      <a:endParaRPr kumimoji="0" lang="en-US" sz="1600" b="1" i="0" u="none" strike="noStrike" cap="none" normalizeH="0" baseline="0" dirty="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2004</a:t>
                      </a:r>
                      <a:endParaRPr kumimoji="0" lang="en-US" sz="1600" b="1" i="0" u="none" strike="noStrike" cap="none" normalizeH="0" baseline="0" dirty="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smtClean="0">
                          <a:ln>
                            <a:noFill/>
                          </a:ln>
                          <a:effectLst/>
                        </a:rPr>
                        <a:t>2005</a:t>
                      </a:r>
                      <a:endParaRPr kumimoji="0" lang="en-US" sz="1600" b="1" i="0" u="none" strike="noStrike" cap="none" normalizeH="0" baseline="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smtClean="0">
                          <a:ln>
                            <a:noFill/>
                          </a:ln>
                          <a:effectLst/>
                        </a:rPr>
                        <a:t>2007</a:t>
                      </a:r>
                      <a:endParaRPr kumimoji="0" lang="en-US" sz="1600" b="1" i="0" u="none" strike="noStrike" cap="none" normalizeH="0" baseline="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smtClean="0">
                          <a:ln>
                            <a:noFill/>
                          </a:ln>
                          <a:effectLst/>
                        </a:rPr>
                        <a:t>2008</a:t>
                      </a:r>
                      <a:endParaRPr kumimoji="0" lang="en-US" sz="1600" b="1" i="0" u="none" strike="noStrike" cap="none" normalizeH="0" baseline="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13" marB="45713" horzOverflow="overflow"/>
                </a:tc>
                <a:extLst>
                  <a:ext uri="{0D108BD9-81ED-4DB2-BD59-A6C34878D82A}">
                    <a16:rowId xmlns:a16="http://schemas.microsoft.com/office/drawing/2014/main" xmlns="" val="10000"/>
                  </a:ext>
                </a:extLst>
              </a:tr>
              <a:tr h="360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išaugo</a:t>
                      </a:r>
                      <a:endParaRPr kumimoji="0" lang="en-US" sz="1600" b="0" i="0" u="none" strike="noStrike" cap="none" normalizeH="0" baseline="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25</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extLst>
                  <a:ext uri="{0D108BD9-81ED-4DB2-BD59-A6C34878D82A}">
                    <a16:rowId xmlns:a16="http://schemas.microsoft.com/office/drawing/2014/main" xmlns="" val="10001"/>
                  </a:ext>
                </a:extLst>
              </a:tr>
              <a:tr h="360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išaugo</a:t>
                      </a:r>
                      <a:endParaRPr kumimoji="0" lang="en-US" sz="1600" b="0" i="0" u="none" strike="noStrike" cap="none" normalizeH="0" baseline="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27</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28</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26</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30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27</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extLst>
                  <a:ext uri="{0D108BD9-81ED-4DB2-BD59-A6C34878D82A}">
                    <a16:rowId xmlns:a16="http://schemas.microsoft.com/office/drawing/2014/main" xmlns="" val="10002"/>
                  </a:ext>
                </a:extLst>
              </a:tr>
              <a:tr h="360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Nepakito</a:t>
                      </a:r>
                      <a:endParaRPr kumimoji="0" lang="en-US" sz="1600" b="0" i="0" u="none" strike="noStrike" cap="none" normalizeH="0" baseline="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32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34</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37</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26</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28</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extLst>
                  <a:ext uri="{0D108BD9-81ED-4DB2-BD59-A6C34878D82A}">
                    <a16:rowId xmlns:a16="http://schemas.microsoft.com/office/drawing/2014/main" xmlns="" val="10003"/>
                  </a:ext>
                </a:extLst>
              </a:tr>
              <a:tr h="579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sumažėjo</a:t>
                      </a:r>
                      <a:endParaRPr kumimoji="0" lang="en-US" sz="1600" b="0" i="0" u="none" strike="noStrike" cap="none" normalizeH="0" baseline="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14</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15</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19</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7</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15</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23</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extLst>
                  <a:ext uri="{0D108BD9-81ED-4DB2-BD59-A6C34878D82A}">
                    <a16:rowId xmlns:a16="http://schemas.microsoft.com/office/drawing/2014/main" xmlns="" val="10004"/>
                  </a:ext>
                </a:extLst>
              </a:tr>
              <a:tr h="360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sumažėjo</a:t>
                      </a:r>
                      <a:endParaRPr kumimoji="0" lang="en-US" sz="1600" b="0" i="0" u="none" strike="noStrike" cap="none" normalizeH="0" baseline="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extLst>
                  <a:ext uri="{0D108BD9-81ED-4DB2-BD59-A6C34878D82A}">
                    <a16:rowId xmlns:a16="http://schemas.microsoft.com/office/drawing/2014/main" xmlns="" val="10005"/>
                  </a:ext>
                </a:extLst>
              </a:tr>
              <a:tr h="627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5</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6</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7</a:t>
                      </a:r>
                      <a:r>
                        <a:rPr kumimoji="0" lang="en-US" sz="1600"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19</a:t>
                      </a:r>
                      <a:r>
                        <a:rPr kumimoji="0" lang="en-US" sz="1600" b="0" i="0" u="none" strike="noStrike" cap="none" normalizeH="0" baseline="0" dirty="0" smtClean="0">
                          <a:ln>
                            <a:noFill/>
                          </a:ln>
                          <a:solidFill>
                            <a:schemeClr val="tx1"/>
                          </a:solidFill>
                          <a:effectLst/>
                          <a:latin typeface="Times New Roman" pitchFamily="18" charset="0"/>
                        </a:rPr>
                        <a:t>%</a:t>
                      </a: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17%</a:t>
                      </a:r>
                      <a:endParaRPr kumimoji="0" lang="en-US" sz="1600" b="0" i="0" u="none" strike="noStrike" cap="none" normalizeH="0" baseline="0" dirty="0" smtClean="0">
                        <a:ln>
                          <a:noFill/>
                        </a:ln>
                        <a:solidFill>
                          <a:schemeClr val="tx1"/>
                        </a:solidFill>
                        <a:effectLst/>
                        <a:latin typeface="Times New Roman" pitchFamily="18" charset="0"/>
                      </a:endParaRPr>
                    </a:p>
                  </a:txBody>
                  <a:tcPr marT="45713" marB="45713" horzOverflow="overflow"/>
                </a:tc>
                <a:extLst>
                  <a:ext uri="{0D108BD9-81ED-4DB2-BD59-A6C34878D82A}">
                    <a16:rowId xmlns:a16="http://schemas.microsoft.com/office/drawing/2014/main" xmlns="" val="10006"/>
                  </a:ext>
                </a:extLst>
              </a:tr>
            </a:tbl>
          </a:graphicData>
        </a:graphic>
      </p:graphicFrame>
      <p:sp>
        <p:nvSpPr>
          <p:cNvPr id="236639" name="Text Box 90"/>
          <p:cNvSpPr txBox="1">
            <a:spLocks noChangeArrowheads="1"/>
          </p:cNvSpPr>
          <p:nvPr/>
        </p:nvSpPr>
        <p:spPr bwMode="auto">
          <a:xfrm>
            <a:off x="1042988" y="5724525"/>
            <a:ext cx="1935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2001-2016</a:t>
            </a:r>
            <a:endParaRPr lang="en-US" altLang="lt-LT" sz="1800" i="1">
              <a:latin typeface="Times New Roman" panose="02020603050405020304" pitchFamily="18" charset="0"/>
            </a:endParaRPr>
          </a:p>
        </p:txBody>
      </p:sp>
      <p:sp>
        <p:nvSpPr>
          <p:cNvPr id="236640"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75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7DDBC7E-5E80-4F8F-B9F6-8EC5C0A65A20}" type="slidenum">
              <a:rPr lang="lt-LT" altLang="lt-LT" sz="1000" b="0">
                <a:latin typeface="Arial" panose="020B0604020202020204" pitchFamily="34" charset="0"/>
              </a:rPr>
              <a:pPr eaLnBrk="1" hangingPunct="1"/>
              <a:t>69</a:t>
            </a:fld>
            <a:endParaRPr lang="lt-LT" altLang="lt-LT" sz="1000" b="0">
              <a:latin typeface="Arial" panose="020B0604020202020204" pitchFamily="34" charset="0"/>
            </a:endParaRPr>
          </a:p>
        </p:txBody>
      </p:sp>
      <p:sp>
        <p:nvSpPr>
          <p:cNvPr id="237572" name="Rectangle 2"/>
          <p:cNvSpPr>
            <a:spLocks noGrp="1" noChangeArrowheads="1"/>
          </p:cNvSpPr>
          <p:nvPr>
            <p:ph type="title"/>
          </p:nvPr>
        </p:nvSpPr>
        <p:spPr/>
        <p:txBody>
          <a:bodyPr/>
          <a:lstStyle/>
          <a:p>
            <a:pPr algn="ctr" eaLnBrk="1" hangingPunct="1"/>
            <a:r>
              <a:rPr lang="lt-LT" altLang="lt-LT" smtClean="0"/>
              <a:t>Kaip korupcijos mastai pasikeitė per 12 mėnesių?</a:t>
            </a:r>
            <a:endParaRPr lang="en-US" altLang="lt-LT" smtClean="0"/>
          </a:p>
        </p:txBody>
      </p:sp>
      <p:graphicFrame>
        <p:nvGraphicFramePr>
          <p:cNvPr id="339971" name="Group 3"/>
          <p:cNvGraphicFramePr>
            <a:graphicFrameLocks noGrp="1"/>
          </p:cNvGraphicFramePr>
          <p:nvPr>
            <p:ph idx="1"/>
          </p:nvPr>
        </p:nvGraphicFramePr>
        <p:xfrm>
          <a:off x="1187450" y="1557338"/>
          <a:ext cx="6408738" cy="3619500"/>
        </p:xfrm>
        <a:graphic>
          <a:graphicData uri="http://schemas.openxmlformats.org/drawingml/2006/table">
            <a:tbl>
              <a:tblPr>
                <a:tableStyleId>{ED083AE6-46FA-4A59-8FB0-9F97EB10719F}</a:tableStyleId>
              </a:tblPr>
              <a:tblGrid>
                <a:gridCol w="1317684">
                  <a:extLst>
                    <a:ext uri="{9D8B030D-6E8A-4147-A177-3AD203B41FA5}">
                      <a16:colId xmlns:a16="http://schemas.microsoft.com/office/drawing/2014/main" xmlns="" val="20000"/>
                    </a:ext>
                  </a:extLst>
                </a:gridCol>
                <a:gridCol w="732298">
                  <a:extLst>
                    <a:ext uri="{9D8B030D-6E8A-4147-A177-3AD203B41FA5}">
                      <a16:colId xmlns:a16="http://schemas.microsoft.com/office/drawing/2014/main" xmlns="" val="20001"/>
                    </a:ext>
                  </a:extLst>
                </a:gridCol>
                <a:gridCol w="871299">
                  <a:extLst>
                    <a:ext uri="{9D8B030D-6E8A-4147-A177-3AD203B41FA5}">
                      <a16:colId xmlns:a16="http://schemas.microsoft.com/office/drawing/2014/main" xmlns="" val="20002"/>
                    </a:ext>
                  </a:extLst>
                </a:gridCol>
                <a:gridCol w="717606">
                  <a:extLst>
                    <a:ext uri="{9D8B030D-6E8A-4147-A177-3AD203B41FA5}">
                      <a16:colId xmlns:a16="http://schemas.microsoft.com/office/drawing/2014/main" xmlns="" val="20003"/>
                    </a:ext>
                  </a:extLst>
                </a:gridCol>
                <a:gridCol w="923284">
                  <a:extLst>
                    <a:ext uri="{9D8B030D-6E8A-4147-A177-3AD203B41FA5}">
                      <a16:colId xmlns:a16="http://schemas.microsoft.com/office/drawing/2014/main" xmlns="" val="20004"/>
                    </a:ext>
                  </a:extLst>
                </a:gridCol>
                <a:gridCol w="923284">
                  <a:extLst>
                    <a:ext uri="{9D8B030D-6E8A-4147-A177-3AD203B41FA5}">
                      <a16:colId xmlns:a16="http://schemas.microsoft.com/office/drawing/2014/main" xmlns="" val="20005"/>
                    </a:ext>
                  </a:extLst>
                </a:gridCol>
                <a:gridCol w="923284">
                  <a:extLst>
                    <a:ext uri="{9D8B030D-6E8A-4147-A177-3AD203B41FA5}">
                      <a16:colId xmlns:a16="http://schemas.microsoft.com/office/drawing/2014/main" xmlns="" val="20006"/>
                    </a:ext>
                  </a:extLst>
                </a:gridCol>
              </a:tblGrid>
              <a:tr h="5334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2005</a:t>
                      </a:r>
                      <a:endParaRPr kumimoji="0" lang="en-US" sz="1600" b="1" i="0" u="none" strike="noStrike" cap="none" normalizeH="0" baseline="0" dirty="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2007</a:t>
                      </a:r>
                      <a:endParaRPr kumimoji="0" lang="en-US" sz="1600" b="1" i="0" u="none" strike="noStrike" cap="none" normalizeH="0" baseline="0" dirty="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2008</a:t>
                      </a:r>
                      <a:endParaRPr kumimoji="0" lang="en-US" sz="1600" b="1" i="0" u="none" strike="noStrike" cap="none" normalizeH="0" baseline="0" dirty="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T="45722" marB="45722" horzOverflow="overflow"/>
                </a:tc>
                <a:extLst>
                  <a:ext uri="{0D108BD9-81ED-4DB2-BD59-A6C34878D82A}">
                    <a16:rowId xmlns:a16="http://schemas.microsoft.com/office/drawing/2014/main" xmlns="" val="10000"/>
                  </a:ext>
                </a:extLst>
              </a:tr>
              <a:tr h="360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Labai išaugo</a:t>
                      </a: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extLst>
                  <a:ext uri="{0D108BD9-81ED-4DB2-BD59-A6C34878D82A}">
                    <a16:rowId xmlns:a16="http://schemas.microsoft.com/office/drawing/2014/main" xmlns="" val="10001"/>
                  </a:ext>
                </a:extLst>
              </a:tr>
              <a:tr h="579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išaugo</a:t>
                      </a:r>
                      <a:endParaRPr kumimoji="0" lang="en-US" sz="1600" b="0" i="0" u="none" strike="noStrike" cap="none" normalizeH="0" baseline="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30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extLst>
                  <a:ext uri="{0D108BD9-81ED-4DB2-BD59-A6C34878D82A}">
                    <a16:rowId xmlns:a16="http://schemas.microsoft.com/office/drawing/2014/main" xmlns="" val="10002"/>
                  </a:ext>
                </a:extLst>
              </a:tr>
              <a:tr h="360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Nepakito</a:t>
                      </a:r>
                      <a:endParaRPr kumimoji="0" lang="en-US" sz="1600" b="0" i="0" u="none" strike="noStrike" cap="none" normalizeH="0" baseline="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39</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42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extLst>
                  <a:ext uri="{0D108BD9-81ED-4DB2-BD59-A6C34878D82A}">
                    <a16:rowId xmlns:a16="http://schemas.microsoft.com/office/drawing/2014/main" xmlns="" val="10003"/>
                  </a:ext>
                </a:extLst>
              </a:tr>
              <a:tr h="579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sumažėjo</a:t>
                      </a:r>
                      <a:endParaRPr kumimoji="0" lang="en-US" sz="1600" b="0" i="0" u="none" strike="noStrike" cap="none" normalizeH="0" baseline="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4</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8</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extLst>
                  <a:ext uri="{0D108BD9-81ED-4DB2-BD59-A6C34878D82A}">
                    <a16:rowId xmlns:a16="http://schemas.microsoft.com/office/drawing/2014/main" xmlns="" val="10004"/>
                  </a:ext>
                </a:extLst>
              </a:tr>
              <a:tr h="579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sumažėjo</a:t>
                      </a:r>
                      <a:endParaRPr kumimoji="0" lang="en-US" sz="1600" b="0" i="0" u="none" strike="noStrike" cap="none" normalizeH="0" baseline="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extLst>
                  <a:ext uri="{0D108BD9-81ED-4DB2-BD59-A6C34878D82A}">
                    <a16:rowId xmlns:a16="http://schemas.microsoft.com/office/drawing/2014/main" xmlns="" val="10005"/>
                  </a:ext>
                </a:extLst>
              </a:tr>
              <a:tr h="6279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13</a:t>
                      </a:r>
                      <a:r>
                        <a:rPr kumimoji="0" lang="en-US" sz="1600"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20%</a:t>
                      </a: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21%</a:t>
                      </a:r>
                      <a:endParaRPr kumimoji="0" lang="en-US" sz="1600" b="0" i="0" u="none" strike="noStrike" cap="none" normalizeH="0" baseline="0" dirty="0" smtClean="0">
                        <a:ln>
                          <a:noFill/>
                        </a:ln>
                        <a:solidFill>
                          <a:schemeClr val="tx1"/>
                        </a:solidFill>
                        <a:effectLst/>
                        <a:latin typeface="Times New Roman" pitchFamily="18" charset="0"/>
                      </a:endParaRPr>
                    </a:p>
                  </a:txBody>
                  <a:tcPr marT="45722" marB="45722" horzOverflow="overflow"/>
                </a:tc>
                <a:extLst>
                  <a:ext uri="{0D108BD9-81ED-4DB2-BD59-A6C34878D82A}">
                    <a16:rowId xmlns:a16="http://schemas.microsoft.com/office/drawing/2014/main" xmlns="" val="10006"/>
                  </a:ext>
                </a:extLst>
              </a:tr>
            </a:tbl>
          </a:graphicData>
        </a:graphic>
      </p:graphicFrame>
      <p:sp>
        <p:nvSpPr>
          <p:cNvPr id="237639" name="Text Box 61"/>
          <p:cNvSpPr txBox="1">
            <a:spLocks noChangeArrowheads="1"/>
          </p:cNvSpPr>
          <p:nvPr/>
        </p:nvSpPr>
        <p:spPr bwMode="auto">
          <a:xfrm>
            <a:off x="1042988" y="5795963"/>
            <a:ext cx="1935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2005-2016</a:t>
            </a:r>
            <a:endParaRPr lang="en-US" altLang="lt-LT" sz="1800" i="1">
              <a:latin typeface="Times New Roman" panose="02020603050405020304" pitchFamily="18" charset="0"/>
            </a:endParaRPr>
          </a:p>
        </p:txBody>
      </p:sp>
      <p:sp>
        <p:nvSpPr>
          <p:cNvPr id="237640"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099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8A095DC-FA4E-4952-BF1B-FC0D53514DB4}" type="slidenum">
              <a:rPr lang="lt-LT" altLang="lt-LT" sz="1000" b="0">
                <a:latin typeface="Arial" panose="020B0604020202020204" pitchFamily="34" charset="0"/>
              </a:rPr>
              <a:pPr eaLnBrk="1" hangingPunct="1"/>
              <a:t>7</a:t>
            </a:fld>
            <a:endParaRPr lang="lt-LT" altLang="lt-LT" sz="1000" b="0">
              <a:latin typeface="Arial" panose="020B0604020202020204" pitchFamily="34" charset="0"/>
            </a:endParaRPr>
          </a:p>
        </p:txBody>
      </p:sp>
      <p:sp>
        <p:nvSpPr>
          <p:cNvPr id="209924" name="Rectangle 2"/>
          <p:cNvSpPr>
            <a:spLocks noGrp="1" noChangeArrowheads="1"/>
          </p:cNvSpPr>
          <p:nvPr>
            <p:ph type="title"/>
          </p:nvPr>
        </p:nvSpPr>
        <p:spPr>
          <a:xfrm>
            <a:off x="468313" y="188913"/>
            <a:ext cx="8229600" cy="561975"/>
          </a:xfrm>
        </p:spPr>
        <p:txBody>
          <a:bodyPr/>
          <a:lstStyle/>
          <a:p>
            <a:pPr algn="ctr" eaLnBrk="1" hangingPunct="1"/>
            <a:r>
              <a:rPr lang="lt-LT" altLang="lt-LT" smtClean="0"/>
              <a:t>Tyrimo metodologija II</a:t>
            </a:r>
            <a:endParaRPr lang="en-US" altLang="lt-LT" smtClean="0"/>
          </a:p>
        </p:txBody>
      </p:sp>
      <p:sp>
        <p:nvSpPr>
          <p:cNvPr id="209925" name="Text Box 3"/>
          <p:cNvSpPr txBox="1">
            <a:spLocks noChangeArrowheads="1"/>
          </p:cNvSpPr>
          <p:nvPr/>
        </p:nvSpPr>
        <p:spPr bwMode="auto">
          <a:xfrm>
            <a:off x="684213" y="692150"/>
            <a:ext cx="820896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en-US" altLang="lt-LT" sz="1600">
                <a:latin typeface="Times New Roman" panose="02020603050405020304" pitchFamily="18" charset="0"/>
                <a:cs typeface="Times New Roman" panose="02020603050405020304" pitchFamily="18" charset="0"/>
              </a:rPr>
              <a:t>●</a:t>
            </a:r>
            <a:r>
              <a:rPr lang="lt-LT" altLang="lt-LT" sz="1600">
                <a:latin typeface="Times New Roman" panose="02020603050405020304" pitchFamily="18" charset="0"/>
                <a:cs typeface="Times New Roman" panose="02020603050405020304" pitchFamily="18" charset="0"/>
              </a:rPr>
              <a:t> Kokybės kontrolė</a:t>
            </a:r>
          </a:p>
          <a:p>
            <a:pPr eaLnBrk="1" hangingPunct="1"/>
            <a:r>
              <a:rPr lang="lt-LT" altLang="lt-LT" sz="1600">
                <a:latin typeface="Times New Roman" panose="02020603050405020304" pitchFamily="18" charset="0"/>
                <a:cs typeface="Times New Roman" panose="02020603050405020304" pitchFamily="18" charset="0"/>
              </a:rPr>
              <a:t>	</a:t>
            </a:r>
            <a:r>
              <a:rPr lang="lt-LT" altLang="lt-LT" sz="1200" b="0">
                <a:latin typeface="Times New Roman" panose="02020603050405020304" pitchFamily="18" charset="0"/>
                <a:cs typeface="Times New Roman" panose="02020603050405020304" pitchFamily="18" charset="0"/>
              </a:rPr>
              <a:t>- vidinis tyrimo atlikimo patikrinimas: 100</a:t>
            </a:r>
            <a:r>
              <a:rPr lang="en-US" altLang="lt-LT" sz="1200" b="0">
                <a:latin typeface="Times New Roman" panose="02020603050405020304" pitchFamily="18" charset="0"/>
                <a:cs typeface="Times New Roman" panose="02020603050405020304" pitchFamily="18" charset="0"/>
              </a:rPr>
              <a:t>%</a:t>
            </a:r>
            <a:r>
              <a:rPr lang="lt-LT" altLang="lt-LT" sz="1200" b="0">
                <a:latin typeface="Times New Roman" panose="02020603050405020304" pitchFamily="18" charset="0"/>
                <a:cs typeface="Times New Roman" panose="02020603050405020304" pitchFamily="18" charset="0"/>
              </a:rPr>
              <a:t> kontrolė (interviu skaičius, anketos užpildymo pilnumas, apklausos 	nuoseklumas);</a:t>
            </a:r>
          </a:p>
          <a:p>
            <a:pPr eaLnBrk="1" hangingPunct="1"/>
            <a:endParaRPr lang="lt-LT" altLang="lt-LT" sz="400" b="0">
              <a:latin typeface="Times New Roman" panose="02020603050405020304" pitchFamily="18" charset="0"/>
              <a:cs typeface="Times New Roman" panose="02020603050405020304" pitchFamily="18" charset="0"/>
            </a:endParaRPr>
          </a:p>
          <a:p>
            <a:pPr eaLnBrk="1" hangingPunct="1"/>
            <a:r>
              <a:rPr lang="lt-LT" altLang="lt-LT" sz="1200" b="0">
                <a:latin typeface="Times New Roman" panose="02020603050405020304" pitchFamily="18" charset="0"/>
                <a:cs typeface="Times New Roman" panose="02020603050405020304" pitchFamily="18" charset="0"/>
              </a:rPr>
              <a:t>	- išorinis tyrimo atlikimo patikrinimas: mažiausiai 10</a:t>
            </a:r>
            <a:r>
              <a:rPr lang="en-US" altLang="lt-LT" sz="1200" b="0">
                <a:latin typeface="Times New Roman" panose="02020603050405020304" pitchFamily="18" charset="0"/>
                <a:cs typeface="Times New Roman" panose="02020603050405020304" pitchFamily="18" charset="0"/>
              </a:rPr>
              <a:t>%</a:t>
            </a:r>
            <a:r>
              <a:rPr lang="lt-LT" altLang="lt-LT" sz="1200" b="0">
                <a:latin typeface="Times New Roman" panose="02020603050405020304" pitchFamily="18" charset="0"/>
                <a:cs typeface="Times New Roman" panose="02020603050405020304" pitchFamily="18" charset="0"/>
              </a:rPr>
              <a:t> interviuotojų kontrolė, siekiant išsiaiškinti, ar apklausa 	buvo vykdoma laikantis metodinių reikalavimų, ar nebuvo pažeistas atrankos principas, ar nebuvo pažeista 	nurodyta apklausos procedūra;</a:t>
            </a:r>
          </a:p>
          <a:p>
            <a:pPr eaLnBrk="1" hangingPunct="1"/>
            <a:r>
              <a:rPr lang="lt-LT" altLang="lt-LT" sz="1200" b="0">
                <a:latin typeface="Times New Roman" panose="02020603050405020304" pitchFamily="18" charset="0"/>
                <a:cs typeface="Times New Roman" panose="02020603050405020304" pitchFamily="18" charset="0"/>
              </a:rPr>
              <a:t>	- duomenų įvedimo kontrolė: tikrinama mažiausiai </a:t>
            </a:r>
            <a:r>
              <a:rPr lang="lt-LT" altLang="lt-LT" sz="1200" b="0">
                <a:latin typeface="Times New Roman" panose="02020603050405020304" pitchFamily="18" charset="0"/>
              </a:rPr>
              <a:t>10</a:t>
            </a:r>
            <a:r>
              <a:rPr lang="en-US" altLang="lt-LT" sz="1200" b="0">
                <a:latin typeface="Times New Roman" panose="02020603050405020304" pitchFamily="18" charset="0"/>
              </a:rPr>
              <a:t>%</a:t>
            </a:r>
            <a:r>
              <a:rPr lang="lt-LT" altLang="lt-LT"/>
              <a:t> </a:t>
            </a:r>
            <a:r>
              <a:rPr lang="lt-LT" altLang="lt-LT" sz="1200" b="0">
                <a:latin typeface="Times New Roman" panose="02020603050405020304" pitchFamily="18" charset="0"/>
              </a:rPr>
              <a:t>įvesto duomenų masyvo.</a:t>
            </a:r>
            <a:endParaRPr lang="en-US" altLang="lt-LT" sz="1200" b="0">
              <a:latin typeface="Times New Roman" panose="02020603050405020304" pitchFamily="18" charset="0"/>
              <a:cs typeface="Times New Roman" panose="02020603050405020304" pitchFamily="18" charset="0"/>
            </a:endParaRPr>
          </a:p>
          <a:p>
            <a:pPr eaLnBrk="1" hangingPunct="1"/>
            <a:endParaRPr lang="lt-LT" altLang="lt-LT" sz="1200" b="0">
              <a:latin typeface="Times New Roman" panose="02020603050405020304" pitchFamily="18" charset="0"/>
              <a:cs typeface="Times New Roman" panose="02020603050405020304" pitchFamily="18" charset="0"/>
            </a:endParaRPr>
          </a:p>
          <a:p>
            <a:pPr eaLnBrk="1" hangingPunct="1"/>
            <a:r>
              <a:rPr lang="en-US" altLang="lt-LT" sz="1600">
                <a:latin typeface="Times New Roman" panose="02020603050405020304" pitchFamily="18" charset="0"/>
              </a:rPr>
              <a:t>●</a:t>
            </a:r>
            <a:r>
              <a:rPr lang="lt-LT" altLang="lt-LT" sz="1600">
                <a:latin typeface="Times New Roman" panose="02020603050405020304" pitchFamily="18" charset="0"/>
              </a:rPr>
              <a:t> Statistinės paklaidos įvertinimas</a:t>
            </a:r>
          </a:p>
          <a:p>
            <a:pPr eaLnBrk="1" hangingPunct="1"/>
            <a:r>
              <a:rPr lang="lt-LT" altLang="lt-LT" sz="1200">
                <a:latin typeface="Times New Roman" panose="02020603050405020304" pitchFamily="18" charset="0"/>
              </a:rPr>
              <a:t>	</a:t>
            </a:r>
            <a:r>
              <a:rPr lang="lt-LT" altLang="lt-LT" sz="1200" b="0">
                <a:latin typeface="Times New Roman" panose="02020603050405020304" pitchFamily="18" charset="0"/>
              </a:rPr>
              <a:t>Apklausus didesnį respondentų skaičių yra gaunama mažesnė statistinė paklaida. Kai yra analizuojamos mažos žmonių grupės, rezultatus reikia interpretuoti ypač atsargiai.</a:t>
            </a:r>
          </a:p>
          <a:p>
            <a:pPr eaLnBrk="1" hangingPunct="1"/>
            <a:r>
              <a:rPr lang="lt-LT" altLang="lt-LT" sz="1200" b="0">
                <a:latin typeface="Times New Roman" panose="02020603050405020304" pitchFamily="18" charset="0"/>
              </a:rPr>
              <a:t>	Žemiau pateikiama lentelė, kurios pagalba galima įvertinti statistinės paklaidos dydį esant 95</a:t>
            </a:r>
            <a:r>
              <a:rPr lang="en-US" altLang="lt-LT" sz="1200" b="0">
                <a:latin typeface="Times New Roman" panose="02020603050405020304" pitchFamily="18" charset="0"/>
              </a:rPr>
              <a:t>%</a:t>
            </a:r>
            <a:r>
              <a:rPr lang="lt-LT" altLang="lt-LT" sz="1200" b="0">
                <a:latin typeface="Times New Roman" panose="02020603050405020304" pitchFamily="18" charset="0"/>
              </a:rPr>
              <a:t> patikimumui. Pavyzdžiui, analizuojame N</a:t>
            </a:r>
            <a:r>
              <a:rPr lang="en-US" altLang="lt-LT" sz="1200" b="0">
                <a:latin typeface="Times New Roman" panose="02020603050405020304" pitchFamily="18" charset="0"/>
              </a:rPr>
              <a:t>=</a:t>
            </a:r>
            <a:r>
              <a:rPr lang="lt-LT" altLang="lt-LT" sz="1200" b="0">
                <a:latin typeface="Times New Roman" panose="02020603050405020304" pitchFamily="18" charset="0"/>
              </a:rPr>
              <a:t>200 žmonių grupę. Buvo gauta, kad 30</a:t>
            </a:r>
            <a:r>
              <a:rPr lang="en-US" altLang="lt-LT" sz="1200" b="0">
                <a:latin typeface="Times New Roman" panose="02020603050405020304" pitchFamily="18" charset="0"/>
              </a:rPr>
              <a:t>%</a:t>
            </a:r>
            <a:r>
              <a:rPr lang="lt-LT" altLang="lt-LT" sz="1200" b="0">
                <a:latin typeface="Times New Roman" panose="02020603050405020304" pitchFamily="18" charset="0"/>
              </a:rPr>
              <a:t> pasirinko tam tikrą atsakymą. Eilutės N</a:t>
            </a:r>
            <a:r>
              <a:rPr lang="en-US" altLang="lt-LT" sz="1200" b="0">
                <a:latin typeface="Times New Roman" panose="02020603050405020304" pitchFamily="18" charset="0"/>
              </a:rPr>
              <a:t>=</a:t>
            </a:r>
            <a:r>
              <a:rPr lang="lt-LT" altLang="lt-LT" sz="1200" b="0">
                <a:latin typeface="Times New Roman" panose="02020603050405020304" pitchFamily="18" charset="0"/>
              </a:rPr>
              <a:t>200 ir stulpelio 30/70 susikirtime randame paklaidos dydį </a:t>
            </a:r>
            <a:r>
              <a:rPr lang="en-US" altLang="lt-LT" sz="1200" b="0">
                <a:latin typeface="Times New Roman" panose="02020603050405020304" pitchFamily="18" charset="0"/>
                <a:cs typeface="Times New Roman" panose="02020603050405020304" pitchFamily="18" charset="0"/>
              </a:rPr>
              <a:t>±</a:t>
            </a:r>
            <a:r>
              <a:rPr lang="lt-LT" altLang="lt-LT" sz="1200" b="0">
                <a:latin typeface="Times New Roman" panose="02020603050405020304" pitchFamily="18" charset="0"/>
                <a:cs typeface="Times New Roman" panose="02020603050405020304" pitchFamily="18" charset="0"/>
              </a:rPr>
              <a:t> 6,5</a:t>
            </a:r>
            <a:r>
              <a:rPr lang="en-US" altLang="lt-LT" sz="1200" b="0">
                <a:latin typeface="Times New Roman" panose="02020603050405020304" pitchFamily="18" charset="0"/>
                <a:cs typeface="Times New Roman" panose="02020603050405020304" pitchFamily="18" charset="0"/>
              </a:rPr>
              <a:t>%</a:t>
            </a:r>
            <a:r>
              <a:rPr lang="lt-LT" altLang="lt-LT" sz="1200" b="0">
                <a:latin typeface="Times New Roman" panose="02020603050405020304" pitchFamily="18" charset="0"/>
                <a:cs typeface="Times New Roman" panose="02020603050405020304" pitchFamily="18" charset="0"/>
              </a:rPr>
              <a:t>, o tai reiškia, kad tikroji rezultato reikšmė yra intervale 23,5</a:t>
            </a:r>
            <a:r>
              <a:rPr lang="en-US" altLang="lt-LT" sz="1200" b="0">
                <a:latin typeface="Times New Roman" panose="02020603050405020304" pitchFamily="18" charset="0"/>
                <a:cs typeface="Times New Roman" panose="02020603050405020304" pitchFamily="18" charset="0"/>
              </a:rPr>
              <a:t>%</a:t>
            </a:r>
            <a:r>
              <a:rPr lang="lt-LT" altLang="lt-LT" sz="1200" b="0">
                <a:latin typeface="Times New Roman" panose="02020603050405020304" pitchFamily="18" charset="0"/>
                <a:cs typeface="Times New Roman" panose="02020603050405020304" pitchFamily="18" charset="0"/>
              </a:rPr>
              <a:t> - 36,5</a:t>
            </a:r>
            <a:r>
              <a:rPr lang="en-US" altLang="lt-LT" sz="1200" b="0">
                <a:latin typeface="Times New Roman" panose="02020603050405020304" pitchFamily="18" charset="0"/>
                <a:cs typeface="Times New Roman" panose="02020603050405020304" pitchFamily="18" charset="0"/>
              </a:rPr>
              <a:t>%</a:t>
            </a:r>
            <a:r>
              <a:rPr lang="lt-LT" altLang="lt-LT" sz="1200" b="0">
                <a:latin typeface="Times New Roman" panose="02020603050405020304" pitchFamily="18" charset="0"/>
                <a:cs typeface="Times New Roman" panose="02020603050405020304" pitchFamily="18" charset="0"/>
              </a:rPr>
              <a:t>.</a:t>
            </a:r>
            <a:endParaRPr lang="lt-LT" altLang="lt-LT" sz="1200" b="0">
              <a:latin typeface="Times New Roman" panose="02020603050405020304" pitchFamily="18" charset="0"/>
            </a:endParaRPr>
          </a:p>
        </p:txBody>
      </p:sp>
      <p:graphicFrame>
        <p:nvGraphicFramePr>
          <p:cNvPr id="147555" name="Group 99"/>
          <p:cNvGraphicFramePr>
            <a:graphicFrameLocks noGrp="1"/>
          </p:cNvGraphicFramePr>
          <p:nvPr>
            <p:ph idx="1"/>
          </p:nvPr>
        </p:nvGraphicFramePr>
        <p:xfrm>
          <a:off x="1187450" y="3860800"/>
          <a:ext cx="7129463" cy="2332038"/>
        </p:xfrm>
        <a:graphic>
          <a:graphicData uri="http://schemas.openxmlformats.org/drawingml/2006/table">
            <a:tbl>
              <a:tblPr/>
              <a:tblGrid>
                <a:gridCol w="1058863">
                  <a:extLst>
                    <a:ext uri="{9D8B030D-6E8A-4147-A177-3AD203B41FA5}">
                      <a16:colId xmlns:a16="http://schemas.microsoft.com/office/drawing/2014/main" xmlns="" val="20000"/>
                    </a:ext>
                  </a:extLst>
                </a:gridCol>
                <a:gridCol w="669925">
                  <a:extLst>
                    <a:ext uri="{9D8B030D-6E8A-4147-A177-3AD203B41FA5}">
                      <a16:colId xmlns:a16="http://schemas.microsoft.com/office/drawing/2014/main" xmlns="" val="20001"/>
                    </a:ext>
                  </a:extLst>
                </a:gridCol>
                <a:gridCol w="668337">
                  <a:extLst>
                    <a:ext uri="{9D8B030D-6E8A-4147-A177-3AD203B41FA5}">
                      <a16:colId xmlns:a16="http://schemas.microsoft.com/office/drawing/2014/main" xmlns="" val="20002"/>
                    </a:ext>
                  </a:extLst>
                </a:gridCol>
                <a:gridCol w="666750">
                  <a:extLst>
                    <a:ext uri="{9D8B030D-6E8A-4147-A177-3AD203B41FA5}">
                      <a16:colId xmlns:a16="http://schemas.microsoft.com/office/drawing/2014/main" xmlns="" val="20003"/>
                    </a:ext>
                  </a:extLst>
                </a:gridCol>
                <a:gridCol w="669925">
                  <a:extLst>
                    <a:ext uri="{9D8B030D-6E8A-4147-A177-3AD203B41FA5}">
                      <a16:colId xmlns:a16="http://schemas.microsoft.com/office/drawing/2014/main" xmlns="" val="20004"/>
                    </a:ext>
                  </a:extLst>
                </a:gridCol>
                <a:gridCol w="666750">
                  <a:extLst>
                    <a:ext uri="{9D8B030D-6E8A-4147-A177-3AD203B41FA5}">
                      <a16:colId xmlns:a16="http://schemas.microsoft.com/office/drawing/2014/main" xmlns="" val="20005"/>
                    </a:ext>
                  </a:extLst>
                </a:gridCol>
                <a:gridCol w="666750">
                  <a:extLst>
                    <a:ext uri="{9D8B030D-6E8A-4147-A177-3AD203B41FA5}">
                      <a16:colId xmlns:a16="http://schemas.microsoft.com/office/drawing/2014/main" xmlns="" val="20006"/>
                    </a:ext>
                  </a:extLst>
                </a:gridCol>
                <a:gridCol w="671513">
                  <a:extLst>
                    <a:ext uri="{9D8B030D-6E8A-4147-A177-3AD203B41FA5}">
                      <a16:colId xmlns:a16="http://schemas.microsoft.com/office/drawing/2014/main" xmlns="" val="20007"/>
                    </a:ext>
                  </a:extLst>
                </a:gridCol>
                <a:gridCol w="668337">
                  <a:extLst>
                    <a:ext uri="{9D8B030D-6E8A-4147-A177-3AD203B41FA5}">
                      <a16:colId xmlns:a16="http://schemas.microsoft.com/office/drawing/2014/main" xmlns="" val="20008"/>
                    </a:ext>
                  </a:extLst>
                </a:gridCol>
                <a:gridCol w="722313">
                  <a:extLst>
                    <a:ext uri="{9D8B030D-6E8A-4147-A177-3AD203B41FA5}">
                      <a16:colId xmlns:a16="http://schemas.microsoft.com/office/drawing/2014/main" xmlns="" val="20009"/>
                    </a:ext>
                  </a:extLst>
                </a:gridCol>
              </a:tblGrid>
              <a:tr h="502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97</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95</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90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15</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85</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80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25</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75</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70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60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228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N</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a:txBody>
                  <a:tcPr marT="45726" marB="4572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228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3.4</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4.4</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6.0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7.1</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8.0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8.7</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9.2</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9.8</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228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2.4</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3.1</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4.2</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5.7</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6.1</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6.5</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6.9</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7.1</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228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300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2.5</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3.5</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4.1</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4.6</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5.3</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5.7</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5.8</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228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400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1.7</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2.2</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3.6</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4.3</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4.6</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4.9</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228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500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1.5</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1.9</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2.7</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3.2</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3.6</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3.9</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4.1</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4.4</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4.5</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228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750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1.2</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1.6</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2.2</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2.6</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2.9</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3.2</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3.3</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3.6</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3.7</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228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1000</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1.1</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1.4</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1.9</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2.3</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2.5</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2.7</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2.9</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3.1</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900" b="1" i="0" u="none" strike="noStrike" cap="none" normalizeH="0" baseline="0" smtClean="0">
                          <a:ln>
                            <a:noFill/>
                          </a:ln>
                          <a:solidFill>
                            <a:schemeClr val="tx1"/>
                          </a:solidFill>
                          <a:effectLst/>
                          <a:latin typeface="Times New Roman" pitchFamily="18" charset="0"/>
                          <a:ea typeface="Times New Roman" pitchFamily="18" charset="0"/>
                          <a:cs typeface="Arial" charset="0"/>
                        </a:rPr>
                        <a:t>3.1</a:t>
                      </a:r>
                      <a:endParaRPr kumimoji="0" lang="lt-LT"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2100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85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F6CD477-5D77-4AC1-9F12-D1D966E08E1A}" type="slidenum">
              <a:rPr lang="lt-LT" altLang="lt-LT" sz="1000" b="0">
                <a:latin typeface="Arial" panose="020B0604020202020204" pitchFamily="34" charset="0"/>
              </a:rPr>
              <a:pPr eaLnBrk="1" hangingPunct="1"/>
              <a:t>70</a:t>
            </a:fld>
            <a:endParaRPr lang="lt-LT" altLang="lt-LT" sz="1000" b="0">
              <a:latin typeface="Arial" panose="020B0604020202020204" pitchFamily="34" charset="0"/>
            </a:endParaRPr>
          </a:p>
        </p:txBody>
      </p:sp>
      <p:sp>
        <p:nvSpPr>
          <p:cNvPr id="238596" name="Rectangle 2"/>
          <p:cNvSpPr>
            <a:spLocks noGrp="1" noChangeArrowheads="1"/>
          </p:cNvSpPr>
          <p:nvPr>
            <p:ph type="title"/>
          </p:nvPr>
        </p:nvSpPr>
        <p:spPr/>
        <p:txBody>
          <a:bodyPr/>
          <a:lstStyle/>
          <a:p>
            <a:pPr algn="ctr" eaLnBrk="1" hangingPunct="1"/>
            <a:r>
              <a:rPr lang="lt-LT" altLang="lt-LT" smtClean="0"/>
              <a:t>Kaip korupcijos mastai pasikeis per ateinančius 3 metus?</a:t>
            </a:r>
            <a:endParaRPr lang="en-US" altLang="lt-LT" smtClean="0"/>
          </a:p>
        </p:txBody>
      </p:sp>
      <p:graphicFrame>
        <p:nvGraphicFramePr>
          <p:cNvPr id="340995" name="Group 3"/>
          <p:cNvGraphicFramePr>
            <a:graphicFrameLocks noGrp="1"/>
          </p:cNvGraphicFramePr>
          <p:nvPr>
            <p:ph idx="1"/>
          </p:nvPr>
        </p:nvGraphicFramePr>
        <p:xfrm>
          <a:off x="1116013" y="1557338"/>
          <a:ext cx="6553200" cy="3181350"/>
        </p:xfrm>
        <a:graphic>
          <a:graphicData uri="http://schemas.openxmlformats.org/drawingml/2006/table">
            <a:tbl>
              <a:tblPr>
                <a:tableStyleId>{ED083AE6-46FA-4A59-8FB0-9F97EB10719F}</a:tableStyleId>
              </a:tblPr>
              <a:tblGrid>
                <a:gridCol w="1584295">
                  <a:extLst>
                    <a:ext uri="{9D8B030D-6E8A-4147-A177-3AD203B41FA5}">
                      <a16:colId xmlns:a16="http://schemas.microsoft.com/office/drawing/2014/main" xmlns="" val="20000"/>
                    </a:ext>
                  </a:extLst>
                </a:gridCol>
                <a:gridCol w="1025925">
                  <a:extLst>
                    <a:ext uri="{9D8B030D-6E8A-4147-A177-3AD203B41FA5}">
                      <a16:colId xmlns:a16="http://schemas.microsoft.com/office/drawing/2014/main" xmlns="" val="20001"/>
                    </a:ext>
                  </a:extLst>
                </a:gridCol>
                <a:gridCol w="918437">
                  <a:extLst>
                    <a:ext uri="{9D8B030D-6E8A-4147-A177-3AD203B41FA5}">
                      <a16:colId xmlns:a16="http://schemas.microsoft.com/office/drawing/2014/main" xmlns="" val="20002"/>
                    </a:ext>
                  </a:extLst>
                </a:gridCol>
                <a:gridCol w="1008188">
                  <a:extLst>
                    <a:ext uri="{9D8B030D-6E8A-4147-A177-3AD203B41FA5}">
                      <a16:colId xmlns:a16="http://schemas.microsoft.com/office/drawing/2014/main" xmlns="" val="20003"/>
                    </a:ext>
                  </a:extLst>
                </a:gridCol>
                <a:gridCol w="1008188">
                  <a:extLst>
                    <a:ext uri="{9D8B030D-6E8A-4147-A177-3AD203B41FA5}">
                      <a16:colId xmlns:a16="http://schemas.microsoft.com/office/drawing/2014/main" xmlns="" val="20004"/>
                    </a:ext>
                  </a:extLst>
                </a:gridCol>
                <a:gridCol w="1008167">
                  <a:extLst>
                    <a:ext uri="{9D8B030D-6E8A-4147-A177-3AD203B41FA5}">
                      <a16:colId xmlns:a16="http://schemas.microsoft.com/office/drawing/2014/main" xmlns="" val="20005"/>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2005</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2007</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tc>
                <a:extLst>
                  <a:ext uri="{0D108BD9-81ED-4DB2-BD59-A6C34878D82A}">
                    <a16:rowId xmlns:a16="http://schemas.microsoft.com/office/drawing/2014/main" xmlns="" val="10000"/>
                  </a:ext>
                </a:extLst>
              </a:tr>
              <a:tr h="360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išaugs</a:t>
                      </a:r>
                      <a:endParaRPr kumimoji="0" lang="en-US" sz="1600" b="0" i="0" u="none" strike="noStrike" cap="none" normalizeH="0" baseline="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extLst>
                  <a:ext uri="{0D108BD9-81ED-4DB2-BD59-A6C34878D82A}">
                    <a16:rowId xmlns:a16="http://schemas.microsoft.com/office/drawing/2014/main" xmlns="" val="10001"/>
                  </a:ext>
                </a:extLst>
              </a:tr>
              <a:tr h="360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išaugs</a:t>
                      </a:r>
                      <a:endParaRPr kumimoji="0" lang="en-US" sz="1600" b="0" i="0" u="none" strike="noStrike" cap="none" normalizeH="0" baseline="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24</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24</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extLst>
                  <a:ext uri="{0D108BD9-81ED-4DB2-BD59-A6C34878D82A}">
                    <a16:rowId xmlns:a16="http://schemas.microsoft.com/office/drawing/2014/main" xmlns="" val="10002"/>
                  </a:ext>
                </a:extLst>
              </a:tr>
              <a:tr h="360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Nepakis</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31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32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extLst>
                  <a:ext uri="{0D108BD9-81ED-4DB2-BD59-A6C34878D82A}">
                    <a16:rowId xmlns:a16="http://schemas.microsoft.com/office/drawing/2014/main" xmlns="" val="10003"/>
                  </a:ext>
                </a:extLst>
              </a:tr>
              <a:tr h="579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sumažės</a:t>
                      </a:r>
                      <a:endParaRPr kumimoji="0" lang="en-US" sz="1600" b="0" i="0" u="none" strike="noStrike" cap="none" normalizeH="0" baseline="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29</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23</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extLst>
                  <a:ext uri="{0D108BD9-81ED-4DB2-BD59-A6C34878D82A}">
                    <a16:rowId xmlns:a16="http://schemas.microsoft.com/office/drawing/2014/main" xmlns="" val="10004"/>
                  </a:ext>
                </a:extLst>
              </a:tr>
              <a:tr h="360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sumažės</a:t>
                      </a:r>
                      <a:endParaRPr kumimoji="0" lang="en-US" sz="1600" b="0" i="0" u="none" strike="noStrike" cap="none" normalizeH="0" baseline="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3" marB="45713" horzOverflow="overflow"/>
                </a:tc>
                <a:extLst>
                  <a:ext uri="{0D108BD9-81ED-4DB2-BD59-A6C34878D82A}">
                    <a16:rowId xmlns:a16="http://schemas.microsoft.com/office/drawing/2014/main" xmlns="" val="10005"/>
                  </a:ext>
                </a:extLst>
              </a:tr>
              <a:tr h="627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5</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10</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a:t>
                      </a:r>
                      <a:r>
                        <a:rPr kumimoji="0" lang="en-US" sz="1600"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21%</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713" marB="45713" horzOverflow="overflow"/>
                </a:tc>
                <a:extLst>
                  <a:ext uri="{0D108BD9-81ED-4DB2-BD59-A6C34878D82A}">
                    <a16:rowId xmlns:a16="http://schemas.microsoft.com/office/drawing/2014/main" xmlns="" val="10006"/>
                  </a:ext>
                </a:extLst>
              </a:tr>
            </a:tbl>
          </a:graphicData>
        </a:graphic>
      </p:graphicFrame>
      <p:sp>
        <p:nvSpPr>
          <p:cNvPr id="238655" name="Text Box 50"/>
          <p:cNvSpPr txBox="1">
            <a:spLocks noChangeArrowheads="1"/>
          </p:cNvSpPr>
          <p:nvPr/>
        </p:nvSpPr>
        <p:spPr bwMode="auto">
          <a:xfrm>
            <a:off x="971550" y="5724525"/>
            <a:ext cx="1935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2005-2016</a:t>
            </a:r>
            <a:endParaRPr lang="en-US" altLang="lt-LT" sz="1800" i="1">
              <a:latin typeface="Times New Roman" panose="02020603050405020304" pitchFamily="18" charset="0"/>
            </a:endParaRPr>
          </a:p>
        </p:txBody>
      </p:sp>
      <p:sp>
        <p:nvSpPr>
          <p:cNvPr id="238656"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396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E38193AF-BD27-4902-A6EC-28ACD8C9E2FD}" type="slidenum">
              <a:rPr lang="lt-LT" altLang="lt-LT" sz="1000" b="0">
                <a:latin typeface="Arial" panose="020B0604020202020204" pitchFamily="34" charset="0"/>
              </a:rPr>
              <a:pPr eaLnBrk="1" hangingPunct="1"/>
              <a:t>71</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064500" cy="4800600"/>
          </a:xfrm>
          <a:prstGeom prst="rect">
            <a:avLst/>
          </a:prstGeom>
          <a:noFill/>
          <a:ln w="9525">
            <a:noFill/>
            <a:miter lim="800000"/>
            <a:headEnd/>
            <a:tailEnd/>
          </a:ln>
          <a:effectLst/>
        </p:spPr>
        <p:txBody>
          <a:bodyPr>
            <a:spAutoFit/>
          </a:bodyPr>
          <a:lstStyle/>
          <a:p>
            <a:pPr algn="just">
              <a:defRPr/>
            </a:pPr>
            <a:r>
              <a:rPr lang="lt-LT" sz="1800" dirty="0">
                <a:latin typeface="+mj-lt"/>
              </a:rPr>
              <a:t>	</a:t>
            </a:r>
          </a:p>
          <a:p>
            <a:pPr algn="just">
              <a:defRPr/>
            </a:pPr>
            <a:r>
              <a:rPr lang="lt-LT" sz="1800" dirty="0">
                <a:latin typeface="+mj-lt"/>
              </a:rPr>
              <a:t>	Tik  8% įmonių vadovų nurodė, kad per 5 metus korupcijos mastai labai išaugo (2005 m. buvo 38%, 2007 m. – 28%, 2008 m. – 25%, 2011 m. - 18%, 2014 m. </a:t>
            </a:r>
            <a:r>
              <a:rPr lang="lt-LT" sz="1800" b="0" dirty="0">
                <a:latin typeface="+mn-lt"/>
              </a:rPr>
              <a:t>–</a:t>
            </a:r>
            <a:r>
              <a:rPr lang="lt-LT" sz="1800" dirty="0">
                <a:latin typeface="+mj-lt"/>
              </a:rPr>
              <a:t> 4%). Padaugėjo sakančių, kad korupcijos mastai sumažėjo 31% (buvo 25%).</a:t>
            </a:r>
          </a:p>
          <a:p>
            <a:pPr algn="just">
              <a:defRPr/>
            </a:pPr>
            <a:r>
              <a:rPr lang="lt-LT" sz="1800" dirty="0">
                <a:latin typeface="+mj-lt"/>
              </a:rPr>
              <a:t> </a:t>
            </a:r>
          </a:p>
          <a:p>
            <a:pPr algn="just">
              <a:defRPr/>
            </a:pPr>
            <a:r>
              <a:rPr lang="lt-LT" sz="1800" dirty="0">
                <a:latin typeface="+mj-lt"/>
              </a:rPr>
              <a:t>	Tačiau pokyčiai per 12 mėnesių vertinami skeptiškiau: korupcija išaugo 16% (2014 m. buvo 13%), o kad sumažėjo, nurodė 18% (2014 m. – 20%). </a:t>
            </a:r>
          </a:p>
          <a:p>
            <a:pPr algn="just">
              <a:defRPr/>
            </a:pPr>
            <a:endParaRPr lang="lt-LT" sz="1800" dirty="0">
              <a:latin typeface="+mj-lt"/>
            </a:endParaRPr>
          </a:p>
          <a:p>
            <a:pPr algn="just">
              <a:defRPr/>
            </a:pPr>
            <a:r>
              <a:rPr lang="lt-LT" sz="1800" dirty="0">
                <a:latin typeface="+mj-lt"/>
              </a:rPr>
              <a:t>	Buvo užfiksuotas žymus optimizmas ateities atžvilgiu: nurodė, kad per ateinančius 3 metus korupcija sumažės </a:t>
            </a:r>
            <a:r>
              <a:rPr lang="lt-LT" sz="1800" dirty="0">
                <a:latin typeface="Times New Roman" pitchFamily="18" charset="0"/>
                <a:cs typeface="Times New Roman" pitchFamily="18" charset="0"/>
              </a:rPr>
              <a:t>–</a:t>
            </a:r>
            <a:r>
              <a:rPr lang="lt-LT" sz="1800" dirty="0">
                <a:latin typeface="+mj-lt"/>
              </a:rPr>
              <a:t> 37%, o kad padidės –  11%. </a:t>
            </a:r>
          </a:p>
          <a:p>
            <a:pPr algn="just">
              <a:defRPr/>
            </a:pPr>
            <a:r>
              <a:rPr lang="en-US" sz="1800" dirty="0">
                <a:latin typeface="+mj-lt"/>
              </a:rPr>
              <a:t> </a:t>
            </a: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p>
          <a:p>
            <a:pPr algn="just">
              <a:defRPr/>
            </a:pPr>
            <a:r>
              <a:rPr lang="lt-LT" sz="1800" dirty="0">
                <a:latin typeface="+mj-lt"/>
              </a:rPr>
              <a:t> </a:t>
            </a:r>
          </a:p>
        </p:txBody>
      </p:sp>
      <p:sp>
        <p:nvSpPr>
          <p:cNvPr id="239621"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B0F78F6-F92D-4129-A7B3-092DE09D5122}" type="slidenum">
              <a:rPr lang="lt-LT" altLang="lt-LT" sz="1000" b="0">
                <a:latin typeface="Arial" panose="020B0604020202020204" pitchFamily="34" charset="0"/>
              </a:rPr>
              <a:pPr eaLnBrk="1" hangingPunct="1"/>
              <a:t>72</a:t>
            </a:fld>
            <a:endParaRPr lang="lt-LT" altLang="lt-LT" sz="1000" b="0">
              <a:latin typeface="Arial" panose="020B0604020202020204" pitchFamily="34" charset="0"/>
            </a:endParaRPr>
          </a:p>
        </p:txBody>
      </p:sp>
      <p:sp>
        <p:nvSpPr>
          <p:cNvPr id="36869" name="Rectangle 2"/>
          <p:cNvSpPr>
            <a:spLocks noGrp="1" noChangeArrowheads="1"/>
          </p:cNvSpPr>
          <p:nvPr>
            <p:ph type="title"/>
          </p:nvPr>
        </p:nvSpPr>
        <p:spPr/>
        <p:txBody>
          <a:bodyPr/>
          <a:lstStyle/>
          <a:p>
            <a:pPr eaLnBrk="1" hangingPunct="1"/>
            <a:r>
              <a:rPr lang="en-US" altLang="lt-LT" smtClean="0"/>
              <a:t>K</a:t>
            </a:r>
            <a:r>
              <a:rPr lang="lt-LT" altLang="lt-LT" smtClean="0"/>
              <a:t>orupcij</a:t>
            </a:r>
            <a:r>
              <a:rPr lang="en-US" altLang="lt-LT" smtClean="0"/>
              <a:t>os mast</a:t>
            </a:r>
            <a:r>
              <a:rPr lang="lt-LT" altLang="lt-LT" smtClean="0"/>
              <a:t>ų pokytis</a:t>
            </a:r>
            <a:r>
              <a:rPr lang="en-US" altLang="lt-LT" smtClean="0"/>
              <a:t> </a:t>
            </a: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a:t>
            </a:r>
          </a:p>
        </p:txBody>
      </p:sp>
      <p:graphicFrame>
        <p:nvGraphicFramePr>
          <p:cNvPr id="36866" name="Object 4"/>
          <p:cNvGraphicFramePr>
            <a:graphicFrameLocks noGrp="1" noChangeAspect="1"/>
          </p:cNvGraphicFramePr>
          <p:nvPr>
            <p:ph type="chart" idx="1"/>
          </p:nvPr>
        </p:nvGraphicFramePr>
        <p:xfrm>
          <a:off x="684213" y="1196975"/>
          <a:ext cx="7519987" cy="3908425"/>
        </p:xfrm>
        <a:graphic>
          <a:graphicData uri="http://schemas.openxmlformats.org/presentationml/2006/ole">
            <mc:AlternateContent xmlns:mc="http://schemas.openxmlformats.org/markup-compatibility/2006">
              <mc:Choice xmlns:v="urn:schemas-microsoft-com:vml" Requires="v">
                <p:oleObj spid="_x0000_s36874" name="Chart" r:id="rId3" imgW="8705802" imgH="4524566" progId="MSGraph.Chart.8">
                  <p:embed followColorScheme="full"/>
                </p:oleObj>
              </mc:Choice>
              <mc:Fallback>
                <p:oleObj name="Chart" r:id="rId3" imgW="8705802" imgH="4524566"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96975"/>
                        <a:ext cx="7519987" cy="3908425"/>
                      </a:xfrm>
                      <a:prstGeom prst="rect">
                        <a:avLst/>
                      </a:prstGeom>
                    </p:spPr>
                  </p:pic>
                </p:oleObj>
              </mc:Fallback>
            </mc:AlternateContent>
          </a:graphicData>
        </a:graphic>
      </p:graphicFrame>
      <p:sp>
        <p:nvSpPr>
          <p:cNvPr id="36870" name="Text Box 7"/>
          <p:cNvSpPr txBox="1">
            <a:spLocks noChangeArrowheads="1"/>
          </p:cNvSpPr>
          <p:nvPr/>
        </p:nvSpPr>
        <p:spPr bwMode="auto">
          <a:xfrm>
            <a:off x="1116013" y="5805488"/>
            <a:ext cx="339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36871" name="Text Box 7"/>
          <p:cNvSpPr txBox="1">
            <a:spLocks noChangeArrowheads="1"/>
          </p:cNvSpPr>
          <p:nvPr/>
        </p:nvSpPr>
        <p:spPr bwMode="auto">
          <a:xfrm>
            <a:off x="574675" y="5229225"/>
            <a:ext cx="8569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Q6. Kaip manote, ar </a:t>
            </a:r>
            <a:r>
              <a:rPr lang="lt-LT" altLang="lt-LT" sz="1200" b="0" i="1" u="sng"/>
              <a:t>per paskutinius 5 metus</a:t>
            </a:r>
            <a:r>
              <a:rPr lang="lt-LT" altLang="lt-LT" sz="1200" b="0" i="1"/>
              <a:t> korupcijos mastai Lietuvoje?</a:t>
            </a:r>
          </a:p>
          <a:p>
            <a:pPr eaLnBrk="1" hangingPunct="1"/>
            <a:r>
              <a:rPr lang="lt-LT" altLang="lt-LT" sz="1200" b="0" i="1"/>
              <a:t>Q7. Kaip, Jūsų nuomone, korupcijos mastai Lietuvoje pasikeitė </a:t>
            </a:r>
            <a:r>
              <a:rPr lang="lt-LT" altLang="lt-LT" sz="1200" b="0" i="1" u="sng"/>
              <a:t>per paskutiniuosius 12 mėnesių</a:t>
            </a:r>
            <a:r>
              <a:rPr lang="lt-LT" altLang="lt-LT" sz="1200" b="0" i="1"/>
              <a:t>? </a:t>
            </a:r>
          </a:p>
          <a:p>
            <a:pPr eaLnBrk="1" hangingPunct="1"/>
            <a:r>
              <a:rPr lang="lt-LT" altLang="lt-LT" sz="1200" b="0" i="1"/>
              <a:t>Q8. O kaip, Jūsų nuomone, korupcijos mastai pasikeis per ateinančius 3 metus?</a:t>
            </a:r>
          </a:p>
          <a:p>
            <a:pPr eaLnBrk="1" hangingPunct="1"/>
            <a:endParaRPr lang="lt-LT" altLang="lt-LT" sz="1200" b="0" i="1"/>
          </a:p>
          <a:p>
            <a:pPr eaLnBrk="1" hangingPunct="1"/>
            <a:endParaRPr lang="lt-LT" altLang="lt-LT" sz="1200" b="0" i="1"/>
          </a:p>
        </p:txBody>
      </p:sp>
      <p:sp>
        <p:nvSpPr>
          <p:cNvPr id="368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06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0E19E2F-E08F-43A6-AC36-2C869D12C356}" type="slidenum">
              <a:rPr lang="lt-LT" altLang="lt-LT" sz="1000" b="0">
                <a:latin typeface="Arial" panose="020B0604020202020204" pitchFamily="34" charset="0"/>
              </a:rPr>
              <a:pPr eaLnBrk="1" hangingPunct="1"/>
              <a:t>73</a:t>
            </a:fld>
            <a:endParaRPr lang="lt-LT" altLang="lt-LT" sz="1000" b="0">
              <a:latin typeface="Arial" panose="020B0604020202020204" pitchFamily="34" charset="0"/>
            </a:endParaRPr>
          </a:p>
        </p:txBody>
      </p:sp>
      <p:sp>
        <p:nvSpPr>
          <p:cNvPr id="240644" name="Rectangle 2"/>
          <p:cNvSpPr>
            <a:spLocks noGrp="1" noChangeArrowheads="1"/>
          </p:cNvSpPr>
          <p:nvPr>
            <p:ph type="title"/>
          </p:nvPr>
        </p:nvSpPr>
        <p:spPr/>
        <p:txBody>
          <a:bodyPr/>
          <a:lstStyle/>
          <a:p>
            <a:pPr algn="ctr" eaLnBrk="1" hangingPunct="1"/>
            <a:r>
              <a:rPr lang="lt-LT" altLang="lt-LT" smtClean="0"/>
              <a:t>Kaip korupcijos mastai pasikeitė per 5 metus?</a:t>
            </a:r>
            <a:endParaRPr lang="en-US" altLang="lt-LT" smtClean="0"/>
          </a:p>
        </p:txBody>
      </p:sp>
      <p:graphicFrame>
        <p:nvGraphicFramePr>
          <p:cNvPr id="334040" name="Group 216"/>
          <p:cNvGraphicFramePr>
            <a:graphicFrameLocks noGrp="1"/>
          </p:cNvGraphicFramePr>
          <p:nvPr>
            <p:ph idx="1"/>
          </p:nvPr>
        </p:nvGraphicFramePr>
        <p:xfrm>
          <a:off x="2051050" y="1557338"/>
          <a:ext cx="4887913" cy="2962275"/>
        </p:xfrm>
        <a:graphic>
          <a:graphicData uri="http://schemas.openxmlformats.org/drawingml/2006/table">
            <a:tbl>
              <a:tblPr>
                <a:tableStyleId>{ED083AE6-46FA-4A59-8FB0-9F97EB10719F}</a:tableStyleId>
              </a:tblPr>
              <a:tblGrid>
                <a:gridCol w="2034738">
                  <a:extLst>
                    <a:ext uri="{9D8B030D-6E8A-4147-A177-3AD203B41FA5}">
                      <a16:colId xmlns:a16="http://schemas.microsoft.com/office/drawing/2014/main" xmlns="" val="20000"/>
                    </a:ext>
                  </a:extLst>
                </a:gridCol>
                <a:gridCol w="951058">
                  <a:extLst>
                    <a:ext uri="{9D8B030D-6E8A-4147-A177-3AD203B41FA5}">
                      <a16:colId xmlns:a16="http://schemas.microsoft.com/office/drawing/2014/main" xmlns="" val="20001"/>
                    </a:ext>
                  </a:extLst>
                </a:gridCol>
                <a:gridCol w="951058">
                  <a:extLst>
                    <a:ext uri="{9D8B030D-6E8A-4147-A177-3AD203B41FA5}">
                      <a16:colId xmlns:a16="http://schemas.microsoft.com/office/drawing/2014/main" xmlns="" val="20002"/>
                    </a:ext>
                  </a:extLst>
                </a:gridCol>
                <a:gridCol w="951058">
                  <a:extLst>
                    <a:ext uri="{9D8B030D-6E8A-4147-A177-3AD203B41FA5}">
                      <a16:colId xmlns:a16="http://schemas.microsoft.com/office/drawing/2014/main" xmlns="" val="20003"/>
                    </a:ext>
                  </a:extLst>
                </a:gridCol>
              </a:tblGrid>
              <a:tr h="5335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L="91443" marR="91443" marT="45732" marB="45732" horzOverflow="overflow"/>
                </a:tc>
                <a:extLst>
                  <a:ext uri="{0D108BD9-81ED-4DB2-BD59-A6C34878D82A}">
                    <a16:rowId xmlns:a16="http://schemas.microsoft.com/office/drawing/2014/main" xmlns="" val="10000"/>
                  </a:ext>
                </a:extLst>
              </a:tr>
              <a:tr h="360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išaugo</a:t>
                      </a:r>
                      <a:endParaRPr kumimoji="0" lang="en-US" sz="1600" b="0" i="0" u="none" strike="noStrike" cap="none" normalizeH="0" baseline="0" smtClean="0">
                        <a:ln>
                          <a:noFill/>
                        </a:ln>
                        <a:solidFill>
                          <a:schemeClr val="tx1"/>
                        </a:solidFill>
                        <a:effectLst/>
                        <a:latin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extLst>
                  <a:ext uri="{0D108BD9-81ED-4DB2-BD59-A6C34878D82A}">
                    <a16:rowId xmlns:a16="http://schemas.microsoft.com/office/drawing/2014/main" xmlns="" val="10001"/>
                  </a:ext>
                </a:extLst>
              </a:tr>
              <a:tr h="360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Šiek tiek išaugo</a:t>
                      </a:r>
                      <a:endParaRPr kumimoji="0" lang="en-US" sz="1600" b="0" i="0" u="none" strike="noStrike" cap="none" normalizeH="0" baseline="0" dirty="0" smtClean="0">
                        <a:ln>
                          <a:noFill/>
                        </a:ln>
                        <a:solidFill>
                          <a:schemeClr val="tx1"/>
                        </a:solidFill>
                        <a:effectLst/>
                        <a:latin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extLst>
                  <a:ext uri="{0D108BD9-81ED-4DB2-BD59-A6C34878D82A}">
                    <a16:rowId xmlns:a16="http://schemas.microsoft.com/office/drawing/2014/main" xmlns="" val="10002"/>
                  </a:ext>
                </a:extLst>
              </a:tr>
              <a:tr h="360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Nepakito</a:t>
                      </a:r>
                      <a:endParaRPr kumimoji="0" lang="en-US" sz="1600" b="0" i="0" u="none" strike="noStrike" cap="none" normalizeH="0" baseline="0" dirty="0" smtClean="0">
                        <a:ln>
                          <a:noFill/>
                        </a:ln>
                        <a:solidFill>
                          <a:schemeClr val="tx1"/>
                        </a:solidFill>
                        <a:effectLst/>
                        <a:latin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extLst>
                  <a:ext uri="{0D108BD9-81ED-4DB2-BD59-A6C34878D82A}">
                    <a16:rowId xmlns:a16="http://schemas.microsoft.com/office/drawing/2014/main" xmlns="" val="10003"/>
                  </a:ext>
                </a:extLst>
              </a:tr>
              <a:tr h="358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sumažėjo</a:t>
                      </a:r>
                      <a:endParaRPr kumimoji="0" lang="en-US" sz="1600" b="0" i="0" u="none" strike="noStrike" cap="none" normalizeH="0" baseline="0" smtClean="0">
                        <a:ln>
                          <a:noFill/>
                        </a:ln>
                        <a:solidFill>
                          <a:schemeClr val="tx1"/>
                        </a:solidFill>
                        <a:effectLst/>
                        <a:latin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extLst>
                  <a:ext uri="{0D108BD9-81ED-4DB2-BD59-A6C34878D82A}">
                    <a16:rowId xmlns:a16="http://schemas.microsoft.com/office/drawing/2014/main" xmlns="" val="10004"/>
                  </a:ext>
                </a:extLst>
              </a:tr>
              <a:tr h="360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sumažėjo</a:t>
                      </a:r>
                      <a:endParaRPr kumimoji="0" lang="en-US" sz="1600" b="0" i="0" u="none" strike="noStrike" cap="none" normalizeH="0" baseline="0" smtClean="0">
                        <a:ln>
                          <a:noFill/>
                        </a:ln>
                        <a:solidFill>
                          <a:schemeClr val="tx1"/>
                        </a:solidFill>
                        <a:effectLst/>
                        <a:latin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3" marR="91443" marT="45732" marB="45732" horzOverflow="overflow"/>
                </a:tc>
                <a:extLst>
                  <a:ext uri="{0D108BD9-81ED-4DB2-BD59-A6C34878D82A}">
                    <a16:rowId xmlns:a16="http://schemas.microsoft.com/office/drawing/2014/main" xmlns="" val="10005"/>
                  </a:ext>
                </a:extLst>
              </a:tr>
              <a:tr h="628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10</a:t>
                      </a:r>
                      <a:r>
                        <a:rPr kumimoji="0" lang="en-US" sz="1600"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32" marB="45732" horzOverflow="overflow"/>
                </a:tc>
                <a:extLst>
                  <a:ext uri="{0D108BD9-81ED-4DB2-BD59-A6C34878D82A}">
                    <a16:rowId xmlns:a16="http://schemas.microsoft.com/office/drawing/2014/main" xmlns="" val="10006"/>
                  </a:ext>
                </a:extLst>
              </a:tr>
            </a:tbl>
          </a:graphicData>
        </a:graphic>
      </p:graphicFrame>
      <p:sp>
        <p:nvSpPr>
          <p:cNvPr id="240687" name="Text Box 217"/>
          <p:cNvSpPr txBox="1">
            <a:spLocks noChangeArrowheads="1"/>
          </p:cNvSpPr>
          <p:nvPr/>
        </p:nvSpPr>
        <p:spPr bwMode="auto">
          <a:xfrm>
            <a:off x="900113" y="5724525"/>
            <a:ext cx="4176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2011-2016</a:t>
            </a:r>
            <a:endParaRPr lang="en-US" altLang="lt-LT" sz="1800" i="1">
              <a:latin typeface="Times New Roman" panose="02020603050405020304" pitchFamily="18" charset="0"/>
            </a:endParaRPr>
          </a:p>
        </p:txBody>
      </p:sp>
      <p:sp>
        <p:nvSpPr>
          <p:cNvPr id="2406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16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3C7F1C4E-AD3A-40B9-BE19-A764ED8A7CA0}" type="slidenum">
              <a:rPr lang="lt-LT" altLang="lt-LT" sz="1000" b="0">
                <a:latin typeface="Arial" panose="020B0604020202020204" pitchFamily="34" charset="0"/>
              </a:rPr>
              <a:pPr eaLnBrk="1" hangingPunct="1"/>
              <a:t>74</a:t>
            </a:fld>
            <a:endParaRPr lang="lt-LT" altLang="lt-LT" sz="1000" b="0">
              <a:latin typeface="Arial" panose="020B0604020202020204" pitchFamily="34" charset="0"/>
            </a:endParaRPr>
          </a:p>
        </p:txBody>
      </p:sp>
      <p:sp>
        <p:nvSpPr>
          <p:cNvPr id="241668" name="Rectangle 2"/>
          <p:cNvSpPr>
            <a:spLocks noGrp="1" noChangeArrowheads="1"/>
          </p:cNvSpPr>
          <p:nvPr>
            <p:ph type="title"/>
          </p:nvPr>
        </p:nvSpPr>
        <p:spPr/>
        <p:txBody>
          <a:bodyPr/>
          <a:lstStyle/>
          <a:p>
            <a:pPr algn="ctr" eaLnBrk="1" hangingPunct="1"/>
            <a:r>
              <a:rPr lang="lt-LT" altLang="lt-LT" smtClean="0"/>
              <a:t>Kaip korupcijos mastai pasikeitė per 12 mėnesių?</a:t>
            </a:r>
            <a:endParaRPr lang="en-US" altLang="lt-LT" smtClean="0"/>
          </a:p>
        </p:txBody>
      </p:sp>
      <p:graphicFrame>
        <p:nvGraphicFramePr>
          <p:cNvPr id="335972" name="Group 100"/>
          <p:cNvGraphicFramePr>
            <a:graphicFrameLocks noGrp="1"/>
          </p:cNvGraphicFramePr>
          <p:nvPr>
            <p:ph idx="1"/>
          </p:nvPr>
        </p:nvGraphicFramePr>
        <p:xfrm>
          <a:off x="2051050" y="1557338"/>
          <a:ext cx="5497513" cy="2962275"/>
        </p:xfrm>
        <a:graphic>
          <a:graphicData uri="http://schemas.openxmlformats.org/drawingml/2006/table">
            <a:tbl>
              <a:tblPr>
                <a:tableStyleId>{ED083AE6-46FA-4A59-8FB0-9F97EB10719F}</a:tableStyleId>
              </a:tblPr>
              <a:tblGrid>
                <a:gridCol w="1772214">
                  <a:extLst>
                    <a:ext uri="{9D8B030D-6E8A-4147-A177-3AD203B41FA5}">
                      <a16:colId xmlns:a16="http://schemas.microsoft.com/office/drawing/2014/main" xmlns="" val="20000"/>
                    </a:ext>
                  </a:extLst>
                </a:gridCol>
                <a:gridCol w="1241766">
                  <a:extLst>
                    <a:ext uri="{9D8B030D-6E8A-4147-A177-3AD203B41FA5}">
                      <a16:colId xmlns:a16="http://schemas.microsoft.com/office/drawing/2014/main" xmlns="" val="20001"/>
                    </a:ext>
                  </a:extLst>
                </a:gridCol>
                <a:gridCol w="1241766">
                  <a:extLst>
                    <a:ext uri="{9D8B030D-6E8A-4147-A177-3AD203B41FA5}">
                      <a16:colId xmlns:a16="http://schemas.microsoft.com/office/drawing/2014/main" xmlns="" val="20002"/>
                    </a:ext>
                  </a:extLst>
                </a:gridCol>
                <a:gridCol w="1241766">
                  <a:extLst>
                    <a:ext uri="{9D8B030D-6E8A-4147-A177-3AD203B41FA5}">
                      <a16:colId xmlns:a16="http://schemas.microsoft.com/office/drawing/2014/main" xmlns="" val="20003"/>
                    </a:ext>
                  </a:extLst>
                </a:gridCol>
              </a:tblGrid>
              <a:tr h="5335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L="91448" marR="91448" marT="45732" marB="45732" horzOverflow="overflow"/>
                </a:tc>
                <a:extLst>
                  <a:ext uri="{0D108BD9-81ED-4DB2-BD59-A6C34878D82A}">
                    <a16:rowId xmlns:a16="http://schemas.microsoft.com/office/drawing/2014/main" xmlns="" val="10000"/>
                  </a:ext>
                </a:extLst>
              </a:tr>
              <a:tr h="360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išaugo</a:t>
                      </a:r>
                      <a:endParaRPr kumimoji="0" lang="en-US" sz="1600" b="0" i="0" u="none" strike="noStrike" cap="none" normalizeH="0" baseline="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extLst>
                  <a:ext uri="{0D108BD9-81ED-4DB2-BD59-A6C34878D82A}">
                    <a16:rowId xmlns:a16="http://schemas.microsoft.com/office/drawing/2014/main" xmlns="" val="10001"/>
                  </a:ext>
                </a:extLst>
              </a:tr>
              <a:tr h="360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išaugo</a:t>
                      </a:r>
                      <a:endParaRPr kumimoji="0" lang="en-US" sz="1600" b="0" i="0" u="none" strike="noStrike" cap="none" normalizeH="0" baseline="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extLst>
                  <a:ext uri="{0D108BD9-81ED-4DB2-BD59-A6C34878D82A}">
                    <a16:rowId xmlns:a16="http://schemas.microsoft.com/office/drawing/2014/main" xmlns="" val="10002"/>
                  </a:ext>
                </a:extLst>
              </a:tr>
              <a:tr h="360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Nepakito</a:t>
                      </a:r>
                      <a:endParaRPr kumimoji="0" lang="en-US" sz="1600" b="0" i="0" u="none" strike="noStrike" cap="none" normalizeH="0" baseline="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extLst>
                  <a:ext uri="{0D108BD9-81ED-4DB2-BD59-A6C34878D82A}">
                    <a16:rowId xmlns:a16="http://schemas.microsoft.com/office/drawing/2014/main" xmlns="" val="10003"/>
                  </a:ext>
                </a:extLst>
              </a:tr>
              <a:tr h="358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sumažėjo</a:t>
                      </a:r>
                      <a:endParaRPr kumimoji="0" lang="en-US" sz="1600" b="0" i="0" u="none" strike="noStrike" cap="none" normalizeH="0" baseline="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extLst>
                  <a:ext uri="{0D108BD9-81ED-4DB2-BD59-A6C34878D82A}">
                    <a16:rowId xmlns:a16="http://schemas.microsoft.com/office/drawing/2014/main" xmlns="" val="10004"/>
                  </a:ext>
                </a:extLst>
              </a:tr>
              <a:tr h="360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sumažėjo</a:t>
                      </a:r>
                      <a:endParaRPr kumimoji="0" lang="en-US" sz="1600" b="0" i="0" u="none" strike="noStrike" cap="none" normalizeH="0" baseline="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8" marR="91448" marT="45732" marB="45732" horzOverflow="overflow"/>
                </a:tc>
                <a:extLst>
                  <a:ext uri="{0D108BD9-81ED-4DB2-BD59-A6C34878D82A}">
                    <a16:rowId xmlns:a16="http://schemas.microsoft.com/office/drawing/2014/main" xmlns="" val="10005"/>
                  </a:ext>
                </a:extLst>
              </a:tr>
              <a:tr h="628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Nežino, neatsakė</a:t>
                      </a: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16</a:t>
                      </a:r>
                      <a:r>
                        <a:rPr kumimoji="0" lang="en-US" sz="1600"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19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13%</a:t>
                      </a:r>
                      <a:endParaRPr kumimoji="0" lang="en-US" sz="1600" b="0" i="0" u="none" strike="noStrike" cap="none" normalizeH="0" baseline="0" dirty="0" smtClean="0">
                        <a:ln>
                          <a:noFill/>
                        </a:ln>
                        <a:solidFill>
                          <a:schemeClr val="tx1"/>
                        </a:solidFill>
                        <a:effectLst/>
                        <a:latin typeface="Times New Roman" pitchFamily="18" charset="0"/>
                      </a:endParaRPr>
                    </a:p>
                  </a:txBody>
                  <a:tcPr marL="91448" marR="91448" marT="45732" marB="45732" horzOverflow="overflow"/>
                </a:tc>
                <a:extLst>
                  <a:ext uri="{0D108BD9-81ED-4DB2-BD59-A6C34878D82A}">
                    <a16:rowId xmlns:a16="http://schemas.microsoft.com/office/drawing/2014/main" xmlns="" val="10006"/>
                  </a:ext>
                </a:extLst>
              </a:tr>
            </a:tbl>
          </a:graphicData>
        </a:graphic>
      </p:graphicFrame>
      <p:sp>
        <p:nvSpPr>
          <p:cNvPr id="241711" name="Text Box 90"/>
          <p:cNvSpPr txBox="1">
            <a:spLocks noChangeArrowheads="1"/>
          </p:cNvSpPr>
          <p:nvPr/>
        </p:nvSpPr>
        <p:spPr bwMode="auto">
          <a:xfrm>
            <a:off x="1042988" y="5724525"/>
            <a:ext cx="3457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2011-2016</a:t>
            </a:r>
            <a:endParaRPr lang="en-US" altLang="lt-LT" sz="1800" i="1">
              <a:latin typeface="Times New Roman" panose="02020603050405020304" pitchFamily="18" charset="0"/>
            </a:endParaRPr>
          </a:p>
        </p:txBody>
      </p:sp>
      <p:sp>
        <p:nvSpPr>
          <p:cNvPr id="2417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26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381A6BB-54EB-40F4-926E-C85ACB66CC96}" type="slidenum">
              <a:rPr lang="lt-LT" altLang="lt-LT" sz="1000" b="0">
                <a:latin typeface="Arial" panose="020B0604020202020204" pitchFamily="34" charset="0"/>
              </a:rPr>
              <a:pPr eaLnBrk="1" hangingPunct="1"/>
              <a:t>75</a:t>
            </a:fld>
            <a:endParaRPr lang="lt-LT" altLang="lt-LT" sz="1000" b="0">
              <a:latin typeface="Arial" panose="020B0604020202020204" pitchFamily="34" charset="0"/>
            </a:endParaRPr>
          </a:p>
        </p:txBody>
      </p:sp>
      <p:sp>
        <p:nvSpPr>
          <p:cNvPr id="242692" name="Rectangle 2"/>
          <p:cNvSpPr>
            <a:spLocks noGrp="1" noChangeArrowheads="1"/>
          </p:cNvSpPr>
          <p:nvPr>
            <p:ph type="title"/>
          </p:nvPr>
        </p:nvSpPr>
        <p:spPr/>
        <p:txBody>
          <a:bodyPr/>
          <a:lstStyle/>
          <a:p>
            <a:pPr algn="ctr" eaLnBrk="1" hangingPunct="1"/>
            <a:r>
              <a:rPr lang="lt-LT" altLang="lt-LT" smtClean="0"/>
              <a:t>Kaip korupcijos mastai pasikeis per ateinančius 3 metus?</a:t>
            </a:r>
            <a:endParaRPr lang="en-US" altLang="lt-LT" smtClean="0"/>
          </a:p>
        </p:txBody>
      </p:sp>
      <p:graphicFrame>
        <p:nvGraphicFramePr>
          <p:cNvPr id="336962" name="Group 66"/>
          <p:cNvGraphicFramePr>
            <a:graphicFrameLocks noGrp="1"/>
          </p:cNvGraphicFramePr>
          <p:nvPr>
            <p:ph idx="1"/>
          </p:nvPr>
        </p:nvGraphicFramePr>
        <p:xfrm>
          <a:off x="2051050" y="1557338"/>
          <a:ext cx="4856163" cy="3400425"/>
        </p:xfrm>
        <a:graphic>
          <a:graphicData uri="http://schemas.openxmlformats.org/drawingml/2006/table">
            <a:tbl>
              <a:tblPr>
                <a:tableStyleId>{ED083AE6-46FA-4A59-8FB0-9F97EB10719F}</a:tableStyleId>
              </a:tblPr>
              <a:tblGrid>
                <a:gridCol w="1406780">
                  <a:extLst>
                    <a:ext uri="{9D8B030D-6E8A-4147-A177-3AD203B41FA5}">
                      <a16:colId xmlns:a16="http://schemas.microsoft.com/office/drawing/2014/main" xmlns="" val="20000"/>
                    </a:ext>
                  </a:extLst>
                </a:gridCol>
                <a:gridCol w="1149794">
                  <a:extLst>
                    <a:ext uri="{9D8B030D-6E8A-4147-A177-3AD203B41FA5}">
                      <a16:colId xmlns:a16="http://schemas.microsoft.com/office/drawing/2014/main" xmlns="" val="20001"/>
                    </a:ext>
                  </a:extLst>
                </a:gridCol>
                <a:gridCol w="1149794">
                  <a:extLst>
                    <a:ext uri="{9D8B030D-6E8A-4147-A177-3AD203B41FA5}">
                      <a16:colId xmlns:a16="http://schemas.microsoft.com/office/drawing/2014/main" xmlns="" val="20002"/>
                    </a:ext>
                  </a:extLst>
                </a:gridCol>
                <a:gridCol w="1149794">
                  <a:extLst>
                    <a:ext uri="{9D8B030D-6E8A-4147-A177-3AD203B41FA5}">
                      <a16:colId xmlns:a16="http://schemas.microsoft.com/office/drawing/2014/main" xmlns="" val="20003"/>
                    </a:ext>
                  </a:extLst>
                </a:gridCol>
              </a:tblGrid>
              <a:tr h="5333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u="none" strike="noStrike" cap="none" normalizeH="0" baseline="0" dirty="0" smtClean="0">
                          <a:ln>
                            <a:noFill/>
                          </a:ln>
                          <a:effectLst/>
                        </a:rPr>
                        <a:t>2011</a:t>
                      </a:r>
                      <a:endParaRPr kumimoji="0" lang="en-US" sz="1600" b="1" i="0" u="none" strike="noStrike" cap="none" normalizeH="0" baseline="0" dirty="0" smtClean="0">
                        <a:ln>
                          <a:noFill/>
                        </a:ln>
                        <a:solidFill>
                          <a:schemeClr val="tx1"/>
                        </a:solidFill>
                        <a:effectLst/>
                        <a:latin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2014</a:t>
                      </a:r>
                      <a:endParaRPr kumimoji="0" lang="en-US" sz="1600" b="1" i="0" u="none" strike="noStrike" cap="none" normalizeH="0" baseline="0" dirty="0" smtClean="0">
                        <a:ln>
                          <a:noFill/>
                        </a:ln>
                        <a:solidFill>
                          <a:schemeClr val="tx1"/>
                        </a:solidFill>
                        <a:effectLst/>
                        <a:latin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1" i="0" u="none" strike="noStrike" cap="none" normalizeH="0" baseline="0" dirty="0" smtClean="0">
                          <a:ln>
                            <a:noFill/>
                          </a:ln>
                          <a:solidFill>
                            <a:schemeClr val="tx1"/>
                          </a:solidFill>
                          <a:effectLst/>
                          <a:latin typeface="Times New Roman" pitchFamily="18" charset="0"/>
                        </a:rPr>
                        <a:t>2016</a:t>
                      </a:r>
                      <a:endParaRPr kumimoji="0" lang="en-US" sz="1600" b="1" i="0" u="none" strike="noStrike" cap="none" normalizeH="0" baseline="0" dirty="0" smtClean="0">
                        <a:ln>
                          <a:noFill/>
                        </a:ln>
                        <a:solidFill>
                          <a:schemeClr val="tx1"/>
                        </a:solidFill>
                        <a:effectLst/>
                        <a:latin typeface="Times New Roman" pitchFamily="18" charset="0"/>
                      </a:endParaRPr>
                    </a:p>
                  </a:txBody>
                  <a:tcPr marL="91454" marR="91454" marT="45717" marB="45717" horzOverflow="overflow"/>
                </a:tc>
                <a:extLst>
                  <a:ext uri="{0D108BD9-81ED-4DB2-BD59-A6C34878D82A}">
                    <a16:rowId xmlns:a16="http://schemas.microsoft.com/office/drawing/2014/main" xmlns="" val="10000"/>
                  </a:ext>
                </a:extLst>
              </a:tr>
              <a:tr h="3603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išaugs</a:t>
                      </a:r>
                      <a:endParaRPr kumimoji="0" lang="en-US" sz="1600" b="0" i="0" u="none" strike="noStrike" cap="none" normalizeH="0" baseline="0" smtClean="0">
                        <a:ln>
                          <a:noFill/>
                        </a:ln>
                        <a:solidFill>
                          <a:schemeClr val="tx1"/>
                        </a:solidFill>
                        <a:effectLst/>
                        <a:latin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extLst>
                  <a:ext uri="{0D108BD9-81ED-4DB2-BD59-A6C34878D82A}">
                    <a16:rowId xmlns:a16="http://schemas.microsoft.com/office/drawing/2014/main" xmlns="" val="10001"/>
                  </a:ext>
                </a:extLst>
              </a:tr>
              <a:tr h="5790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Šiek tiek išaugs</a:t>
                      </a:r>
                      <a:endParaRPr kumimoji="0" lang="en-US" sz="1600" b="0" i="0" u="none" strike="noStrike" cap="none" normalizeH="0" baseline="0" smtClean="0">
                        <a:ln>
                          <a:noFill/>
                        </a:ln>
                        <a:solidFill>
                          <a:schemeClr val="tx1"/>
                        </a:solidFill>
                        <a:effectLst/>
                        <a:latin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extLst>
                  <a:ext uri="{0D108BD9-81ED-4DB2-BD59-A6C34878D82A}">
                    <a16:rowId xmlns:a16="http://schemas.microsoft.com/office/drawing/2014/main" xmlns="" val="10002"/>
                  </a:ext>
                </a:extLst>
              </a:tr>
              <a:tr h="3603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Nepakis</a:t>
                      </a:r>
                      <a:endParaRPr kumimoji="0" lang="en-US" sz="1600" b="0" i="0" u="none" strike="noStrike" cap="none" normalizeH="0" baseline="0" dirty="0" smtClean="0">
                        <a:ln>
                          <a:noFill/>
                        </a:ln>
                        <a:solidFill>
                          <a:schemeClr val="tx1"/>
                        </a:solidFill>
                        <a:effectLst/>
                        <a:latin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32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extLst>
                  <a:ext uri="{0D108BD9-81ED-4DB2-BD59-A6C34878D82A}">
                    <a16:rowId xmlns:a16="http://schemas.microsoft.com/office/drawing/2014/main" xmlns="" val="10003"/>
                  </a:ext>
                </a:extLst>
              </a:tr>
              <a:tr h="5790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Šiek tiek sumažės</a:t>
                      </a:r>
                      <a:endParaRPr kumimoji="0" lang="en-US" sz="1600" b="0" i="0" u="none" strike="noStrike" cap="none" normalizeH="0" baseline="0" dirty="0" smtClean="0">
                        <a:ln>
                          <a:noFill/>
                        </a:ln>
                        <a:solidFill>
                          <a:schemeClr val="tx1"/>
                        </a:solidFill>
                        <a:effectLst/>
                        <a:latin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28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extLst>
                  <a:ext uri="{0D108BD9-81ED-4DB2-BD59-A6C34878D82A}">
                    <a16:rowId xmlns:a16="http://schemas.microsoft.com/office/drawing/2014/main" xmlns="" val="10004"/>
                  </a:ext>
                </a:extLst>
              </a:tr>
              <a:tr h="3603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Labai sumažės</a:t>
                      </a:r>
                      <a:endParaRPr kumimoji="0" lang="en-US" sz="1600" b="0" i="0" u="none" strike="noStrike" cap="none" normalizeH="0" baseline="0" smtClean="0">
                        <a:ln>
                          <a:noFill/>
                        </a:ln>
                        <a:solidFill>
                          <a:schemeClr val="tx1"/>
                        </a:solidFill>
                        <a:effectLst/>
                        <a:latin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extLst>
                  <a:ext uri="{0D108BD9-81ED-4DB2-BD59-A6C34878D82A}">
                    <a16:rowId xmlns:a16="http://schemas.microsoft.com/office/drawing/2014/main" xmlns="" val="10005"/>
                  </a:ext>
                </a:extLst>
              </a:tr>
              <a:tr h="6278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Nežino, neatsakė</a:t>
                      </a:r>
                      <a:endParaRPr kumimoji="0" lang="en-US" sz="1600" b="0" i="0" u="none" strike="noStrike" cap="none" normalizeH="0" baseline="0" smtClean="0">
                        <a:ln>
                          <a:noFill/>
                        </a:ln>
                        <a:solidFill>
                          <a:schemeClr val="tx1"/>
                        </a:solidFill>
                        <a:effectLst/>
                        <a:latin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14</a:t>
                      </a:r>
                      <a:r>
                        <a:rPr kumimoji="0" lang="en-US" sz="1600" u="none" strike="noStrike" cap="none" normalizeH="0" baseline="0" dirty="0" smtClean="0">
                          <a:ln>
                            <a:noFill/>
                          </a:ln>
                          <a:effectLst/>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15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54" marR="91454" marT="45717" marB="45717" horzOverflow="overflow"/>
                </a:tc>
                <a:extLst>
                  <a:ext uri="{0D108BD9-81ED-4DB2-BD59-A6C34878D82A}">
                    <a16:rowId xmlns:a16="http://schemas.microsoft.com/office/drawing/2014/main" xmlns="" val="10006"/>
                  </a:ext>
                </a:extLst>
              </a:tr>
            </a:tbl>
          </a:graphicData>
        </a:graphic>
      </p:graphicFrame>
      <p:sp>
        <p:nvSpPr>
          <p:cNvPr id="242735" name="Text Box 61"/>
          <p:cNvSpPr txBox="1">
            <a:spLocks noChangeArrowheads="1"/>
          </p:cNvSpPr>
          <p:nvPr/>
        </p:nvSpPr>
        <p:spPr bwMode="auto">
          <a:xfrm>
            <a:off x="1042988" y="57245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2011-2016</a:t>
            </a:r>
            <a:endParaRPr lang="en-US" altLang="lt-LT" sz="1800" i="1">
              <a:latin typeface="Times New Roman" panose="02020603050405020304" pitchFamily="18" charset="0"/>
            </a:endParaRPr>
          </a:p>
        </p:txBody>
      </p:sp>
      <p:sp>
        <p:nvSpPr>
          <p:cNvPr id="2427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37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9895DFC-A528-43E4-AAE9-E44BD3995C13}" type="slidenum">
              <a:rPr lang="lt-LT" altLang="lt-LT" sz="1000" b="0">
                <a:latin typeface="Arial" panose="020B0604020202020204" pitchFamily="34" charset="0"/>
              </a:rPr>
              <a:pPr eaLnBrk="1" hangingPunct="1"/>
              <a:t>76</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064500" cy="4246563"/>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Valstybės tarnautojų nuomone, korupcijos mastai per 5 metus sumažėjo  (50% respondentų), padidėjimą nurodė 15%. Tai geresni vertinimai nei 2014 ir 2011 m.</a:t>
            </a: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r>
              <a:rPr lang="lt-LT" sz="1800" dirty="0">
                <a:latin typeface="+mj-lt"/>
              </a:rPr>
              <a:t>Padaugėjo sakančių, kad korupcija sumažėjo per pastaruosius 12 mėn. </a:t>
            </a:r>
            <a:r>
              <a:rPr lang="lt-LT" sz="1800" dirty="0">
                <a:latin typeface="+mn-lt"/>
              </a:rPr>
              <a:t>–</a:t>
            </a:r>
            <a:r>
              <a:rPr lang="lt-LT" sz="1800" dirty="0">
                <a:latin typeface="+mj-lt"/>
              </a:rPr>
              <a:t>  36% (2014 m. buvo 25%).</a:t>
            </a: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r>
              <a:rPr lang="lt-LT" sz="1800" dirty="0">
                <a:latin typeface="+mj-lt"/>
              </a:rPr>
              <a:t>Dauguma prognozuoja, kad per artimiausius 3 metus korupcija sumažės – 57% (buvo 41%). </a:t>
            </a:r>
          </a:p>
          <a:p>
            <a:pPr algn="just">
              <a:defRPr/>
            </a:pPr>
            <a:endParaRPr lang="lt-LT" sz="1800" dirty="0">
              <a:solidFill>
                <a:srgbClr val="C00000"/>
              </a:solidFill>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437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789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70DF540-E2EB-4880-B565-7D47A91ACF8F}" type="slidenum">
              <a:rPr lang="lt-LT" altLang="lt-LT" sz="1000" b="0">
                <a:latin typeface="Arial" panose="020B0604020202020204" pitchFamily="34" charset="0"/>
              </a:rPr>
              <a:pPr eaLnBrk="1" hangingPunct="1"/>
              <a:t>77</a:t>
            </a:fld>
            <a:endParaRPr lang="lt-LT" altLang="lt-LT" sz="1000" b="0">
              <a:latin typeface="Arial" panose="020B0604020202020204" pitchFamily="34" charset="0"/>
            </a:endParaRPr>
          </a:p>
        </p:txBody>
      </p:sp>
      <p:sp>
        <p:nvSpPr>
          <p:cNvPr id="37894" name="Rectangle 2"/>
          <p:cNvSpPr>
            <a:spLocks noGrp="1" noChangeArrowheads="1"/>
          </p:cNvSpPr>
          <p:nvPr>
            <p:ph type="title"/>
          </p:nvPr>
        </p:nvSpPr>
        <p:spPr/>
        <p:txBody>
          <a:bodyPr/>
          <a:lstStyle/>
          <a:p>
            <a:pPr algn="ctr" eaLnBrk="1" hangingPunct="1"/>
            <a:r>
              <a:rPr lang="en-US" altLang="lt-LT" smtClean="0"/>
              <a:t>K</a:t>
            </a:r>
            <a:r>
              <a:rPr lang="lt-LT" altLang="lt-LT" smtClean="0"/>
              <a:t>orupcij</a:t>
            </a:r>
            <a:r>
              <a:rPr lang="en-US" altLang="lt-LT" smtClean="0"/>
              <a:t>os mast</a:t>
            </a:r>
            <a:r>
              <a:rPr lang="lt-LT" altLang="lt-LT" smtClean="0"/>
              <a:t>ų pokytis:</a:t>
            </a:r>
            <a:r>
              <a:rPr lang="lt-LT" altLang="lt-LT" sz="1800" smtClean="0"/>
              <a:t> </a:t>
            </a:r>
            <a:r>
              <a:rPr lang="lt-LT" altLang="lt-LT" smtClean="0"/>
              <a:t>tikslinių</a:t>
            </a:r>
            <a:br>
              <a:rPr lang="lt-LT" altLang="lt-LT" smtClean="0"/>
            </a:br>
            <a:r>
              <a:rPr lang="lt-LT" altLang="lt-LT" smtClean="0"/>
              <a:t> grupių atsakymų palyginimas</a:t>
            </a:r>
            <a:endParaRPr lang="lt-LT" altLang="lt-LT" i="1" smtClean="0"/>
          </a:p>
        </p:txBody>
      </p:sp>
      <p:graphicFrame>
        <p:nvGraphicFramePr>
          <p:cNvPr id="37890" name="Object 3"/>
          <p:cNvGraphicFramePr>
            <a:graphicFrameLocks noGrp="1" noChangeAspect="1"/>
          </p:cNvGraphicFramePr>
          <p:nvPr>
            <p:ph sz="half" idx="1"/>
          </p:nvPr>
        </p:nvGraphicFramePr>
        <p:xfrm>
          <a:off x="333375" y="1955800"/>
          <a:ext cx="4271963" cy="3149600"/>
        </p:xfrm>
        <a:graphic>
          <a:graphicData uri="http://schemas.openxmlformats.org/presentationml/2006/ole">
            <mc:AlternateContent xmlns:mc="http://schemas.openxmlformats.org/markup-compatibility/2006">
              <mc:Choice xmlns:v="urn:schemas-microsoft-com:vml" Requires="v">
                <p:oleObj spid="_x0000_s37901" name="Chart" r:id="rId3" imgW="4276820" imgH="3152966" progId="Excel.Chart.8">
                  <p:embed/>
                </p:oleObj>
              </mc:Choice>
              <mc:Fallback>
                <p:oleObj name="Chart" r:id="rId3" imgW="4276820" imgH="3152966"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55800"/>
                        <a:ext cx="4271963" cy="3149600"/>
                      </a:xfrm>
                      <a:prstGeom prst="rect">
                        <a:avLst/>
                      </a:prstGeom>
                    </p:spPr>
                  </p:pic>
                </p:oleObj>
              </mc:Fallback>
            </mc:AlternateContent>
          </a:graphicData>
        </a:graphic>
      </p:graphicFrame>
      <p:sp>
        <p:nvSpPr>
          <p:cNvPr id="37895" name="Text Box 5"/>
          <p:cNvSpPr txBox="1">
            <a:spLocks noChangeArrowheads="1"/>
          </p:cNvSpPr>
          <p:nvPr/>
        </p:nvSpPr>
        <p:spPr bwMode="auto">
          <a:xfrm>
            <a:off x="1187450" y="1784350"/>
            <a:ext cx="2663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Per paskutiniuosius </a:t>
            </a:r>
            <a:r>
              <a:rPr lang="en-US" altLang="lt-LT" sz="1200"/>
              <a:t>5 metus</a:t>
            </a:r>
            <a:endParaRPr lang="lt-LT" altLang="lt-LT" sz="1200"/>
          </a:p>
        </p:txBody>
      </p:sp>
      <p:graphicFrame>
        <p:nvGraphicFramePr>
          <p:cNvPr id="37891" name="Object 6"/>
          <p:cNvGraphicFramePr>
            <a:graphicFrameLocks noGrp="1" noChangeAspect="1"/>
          </p:cNvGraphicFramePr>
          <p:nvPr>
            <p:ph sz="half" idx="2"/>
          </p:nvPr>
        </p:nvGraphicFramePr>
        <p:xfrm>
          <a:off x="4524375" y="1955800"/>
          <a:ext cx="4271963" cy="3149600"/>
        </p:xfrm>
        <a:graphic>
          <a:graphicData uri="http://schemas.openxmlformats.org/presentationml/2006/ole">
            <mc:AlternateContent xmlns:mc="http://schemas.openxmlformats.org/markup-compatibility/2006">
              <mc:Choice xmlns:v="urn:schemas-microsoft-com:vml" Requires="v">
                <p:oleObj spid="_x0000_s37902" name="Chart" r:id="rId5" imgW="4276820" imgH="3152966" progId="Excel.Chart.8">
                  <p:embed/>
                </p:oleObj>
              </mc:Choice>
              <mc:Fallback>
                <p:oleObj name="Chart" r:id="rId5" imgW="4276820" imgH="3152966" progId="Excel.Chart.8">
                  <p:embed/>
                  <p:pic>
                    <p:nvPicPr>
                      <p:cNvPr id="0" name="Object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1955800"/>
                        <a:ext cx="4271963" cy="3149600"/>
                      </a:xfrm>
                      <a:prstGeom prst="rect">
                        <a:avLst/>
                      </a:prstGeom>
                    </p:spPr>
                  </p:pic>
                </p:oleObj>
              </mc:Fallback>
            </mc:AlternateContent>
          </a:graphicData>
        </a:graphic>
      </p:graphicFrame>
      <p:sp>
        <p:nvSpPr>
          <p:cNvPr id="37896" name="Text Box 7"/>
          <p:cNvSpPr txBox="1">
            <a:spLocks noChangeArrowheads="1"/>
          </p:cNvSpPr>
          <p:nvPr/>
        </p:nvSpPr>
        <p:spPr bwMode="auto">
          <a:xfrm>
            <a:off x="5435600" y="1784350"/>
            <a:ext cx="295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Per paskutiniuosius </a:t>
            </a:r>
            <a:r>
              <a:rPr lang="en-US" altLang="lt-LT" sz="1200"/>
              <a:t>12 </a:t>
            </a:r>
            <a:r>
              <a:rPr lang="lt-LT" altLang="lt-LT" sz="1200"/>
              <a:t>mėnesių</a:t>
            </a:r>
          </a:p>
        </p:txBody>
      </p:sp>
      <p:sp>
        <p:nvSpPr>
          <p:cNvPr id="37897" name="Text Box 5"/>
          <p:cNvSpPr txBox="1">
            <a:spLocks noChangeArrowheads="1"/>
          </p:cNvSpPr>
          <p:nvPr/>
        </p:nvSpPr>
        <p:spPr bwMode="auto">
          <a:xfrm>
            <a:off x="971550" y="5805488"/>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en-US" altLang="lt-LT" sz="1800" i="1">
                <a:solidFill>
                  <a:schemeClr val="tx2"/>
                </a:solidFill>
                <a:latin typeface="Times New Roman" panose="02020603050405020304" pitchFamily="18" charset="0"/>
              </a:rPr>
              <a:t>201</a:t>
            </a:r>
            <a:r>
              <a:rPr lang="lt-LT" altLang="lt-LT" sz="1800" i="1">
                <a:solidFill>
                  <a:schemeClr val="tx2"/>
                </a:solidFill>
                <a:latin typeface="Times New Roman" panose="02020603050405020304" pitchFamily="18" charset="0"/>
              </a:rPr>
              <a:t>6</a:t>
            </a:r>
            <a:endParaRPr lang="en-US" altLang="lt-LT" sz="1800" i="1">
              <a:solidFill>
                <a:schemeClr val="tx2"/>
              </a:solidFill>
              <a:latin typeface="Times New Roman" panose="02020603050405020304" pitchFamily="18" charset="0"/>
            </a:endParaRPr>
          </a:p>
        </p:txBody>
      </p:sp>
      <p:sp>
        <p:nvSpPr>
          <p:cNvPr id="378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891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184683D-57C1-41AB-B7EB-47B2216D6995}" type="slidenum">
              <a:rPr lang="lt-LT" altLang="lt-LT" sz="1000" b="0">
                <a:latin typeface="Arial" panose="020B0604020202020204" pitchFamily="34" charset="0"/>
              </a:rPr>
              <a:pPr eaLnBrk="1" hangingPunct="1"/>
              <a:t>78</a:t>
            </a:fld>
            <a:endParaRPr lang="lt-LT" altLang="lt-LT" sz="1000" b="0">
              <a:latin typeface="Arial" panose="020B0604020202020204" pitchFamily="34" charset="0"/>
            </a:endParaRPr>
          </a:p>
        </p:txBody>
      </p:sp>
      <p:sp>
        <p:nvSpPr>
          <p:cNvPr id="38917" name="Rectangle 2"/>
          <p:cNvSpPr>
            <a:spLocks noGrp="1" noChangeArrowheads="1"/>
          </p:cNvSpPr>
          <p:nvPr>
            <p:ph type="title"/>
          </p:nvPr>
        </p:nvSpPr>
        <p:spPr/>
        <p:txBody>
          <a:bodyPr/>
          <a:lstStyle/>
          <a:p>
            <a:pPr algn="ctr" eaLnBrk="1" hangingPunct="1"/>
            <a:r>
              <a:rPr lang="en-US" altLang="lt-LT" smtClean="0"/>
              <a:t>K</a:t>
            </a:r>
            <a:r>
              <a:rPr lang="lt-LT" altLang="lt-LT" smtClean="0"/>
              <a:t>orupcij</a:t>
            </a:r>
            <a:r>
              <a:rPr lang="en-US" altLang="lt-LT" smtClean="0"/>
              <a:t>os mast</a:t>
            </a:r>
            <a:r>
              <a:rPr lang="lt-LT" altLang="lt-LT" smtClean="0"/>
              <a:t>ų kitimo prognozė:</a:t>
            </a:r>
            <a:r>
              <a:rPr lang="lt-LT" altLang="lt-LT" sz="1800" smtClean="0"/>
              <a:t> </a:t>
            </a:r>
            <a:r>
              <a:rPr lang="lt-LT" altLang="lt-LT" smtClean="0"/>
              <a:t>tikslinių</a:t>
            </a:r>
            <a:br>
              <a:rPr lang="lt-LT" altLang="lt-LT" smtClean="0"/>
            </a:br>
            <a:r>
              <a:rPr lang="lt-LT" altLang="lt-LT" smtClean="0"/>
              <a:t> grupių atsakymų palyginimas</a:t>
            </a:r>
            <a:endParaRPr lang="lt-LT" altLang="lt-LT" i="1" smtClean="0"/>
          </a:p>
        </p:txBody>
      </p:sp>
      <p:graphicFrame>
        <p:nvGraphicFramePr>
          <p:cNvPr id="38914" name="Object 3"/>
          <p:cNvGraphicFramePr>
            <a:graphicFrameLocks noGrp="1" noChangeAspect="1"/>
          </p:cNvGraphicFramePr>
          <p:nvPr>
            <p:ph sz="half" idx="1"/>
          </p:nvPr>
        </p:nvGraphicFramePr>
        <p:xfrm>
          <a:off x="762000" y="1346200"/>
          <a:ext cx="7327900" cy="3973513"/>
        </p:xfrm>
        <a:graphic>
          <a:graphicData uri="http://schemas.openxmlformats.org/presentationml/2006/ole">
            <mc:AlternateContent xmlns:mc="http://schemas.openxmlformats.org/markup-compatibility/2006">
              <mc:Choice xmlns:v="urn:schemas-microsoft-com:vml" Requires="v">
                <p:oleObj spid="_x0000_s38922" name="Chart" r:id="rId3" imgW="7324773" imgH="3972068" progId="Excel.Chart.8">
                  <p:embed/>
                </p:oleObj>
              </mc:Choice>
              <mc:Fallback>
                <p:oleObj name="Chart" r:id="rId3" imgW="7324773" imgH="397206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46200"/>
                        <a:ext cx="7327900" cy="3973513"/>
                      </a:xfrm>
                      <a:prstGeom prst="rect">
                        <a:avLst/>
                      </a:prstGeom>
                    </p:spPr>
                  </p:pic>
                </p:oleObj>
              </mc:Fallback>
            </mc:AlternateContent>
          </a:graphicData>
        </a:graphic>
      </p:graphicFrame>
      <p:sp>
        <p:nvSpPr>
          <p:cNvPr id="38918" name="Text Box 5"/>
          <p:cNvSpPr txBox="1">
            <a:spLocks noChangeArrowheads="1"/>
          </p:cNvSpPr>
          <p:nvPr/>
        </p:nvSpPr>
        <p:spPr bwMode="auto">
          <a:xfrm>
            <a:off x="3132138" y="1641475"/>
            <a:ext cx="2663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spcBef>
                <a:spcPct val="50000"/>
              </a:spcBef>
            </a:pPr>
            <a:r>
              <a:rPr lang="lt-LT" altLang="lt-LT" sz="1200"/>
              <a:t>Per artimiausius </a:t>
            </a:r>
            <a:r>
              <a:rPr lang="en-US" altLang="lt-LT" sz="1200"/>
              <a:t>3 metus</a:t>
            </a:r>
            <a:endParaRPr lang="lt-LT" altLang="lt-LT" sz="1200"/>
          </a:p>
        </p:txBody>
      </p:sp>
      <p:sp>
        <p:nvSpPr>
          <p:cNvPr id="38919" name="Text Box 5"/>
          <p:cNvSpPr txBox="1">
            <a:spLocks noChangeArrowheads="1"/>
          </p:cNvSpPr>
          <p:nvPr/>
        </p:nvSpPr>
        <p:spPr bwMode="auto">
          <a:xfrm>
            <a:off x="1042988" y="5805488"/>
            <a:ext cx="1296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en-US" altLang="lt-LT" sz="1800" i="1">
                <a:solidFill>
                  <a:schemeClr val="tx2"/>
                </a:solidFill>
                <a:latin typeface="Times New Roman" panose="02020603050405020304" pitchFamily="18" charset="0"/>
              </a:rPr>
              <a:t>201</a:t>
            </a:r>
            <a:r>
              <a:rPr lang="lt-LT" altLang="lt-LT" sz="1800" i="1">
                <a:solidFill>
                  <a:schemeClr val="tx2"/>
                </a:solidFill>
                <a:latin typeface="Times New Roman" panose="02020603050405020304" pitchFamily="18" charset="0"/>
              </a:rPr>
              <a:t>6</a:t>
            </a:r>
            <a:endParaRPr lang="en-US" altLang="lt-LT" sz="1800" i="1">
              <a:solidFill>
                <a:schemeClr val="tx2"/>
              </a:solidFill>
              <a:latin typeface="Times New Roman" panose="02020603050405020304" pitchFamily="18" charset="0"/>
            </a:endParaRPr>
          </a:p>
        </p:txBody>
      </p:sp>
      <p:sp>
        <p:nvSpPr>
          <p:cNvPr id="389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47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289F59B-E8B2-4ED9-B51D-20FDF60EB4CD}" type="slidenum">
              <a:rPr lang="lt-LT" altLang="lt-LT" sz="1000" b="0">
                <a:latin typeface="Arial" panose="020B0604020202020204" pitchFamily="34" charset="0"/>
              </a:rPr>
              <a:pPr eaLnBrk="1" hangingPunct="1"/>
              <a:t>79</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971550" y="1052513"/>
            <a:ext cx="7343775" cy="3140075"/>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Lyginant tikslinių grupių atsakymus, galima matyti, kad kritiškiausiai korupcinių procesų atžvilgiu yra nusiteikę gyventojai, po to seka verslininkai, o mažiausiai kritiški yra valstybės tarnautojai.</a:t>
            </a:r>
          </a:p>
          <a:p>
            <a:pPr algn="just">
              <a:defRPr/>
            </a:pPr>
            <a:r>
              <a:rPr lang="lt-LT" sz="1800" dirty="0">
                <a:latin typeface="+mj-lt"/>
              </a:rPr>
              <a:t> </a:t>
            </a: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4474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109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82DFB14-66BE-4574-87F9-E1DBCC23A42F}" type="slidenum">
              <a:rPr lang="lt-LT" altLang="lt-LT" sz="1000" b="0">
                <a:latin typeface="Arial" panose="020B0604020202020204" pitchFamily="34" charset="0"/>
              </a:rPr>
              <a:pPr eaLnBrk="1" hangingPunct="1"/>
              <a:t>8</a:t>
            </a:fld>
            <a:endParaRPr lang="lt-LT" altLang="lt-LT" sz="1000" b="0">
              <a:latin typeface="Arial" panose="020B0604020202020204" pitchFamily="34" charset="0"/>
            </a:endParaRPr>
          </a:p>
        </p:txBody>
      </p:sp>
      <p:sp>
        <p:nvSpPr>
          <p:cNvPr id="210948"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Rezultatai</a:t>
            </a:r>
            <a:endParaRPr lang="en-US" altLang="lt-LT" sz="3600" smtClean="0"/>
          </a:p>
        </p:txBody>
      </p:sp>
      <p:sp>
        <p:nvSpPr>
          <p:cNvPr id="21094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57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CFED9CD7-47D0-417B-B2C1-C444A374719B}" type="slidenum">
              <a:rPr lang="lt-LT" altLang="lt-LT" sz="1000" b="0">
                <a:latin typeface="Arial" panose="020B0604020202020204" pitchFamily="34" charset="0"/>
              </a:rPr>
              <a:pPr eaLnBrk="1" hangingPunct="1"/>
              <a:t>80</a:t>
            </a:fld>
            <a:endParaRPr lang="lt-LT" altLang="lt-LT" sz="1000" b="0">
              <a:latin typeface="Arial" panose="020B0604020202020204" pitchFamily="34" charset="0"/>
            </a:endParaRPr>
          </a:p>
        </p:txBody>
      </p:sp>
      <p:sp>
        <p:nvSpPr>
          <p:cNvPr id="245764"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Korupcijos formų paplitimas</a:t>
            </a:r>
            <a:endParaRPr lang="en-US" altLang="lt-LT" sz="3600" smtClean="0"/>
          </a:p>
        </p:txBody>
      </p:sp>
      <p:sp>
        <p:nvSpPr>
          <p:cNvPr id="2457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BB1F904-31EA-467A-B74C-B3225A49AEC2}" type="slidenum">
              <a:rPr lang="lt-LT" altLang="lt-LT" sz="1000" b="0">
                <a:latin typeface="Arial" panose="020B0604020202020204" pitchFamily="34" charset="0"/>
              </a:rPr>
              <a:pPr eaLnBrk="1" hangingPunct="1"/>
              <a:t>81</a:t>
            </a:fld>
            <a:endParaRPr lang="lt-LT" altLang="lt-LT" sz="1000" b="0">
              <a:latin typeface="Arial" panose="020B0604020202020204" pitchFamily="34" charset="0"/>
            </a:endParaRPr>
          </a:p>
        </p:txBody>
      </p:sp>
      <p:sp>
        <p:nvSpPr>
          <p:cNvPr id="39941" name="Rectangle 2"/>
          <p:cNvSpPr>
            <a:spLocks noGrp="1" noChangeArrowheads="1"/>
          </p:cNvSpPr>
          <p:nvPr>
            <p:ph type="title"/>
          </p:nvPr>
        </p:nvSpPr>
        <p:spPr>
          <a:xfrm>
            <a:off x="468313" y="188913"/>
            <a:ext cx="8229600" cy="1143000"/>
          </a:xfrm>
        </p:spPr>
        <p:txBody>
          <a:bodyPr/>
          <a:lstStyle/>
          <a:p>
            <a:pPr algn="ctr" eaLnBrk="1" hangingPunct="1"/>
            <a:r>
              <a:rPr lang="lt-LT" altLang="lt-LT" smtClean="0"/>
              <a:t>Labiausiai paplitusios korupcijos formos Lietuvoje </a:t>
            </a: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a:t>
            </a:r>
          </a:p>
        </p:txBody>
      </p:sp>
      <p:graphicFrame>
        <p:nvGraphicFramePr>
          <p:cNvPr id="39938" name="Object 4"/>
          <p:cNvGraphicFramePr>
            <a:graphicFrameLocks noGrp="1" noChangeAspect="1"/>
          </p:cNvGraphicFramePr>
          <p:nvPr>
            <p:ph type="chart" idx="1"/>
          </p:nvPr>
        </p:nvGraphicFramePr>
        <p:xfrm>
          <a:off x="1588" y="914400"/>
          <a:ext cx="9153525" cy="4800600"/>
        </p:xfrm>
        <a:graphic>
          <a:graphicData uri="http://schemas.openxmlformats.org/presentationml/2006/ole">
            <mc:AlternateContent xmlns:mc="http://schemas.openxmlformats.org/markup-compatibility/2006">
              <mc:Choice xmlns:v="urn:schemas-microsoft-com:vml" Requires="v">
                <p:oleObj spid="_x0000_s39946" name="Chart" r:id="rId3" imgW="9153716" imgH="4800600" progId="Excel.Chart.8">
                  <p:embed/>
                </p:oleObj>
              </mc:Choice>
              <mc:Fallback>
                <p:oleObj name="Chart" r:id="rId3" imgW="9153716" imgH="480060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914400"/>
                        <a:ext cx="9153525" cy="4800600"/>
                      </a:xfrm>
                      <a:prstGeom prst="rect">
                        <a:avLst/>
                      </a:prstGeom>
                    </p:spPr>
                  </p:pic>
                </p:oleObj>
              </mc:Fallback>
            </mc:AlternateContent>
          </a:graphicData>
        </a:graphic>
      </p:graphicFrame>
      <p:sp>
        <p:nvSpPr>
          <p:cNvPr id="39942" name="Text Box 6"/>
          <p:cNvSpPr txBox="1">
            <a:spLocks noChangeArrowheads="1"/>
          </p:cNvSpPr>
          <p:nvPr/>
        </p:nvSpPr>
        <p:spPr bwMode="auto">
          <a:xfrm>
            <a:off x="971550" y="5949950"/>
            <a:ext cx="2312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sp>
        <p:nvSpPr>
          <p:cNvPr id="39943" name="Text Box 7"/>
          <p:cNvSpPr txBox="1">
            <a:spLocks noChangeArrowheads="1"/>
          </p:cNvSpPr>
          <p:nvPr/>
        </p:nvSpPr>
        <p:spPr bwMode="auto">
          <a:xfrm>
            <a:off x="574675" y="573246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Q7. Kokios korupcijos formos labiausiai paplitusios Lietuvoje?</a:t>
            </a:r>
          </a:p>
          <a:p>
            <a:pPr eaLnBrk="1" hangingPunct="1"/>
            <a:r>
              <a:rPr lang="lt-LT" altLang="lt-LT" sz="1200" i="1"/>
              <a:t> </a:t>
            </a:r>
            <a:endParaRPr lang="lt-LT" altLang="lt-LT" sz="1200"/>
          </a:p>
        </p:txBody>
      </p:sp>
      <p:sp>
        <p:nvSpPr>
          <p:cNvPr id="399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67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71ADAC5-7F5C-49A3-B651-5B2B6B821E64}" type="slidenum">
              <a:rPr lang="lt-LT" altLang="lt-LT" sz="1000" b="0">
                <a:latin typeface="Arial" panose="020B0604020202020204" pitchFamily="34" charset="0"/>
              </a:rPr>
              <a:pPr eaLnBrk="1" hangingPunct="1"/>
              <a:t>82</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064500" cy="2586038"/>
          </a:xfrm>
          <a:prstGeom prst="rect">
            <a:avLst/>
          </a:prstGeom>
          <a:noFill/>
          <a:ln w="9525">
            <a:noFill/>
            <a:miter lim="800000"/>
            <a:headEnd/>
            <a:tailEnd/>
          </a:ln>
          <a:effectLst/>
        </p:spPr>
        <p:txBody>
          <a:bodyPr>
            <a:spAutoFit/>
          </a:bodyPr>
          <a:lstStyle/>
          <a:p>
            <a:pPr algn="just">
              <a:defRPr/>
            </a:pPr>
            <a:r>
              <a:rPr lang="lt-LT" sz="1800" dirty="0">
                <a:latin typeface="+mj-lt"/>
              </a:rPr>
              <a:t>	</a:t>
            </a:r>
          </a:p>
          <a:p>
            <a:pPr algn="just">
              <a:defRPr/>
            </a:pPr>
            <a:r>
              <a:rPr lang="lt-LT" sz="1800" dirty="0">
                <a:latin typeface="+mj-lt"/>
              </a:rPr>
              <a:t>	 Lyginant su 2014 m., padaugėjo teigiančių, kad Lietuvoje paplitęs nepotizmas 74% (buvo 68</a:t>
            </a:r>
            <a:r>
              <a:rPr lang="lt-LT" sz="1800" dirty="0">
                <a:latin typeface="Times New Roman" pitchFamily="18" charset="0"/>
                <a:cs typeface="Times New Roman" pitchFamily="18" charset="0"/>
              </a:rPr>
              <a:t>%</a:t>
            </a:r>
            <a:r>
              <a:rPr lang="lt-LT" sz="1800" dirty="0">
                <a:latin typeface="+mj-lt"/>
              </a:rPr>
              <a:t>), politinių partijų narių protegavimas 72% (buvo 62%), piktnaudžiavimas tarnyba 58% (buvo 46%), ypač padaugėjo nurodžiusių prekybą poveikiu – 56% (buvo 35%).</a:t>
            </a:r>
            <a:endParaRPr lang="lt-LT" sz="1800" dirty="0">
              <a:solidFill>
                <a:srgbClr val="C00000"/>
              </a:solidFill>
              <a:latin typeface="+mj-lt"/>
            </a:endParaRPr>
          </a:p>
          <a:p>
            <a:pPr algn="just">
              <a:defRPr/>
            </a:pPr>
            <a:endParaRPr lang="lt-LT" sz="1800" dirty="0">
              <a:solidFill>
                <a:srgbClr val="C00000"/>
              </a:solidFill>
              <a:latin typeface="+mj-lt"/>
            </a:endParaRP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p>
          <a:p>
            <a:pPr algn="just">
              <a:defRPr/>
            </a:pPr>
            <a:r>
              <a:rPr lang="lt-LT" sz="1800" dirty="0">
                <a:latin typeface="+mj-lt"/>
              </a:rPr>
              <a:t> </a:t>
            </a:r>
          </a:p>
        </p:txBody>
      </p:sp>
      <p:sp>
        <p:nvSpPr>
          <p:cNvPr id="2467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40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46DA7092-04C3-4610-83F3-45075BE22AC5}" type="slidenum">
              <a:rPr lang="lt-LT" altLang="lt-LT" sz="1000" b="0">
                <a:latin typeface="Arial" panose="020B0604020202020204" pitchFamily="34" charset="0"/>
              </a:rPr>
              <a:pPr eaLnBrk="1" hangingPunct="1"/>
              <a:t>83</a:t>
            </a:fld>
            <a:endParaRPr lang="lt-LT" altLang="lt-LT" sz="1000" b="0">
              <a:latin typeface="Arial" panose="020B0604020202020204" pitchFamily="34" charset="0"/>
            </a:endParaRPr>
          </a:p>
        </p:txBody>
      </p:sp>
      <p:sp>
        <p:nvSpPr>
          <p:cNvPr id="40965" name="Rectangle 2"/>
          <p:cNvSpPr>
            <a:spLocks noGrp="1" noChangeArrowheads="1"/>
          </p:cNvSpPr>
          <p:nvPr>
            <p:ph type="title"/>
          </p:nvPr>
        </p:nvSpPr>
        <p:spPr/>
        <p:txBody>
          <a:bodyPr/>
          <a:lstStyle/>
          <a:p>
            <a:pPr algn="ctr" eaLnBrk="1" hangingPunct="1"/>
            <a:r>
              <a:rPr lang="lt-LT" altLang="lt-LT" smtClean="0"/>
              <a:t>Labiausiai paplitusios korupcijos formos Lietuvoje </a:t>
            </a:r>
            <a:r>
              <a:rPr lang="lt-LT" altLang="lt-LT" sz="1800" i="1" smtClean="0"/>
              <a:t>(skliausteliuose 2014 m. tyrimo duomenys)</a:t>
            </a:r>
          </a:p>
        </p:txBody>
      </p:sp>
      <p:sp>
        <p:nvSpPr>
          <p:cNvPr id="40966" name="Text Box 7"/>
          <p:cNvSpPr txBox="1">
            <a:spLocks noChangeArrowheads="1"/>
          </p:cNvSpPr>
          <p:nvPr/>
        </p:nvSpPr>
        <p:spPr bwMode="auto">
          <a:xfrm>
            <a:off x="900113" y="5949950"/>
            <a:ext cx="1935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40967" name="Text Box 7"/>
          <p:cNvSpPr txBox="1">
            <a:spLocks noChangeArrowheads="1"/>
          </p:cNvSpPr>
          <p:nvPr/>
        </p:nvSpPr>
        <p:spPr bwMode="auto">
          <a:xfrm>
            <a:off x="323850" y="5732463"/>
            <a:ext cx="8281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Q7. Kokios korupcijos formos labiausiai paplitusios Lietuvoje?</a:t>
            </a:r>
          </a:p>
          <a:p>
            <a:pPr eaLnBrk="1" hangingPunct="1"/>
            <a:endParaRPr lang="lt-LT" altLang="lt-LT" sz="1200"/>
          </a:p>
          <a:p>
            <a:pPr algn="just" eaLnBrk="1" hangingPunct="1"/>
            <a:endParaRPr lang="lt-LT" altLang="lt-LT" sz="1200" b="0" i="1"/>
          </a:p>
          <a:p>
            <a:pPr algn="just" eaLnBrk="1" hangingPunct="1"/>
            <a:endParaRPr lang="lt-LT" altLang="lt-LT" sz="1200" b="0" i="1"/>
          </a:p>
        </p:txBody>
      </p:sp>
      <p:sp>
        <p:nvSpPr>
          <p:cNvPr id="40968" name="Date Placeholder 3"/>
          <p:cNvSpPr txBox="1">
            <a:spLocks/>
          </p:cNvSpPr>
          <p:nvPr/>
        </p:nvSpPr>
        <p:spPr bwMode="auto">
          <a:xfrm>
            <a:off x="457200" y="6237288"/>
            <a:ext cx="2133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graphicFrame>
        <p:nvGraphicFramePr>
          <p:cNvPr id="40962" name="Object 4"/>
          <p:cNvGraphicFramePr>
            <a:graphicFrameLocks noGrp="1" noChangeAspect="1"/>
          </p:cNvGraphicFramePr>
          <p:nvPr/>
        </p:nvGraphicFramePr>
        <p:xfrm>
          <a:off x="179388" y="1052513"/>
          <a:ext cx="8172450" cy="4824412"/>
        </p:xfrm>
        <a:graphic>
          <a:graphicData uri="http://schemas.openxmlformats.org/presentationml/2006/ole">
            <mc:AlternateContent xmlns:mc="http://schemas.openxmlformats.org/markup-compatibility/2006">
              <mc:Choice xmlns:v="urn:schemas-microsoft-com:vml" Requires="v">
                <p:oleObj spid="_x0000_s40970" name="Worksheet" r:id="rId3" imgW="9182005" imgH="5172218" progId="Excel.Sheet.8">
                  <p:embed/>
                </p:oleObj>
              </mc:Choice>
              <mc:Fallback>
                <p:oleObj name="Worksheet" r:id="rId3" imgW="9182005" imgH="5172218"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52513"/>
                        <a:ext cx="8172450" cy="482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78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EFEF20B-B793-4D3E-9373-32A2C10B3F08}" type="slidenum">
              <a:rPr lang="lt-LT" altLang="lt-LT" sz="1000" b="0">
                <a:latin typeface="Arial" panose="020B0604020202020204" pitchFamily="34" charset="0"/>
              </a:rPr>
              <a:pPr eaLnBrk="1" hangingPunct="1"/>
              <a:t>84</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064500" cy="3416300"/>
          </a:xfrm>
          <a:prstGeom prst="rect">
            <a:avLst/>
          </a:prstGeom>
          <a:noFill/>
          <a:ln w="9525">
            <a:noFill/>
            <a:miter lim="800000"/>
            <a:headEnd/>
            <a:tailEnd/>
          </a:ln>
          <a:effectLst/>
        </p:spPr>
        <p:txBody>
          <a:bodyPr>
            <a:spAutoFit/>
          </a:bodyPr>
          <a:lstStyle/>
          <a:p>
            <a:pPr algn="just">
              <a:defRPr/>
            </a:pPr>
            <a:r>
              <a:rPr lang="lt-LT" sz="1800" dirty="0">
                <a:latin typeface="+mj-lt"/>
              </a:rPr>
              <a:t>	</a:t>
            </a:r>
          </a:p>
          <a:p>
            <a:pPr algn="just">
              <a:defRPr/>
            </a:pPr>
            <a:r>
              <a:rPr lang="lt-LT" sz="1800" dirty="0">
                <a:latin typeface="+mj-lt"/>
              </a:rPr>
              <a:t>	 Įmonių atstovai dažniausiai nurodė, kad Lietuvoje yra “labai paplitęs” ir “paplitęs” politinių partijų narių protegavimas – 74% (buvo 60%), nepotizmas – 74% (buvo 63%).</a:t>
            </a: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r>
              <a:rPr lang="lt-LT" sz="1800" dirty="0">
                <a:latin typeface="+mj-lt"/>
              </a:rPr>
              <a:t>Taip pat išaugo palankių įstatymų, naudingų atskiroms grupėms, priėmimas – 59% (buvo 53%), įgaliojimų viršijimas – 52% (buvo 42%), prekyba poveikiu – 43% (buvo 32%).</a:t>
            </a:r>
          </a:p>
          <a:p>
            <a:pPr algn="just">
              <a:defRPr/>
            </a:pPr>
            <a:endParaRPr lang="lt-LT" sz="1800" dirty="0">
              <a:latin typeface="+mj-lt"/>
            </a:endParaRP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p>
          <a:p>
            <a:pPr algn="just">
              <a:defRPr/>
            </a:pPr>
            <a:r>
              <a:rPr lang="lt-LT" sz="1800" dirty="0">
                <a:latin typeface="+mj-lt"/>
              </a:rPr>
              <a:t> </a:t>
            </a:r>
          </a:p>
        </p:txBody>
      </p:sp>
      <p:sp>
        <p:nvSpPr>
          <p:cNvPr id="2478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0B7C9D8-6874-4537-97A4-78B16285BB66}" type="slidenum">
              <a:rPr lang="lt-LT" altLang="lt-LT" sz="1000" b="0">
                <a:latin typeface="Arial" panose="020B0604020202020204" pitchFamily="34" charset="0"/>
              </a:rPr>
              <a:pPr eaLnBrk="1" hangingPunct="1"/>
              <a:t>85</a:t>
            </a:fld>
            <a:endParaRPr lang="lt-LT" altLang="lt-LT" sz="1000" b="0">
              <a:latin typeface="Arial" panose="020B0604020202020204" pitchFamily="34" charset="0"/>
            </a:endParaRPr>
          </a:p>
        </p:txBody>
      </p:sp>
      <p:sp>
        <p:nvSpPr>
          <p:cNvPr id="41989" name="Rectangle 2"/>
          <p:cNvSpPr>
            <a:spLocks noGrp="1" noChangeArrowheads="1"/>
          </p:cNvSpPr>
          <p:nvPr>
            <p:ph type="title"/>
          </p:nvPr>
        </p:nvSpPr>
        <p:spPr>
          <a:xfrm>
            <a:off x="323850" y="188913"/>
            <a:ext cx="8229600" cy="1143000"/>
          </a:xfrm>
        </p:spPr>
        <p:txBody>
          <a:bodyPr/>
          <a:lstStyle/>
          <a:p>
            <a:pPr algn="ctr" eaLnBrk="1" hangingPunct="1"/>
            <a:r>
              <a:rPr lang="lt-LT" altLang="lt-LT" smtClean="0"/>
              <a:t>Labiausiai paplitusios korupcijos formos Lietuvoje </a:t>
            </a: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a:t>
            </a:r>
          </a:p>
        </p:txBody>
      </p:sp>
      <p:sp>
        <p:nvSpPr>
          <p:cNvPr id="41990" name="Text Box 6"/>
          <p:cNvSpPr txBox="1">
            <a:spLocks noChangeArrowheads="1"/>
          </p:cNvSpPr>
          <p:nvPr/>
        </p:nvSpPr>
        <p:spPr bwMode="auto">
          <a:xfrm>
            <a:off x="827088" y="6021388"/>
            <a:ext cx="322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41991" name="Text Box 7"/>
          <p:cNvSpPr txBox="1">
            <a:spLocks noChangeArrowheads="1"/>
          </p:cNvSpPr>
          <p:nvPr/>
        </p:nvSpPr>
        <p:spPr bwMode="auto">
          <a:xfrm>
            <a:off x="792163" y="5732463"/>
            <a:ext cx="8351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Q7-1. Kokios korupcijos formos labiausiai paplitusios Lietuvoje?</a:t>
            </a:r>
          </a:p>
        </p:txBody>
      </p:sp>
      <p:sp>
        <p:nvSpPr>
          <p:cNvPr id="419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41986" name="Object 4"/>
          <p:cNvGraphicFramePr>
            <a:graphicFrameLocks noGrp="1" noChangeAspect="1"/>
          </p:cNvGraphicFramePr>
          <p:nvPr/>
        </p:nvGraphicFramePr>
        <p:xfrm>
          <a:off x="-9525" y="981075"/>
          <a:ext cx="9153525" cy="4800600"/>
        </p:xfrm>
        <a:graphic>
          <a:graphicData uri="http://schemas.openxmlformats.org/presentationml/2006/ole">
            <mc:AlternateContent xmlns:mc="http://schemas.openxmlformats.org/markup-compatibility/2006">
              <mc:Choice xmlns:v="urn:schemas-microsoft-com:vml" Requires="v">
                <p:oleObj spid="_x0000_s41994" name="Worksheet" r:id="rId3" imgW="9153716" imgH="4800600" progId="Excel.Sheet.8">
                  <p:embed/>
                </p:oleObj>
              </mc:Choice>
              <mc:Fallback>
                <p:oleObj name="Worksheet" r:id="rId3" imgW="9153716" imgH="4800600" progId="Excel.Shee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81075"/>
                        <a:ext cx="9153525"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88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A95F64BA-03C8-4D06-A28F-BF163AAF357D}" type="slidenum">
              <a:rPr lang="lt-LT" altLang="lt-LT" sz="1000" b="0">
                <a:latin typeface="Arial" panose="020B0604020202020204" pitchFamily="34" charset="0"/>
              </a:rPr>
              <a:pPr eaLnBrk="1" hangingPunct="1"/>
              <a:t>86</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064500" cy="2586038"/>
          </a:xfrm>
          <a:prstGeom prst="rect">
            <a:avLst/>
          </a:prstGeom>
          <a:noFill/>
          <a:ln w="9525">
            <a:noFill/>
            <a:miter lim="800000"/>
            <a:headEnd/>
            <a:tailEnd/>
          </a:ln>
          <a:effectLst/>
        </p:spPr>
        <p:txBody>
          <a:bodyPr>
            <a:spAutoFit/>
          </a:bodyPr>
          <a:lstStyle/>
          <a:p>
            <a:pPr algn="just">
              <a:defRPr/>
            </a:pPr>
            <a:r>
              <a:rPr lang="lt-LT" sz="1800" dirty="0">
                <a:latin typeface="+mj-lt"/>
              </a:rPr>
              <a:t>	</a:t>
            </a:r>
          </a:p>
          <a:p>
            <a:pPr algn="just">
              <a:defRPr/>
            </a:pPr>
            <a:r>
              <a:rPr lang="lt-LT" sz="1800" dirty="0">
                <a:latin typeface="+mj-lt"/>
              </a:rPr>
              <a:t>	 Valstybės tarnautojų nuomone, “labai paplitęs” ir “paplitęs” yra politinių partijų narių protegavimas – 66% (buvo 60%), nepotizmas – 62% (buvo 62%).</a:t>
            </a: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endParaRPr lang="lt-LT" sz="1800" dirty="0">
              <a:latin typeface="+mj-lt"/>
            </a:endParaRP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p>
          <a:p>
            <a:pPr algn="just">
              <a:defRPr/>
            </a:pPr>
            <a:r>
              <a:rPr lang="lt-LT" sz="1800" dirty="0">
                <a:latin typeface="+mj-lt"/>
              </a:rPr>
              <a:t> </a:t>
            </a:r>
          </a:p>
        </p:txBody>
      </p:sp>
      <p:sp>
        <p:nvSpPr>
          <p:cNvPr id="2488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498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D5772F15-4420-4428-8117-492BE30ACC3B}" type="slidenum">
              <a:rPr lang="lt-LT" altLang="lt-LT" sz="1000" b="0">
                <a:latin typeface="Arial" panose="020B0604020202020204" pitchFamily="34" charset="0"/>
              </a:rPr>
              <a:pPr eaLnBrk="1" hangingPunct="1"/>
              <a:t>87</a:t>
            </a:fld>
            <a:endParaRPr lang="lt-LT" altLang="lt-LT" sz="1000" b="0">
              <a:latin typeface="Arial" panose="020B0604020202020204" pitchFamily="34" charset="0"/>
            </a:endParaRPr>
          </a:p>
        </p:txBody>
      </p:sp>
      <p:sp>
        <p:nvSpPr>
          <p:cNvPr id="249860"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Korupcijos paplitimas institucijose</a:t>
            </a:r>
            <a:endParaRPr lang="en-US" altLang="lt-LT" sz="3600" smtClean="0"/>
          </a:p>
        </p:txBody>
      </p:sp>
      <p:sp>
        <p:nvSpPr>
          <p:cNvPr id="2498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AFC0174-F901-40F4-96EA-D10094F05D10}" type="slidenum">
              <a:rPr lang="lt-LT" altLang="lt-LT" sz="1000" b="0">
                <a:latin typeface="Arial" panose="020B0604020202020204" pitchFamily="34" charset="0"/>
              </a:rPr>
              <a:pPr eaLnBrk="1" hangingPunct="1"/>
              <a:t>88</a:t>
            </a:fld>
            <a:endParaRPr lang="lt-LT" altLang="lt-LT" sz="1000" b="0">
              <a:latin typeface="Arial" panose="020B0604020202020204" pitchFamily="34" charset="0"/>
            </a:endParaRPr>
          </a:p>
        </p:txBody>
      </p:sp>
      <p:sp>
        <p:nvSpPr>
          <p:cNvPr id="43013" name="Rectangle 2"/>
          <p:cNvSpPr>
            <a:spLocks noGrp="1" noChangeArrowheads="1"/>
          </p:cNvSpPr>
          <p:nvPr>
            <p:ph type="title"/>
          </p:nvPr>
        </p:nvSpPr>
        <p:spPr>
          <a:xfrm>
            <a:off x="468313" y="908050"/>
            <a:ext cx="8229600" cy="423863"/>
          </a:xfrm>
        </p:spPr>
        <p:txBody>
          <a:bodyPr/>
          <a:lstStyle/>
          <a:p>
            <a:pPr algn="ctr" eaLnBrk="1" hangingPunct="1"/>
            <a:r>
              <a:rPr lang="lt-LT" altLang="lt-LT" smtClean="0"/>
              <a:t>Labiausiai korumpuotos institucijos Lietuvoje </a:t>
            </a:r>
            <a:r>
              <a:rPr lang="lt-LT" altLang="lt-LT" sz="1800" i="1" smtClean="0"/>
              <a:t>(atviras klausimas)</a:t>
            </a:r>
            <a:br>
              <a:rPr lang="lt-LT" altLang="lt-LT" sz="1800" i="1" smtClean="0"/>
            </a:br>
            <a:r>
              <a:rPr lang="lt-LT" altLang="lt-LT" sz="1800" i="1" smtClean="0"/>
              <a:t> (skliausteliuose </a:t>
            </a:r>
            <a:r>
              <a:rPr lang="en-US" altLang="lt-LT" sz="1800" i="1" smtClean="0"/>
              <a:t>20</a:t>
            </a:r>
            <a:r>
              <a:rPr lang="lt-LT" altLang="lt-LT" sz="1800" i="1" smtClean="0"/>
              <a:t>14</a:t>
            </a:r>
            <a:r>
              <a:rPr lang="en-US" altLang="lt-LT" sz="1800" i="1" smtClean="0"/>
              <a:t> m. tyrimo duomenys</a:t>
            </a:r>
            <a:r>
              <a:rPr lang="lt-LT" altLang="lt-LT" sz="1800" i="1" smtClean="0"/>
              <a:t>) </a:t>
            </a:r>
            <a:br>
              <a:rPr lang="lt-LT" altLang="lt-LT" sz="1800" i="1" smtClean="0"/>
            </a:br>
            <a:r>
              <a:rPr lang="lt-LT" altLang="lt-LT" sz="1800" i="1" smtClean="0"/>
              <a:t/>
            </a:r>
            <a:br>
              <a:rPr lang="lt-LT" altLang="lt-LT" sz="1800" i="1" smtClean="0"/>
            </a:br>
            <a:r>
              <a:rPr lang="lt-LT" altLang="lt-LT" sz="1800" i="1" smtClean="0"/>
              <a:t/>
            </a:r>
            <a:br>
              <a:rPr lang="lt-LT" altLang="lt-LT" sz="1800" i="1" smtClean="0"/>
            </a:br>
            <a:endParaRPr lang="lt-LT" altLang="lt-LT" sz="1800" i="1" smtClean="0"/>
          </a:p>
        </p:txBody>
      </p:sp>
      <p:graphicFrame>
        <p:nvGraphicFramePr>
          <p:cNvPr id="43010" name="Object 4"/>
          <p:cNvGraphicFramePr>
            <a:graphicFrameLocks noGrp="1" noChangeAspect="1"/>
          </p:cNvGraphicFramePr>
          <p:nvPr>
            <p:ph type="chart" idx="1"/>
          </p:nvPr>
        </p:nvGraphicFramePr>
        <p:xfrm>
          <a:off x="1258888" y="981075"/>
          <a:ext cx="7319962" cy="4635500"/>
        </p:xfrm>
        <a:graphic>
          <a:graphicData uri="http://schemas.openxmlformats.org/presentationml/2006/ole">
            <mc:AlternateContent xmlns:mc="http://schemas.openxmlformats.org/markup-compatibility/2006">
              <mc:Choice xmlns:v="urn:schemas-microsoft-com:vml" Requires="v">
                <p:oleObj spid="_x0000_s43018" name="Chart" r:id="rId3" imgW="7324773" imgH="4638580" progId="Excel.Chart.8">
                  <p:embed/>
                </p:oleObj>
              </mc:Choice>
              <mc:Fallback>
                <p:oleObj name="Chart" r:id="rId3" imgW="7324773" imgH="463858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981075"/>
                        <a:ext cx="7319962" cy="4635500"/>
                      </a:xfrm>
                      <a:prstGeom prst="rect">
                        <a:avLst/>
                      </a:prstGeom>
                    </p:spPr>
                  </p:pic>
                </p:oleObj>
              </mc:Fallback>
            </mc:AlternateContent>
          </a:graphicData>
        </a:graphic>
      </p:graphicFrame>
      <p:sp>
        <p:nvSpPr>
          <p:cNvPr id="43014" name="Text Box 5"/>
          <p:cNvSpPr txBox="1">
            <a:spLocks noChangeArrowheads="1"/>
          </p:cNvSpPr>
          <p:nvPr/>
        </p:nvSpPr>
        <p:spPr bwMode="auto">
          <a:xfrm>
            <a:off x="900113" y="5876925"/>
            <a:ext cx="324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sp>
        <p:nvSpPr>
          <p:cNvPr id="43015" name="Text Box 7"/>
          <p:cNvSpPr txBox="1">
            <a:spLocks noChangeArrowheads="1"/>
          </p:cNvSpPr>
          <p:nvPr/>
        </p:nvSpPr>
        <p:spPr bwMode="auto">
          <a:xfrm>
            <a:off x="574675" y="551656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Q9. Kalbant apie korupciją ir įvairių įstaigų bei institucijų korumpuotumą, gal galėtumėte įvardinti 5 įstaigas ar institucijas, kurios, Jūsų nuomone, šiuo metu Lietuvoje </a:t>
            </a:r>
            <a:r>
              <a:rPr lang="lt-LT" altLang="lt-LT" sz="1200" b="0" i="1" u="sng"/>
              <a:t>yra labiausiai korumpuotos</a:t>
            </a:r>
            <a:r>
              <a:rPr lang="lt-LT" altLang="lt-LT" sz="1200" b="0" i="1"/>
              <a:t>?</a:t>
            </a:r>
          </a:p>
        </p:txBody>
      </p:sp>
      <p:sp>
        <p:nvSpPr>
          <p:cNvPr id="430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508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48D1651-94A6-4F7C-A719-30449C859408}" type="slidenum">
              <a:rPr lang="lt-LT" altLang="lt-LT" sz="1000" b="0">
                <a:latin typeface="Arial" panose="020B0604020202020204" pitchFamily="34" charset="0"/>
              </a:rPr>
              <a:pPr eaLnBrk="1" hangingPunct="1"/>
              <a:t>89</a:t>
            </a:fld>
            <a:endParaRPr lang="lt-LT" altLang="lt-LT" sz="1000" b="0">
              <a:latin typeface="Arial" panose="020B0604020202020204" pitchFamily="34" charset="0"/>
            </a:endParaRPr>
          </a:p>
        </p:txBody>
      </p:sp>
      <p:sp>
        <p:nvSpPr>
          <p:cNvPr id="250884" name="Rectangle 2"/>
          <p:cNvSpPr>
            <a:spLocks noGrp="1" noChangeArrowheads="1"/>
          </p:cNvSpPr>
          <p:nvPr>
            <p:ph type="title"/>
          </p:nvPr>
        </p:nvSpPr>
        <p:spPr/>
        <p:txBody>
          <a:bodyPr/>
          <a:lstStyle/>
          <a:p>
            <a:pPr algn="ctr" eaLnBrk="1" hangingPunct="1"/>
            <a:r>
              <a:rPr lang="lt-LT" altLang="lt-LT" smtClean="0"/>
              <a:t>Labiausiai korumpuotos institucijos Lietuvoje (atviras klausimas): 5 labiausiai korumpuotos institucijos</a:t>
            </a:r>
            <a:endParaRPr lang="en-US" altLang="lt-LT" smtClean="0"/>
          </a:p>
        </p:txBody>
      </p:sp>
      <p:sp>
        <p:nvSpPr>
          <p:cNvPr id="250885" name="Text Box 4"/>
          <p:cNvSpPr txBox="1">
            <a:spLocks noChangeArrowheads="1"/>
          </p:cNvSpPr>
          <p:nvPr/>
        </p:nvSpPr>
        <p:spPr bwMode="auto">
          <a:xfrm>
            <a:off x="611188" y="908050"/>
            <a:ext cx="8208962" cy="52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800">
                <a:latin typeface="Times New Roman" panose="02020603050405020304" pitchFamily="18" charset="0"/>
              </a:rPr>
              <a:t>	</a:t>
            </a:r>
          </a:p>
          <a:p>
            <a:pPr algn="just" eaLnBrk="1" hangingPunct="1"/>
            <a:endParaRPr lang="lt-LT" altLang="lt-LT" sz="1800">
              <a:latin typeface="Times New Roman" panose="02020603050405020304" pitchFamily="18" charset="0"/>
            </a:endParaRPr>
          </a:p>
          <a:p>
            <a:pPr algn="just" eaLnBrk="1" hangingPunct="1"/>
            <a:r>
              <a:rPr lang="lt-LT" altLang="lt-LT" sz="1800">
                <a:latin typeface="Times New Roman" panose="02020603050405020304" pitchFamily="18" charset="0"/>
              </a:rPr>
              <a:t>	</a:t>
            </a:r>
            <a:r>
              <a:rPr lang="lt-LT" altLang="lt-LT" sz="1700">
                <a:latin typeface="Times New Roman" panose="02020603050405020304" pitchFamily="18" charset="0"/>
              </a:rPr>
              <a:t> 2016 m. gyventojų nuomone, labiausiai korumpuotos institucijos: sveikatos apsaugos institucijos - 51</a:t>
            </a:r>
            <a:r>
              <a:rPr lang="en-US" altLang="lt-LT" sz="1700">
                <a:latin typeface="Times New Roman" panose="02020603050405020304" pitchFamily="18" charset="0"/>
              </a:rPr>
              <a:t>%</a:t>
            </a:r>
            <a:r>
              <a:rPr lang="lt-LT" altLang="lt-LT" sz="1700">
                <a:latin typeface="Times New Roman" panose="02020603050405020304" pitchFamily="18" charset="0"/>
              </a:rPr>
              <a:t>, Seimas – 42%, teismai  - 37</a:t>
            </a:r>
            <a:r>
              <a:rPr lang="en-US" altLang="lt-LT" sz="1700">
                <a:latin typeface="Times New Roman" panose="02020603050405020304" pitchFamily="18" charset="0"/>
              </a:rPr>
              <a:t>%</a:t>
            </a:r>
            <a:r>
              <a:rPr lang="lt-LT" altLang="lt-LT" sz="1700">
                <a:latin typeface="Times New Roman" panose="02020603050405020304" pitchFamily="18" charset="0"/>
              </a:rPr>
              <a:t>. Daugumoje atvejų įvairios institucijos buvo pradėtos minėti dažniau, išskyrus policiją, švietimą. </a:t>
            </a:r>
          </a:p>
          <a:p>
            <a:pPr algn="just" eaLnBrk="1" hangingPunct="1"/>
            <a:r>
              <a:rPr lang="lt-LT" altLang="lt-LT" sz="1700">
                <a:latin typeface="Times New Roman" panose="02020603050405020304" pitchFamily="18" charset="0"/>
              </a:rPr>
              <a:t>	</a:t>
            </a:r>
          </a:p>
          <a:p>
            <a:pPr algn="just" eaLnBrk="1" hangingPunct="1"/>
            <a:r>
              <a:rPr lang="lt-LT" altLang="lt-LT" sz="1700">
                <a:latin typeface="Times New Roman" panose="02020603050405020304" pitchFamily="18" charset="0"/>
              </a:rPr>
              <a:t>2014 m. gyventojų nuomone, labiausiai korumpuotos institucijos: sveikatos apsaugos institucijos - 55</a:t>
            </a:r>
            <a:r>
              <a:rPr lang="en-US" altLang="lt-LT" sz="1700">
                <a:latin typeface="Times New Roman" panose="02020603050405020304" pitchFamily="18" charset="0"/>
              </a:rPr>
              <a:t>%</a:t>
            </a:r>
            <a:r>
              <a:rPr lang="lt-LT" altLang="lt-LT" sz="1700">
                <a:latin typeface="Times New Roman" panose="02020603050405020304" pitchFamily="18" charset="0"/>
              </a:rPr>
              <a:t>, teismai  - 30</a:t>
            </a:r>
            <a:r>
              <a:rPr lang="en-US" altLang="lt-LT" sz="1700">
                <a:latin typeface="Times New Roman" panose="02020603050405020304" pitchFamily="18" charset="0"/>
              </a:rPr>
              <a:t>%</a:t>
            </a:r>
            <a:r>
              <a:rPr lang="lt-LT" altLang="lt-LT" sz="1700">
                <a:latin typeface="Times New Roman" panose="02020603050405020304" pitchFamily="18" charset="0"/>
              </a:rPr>
              <a:t>, policija - 26</a:t>
            </a:r>
            <a:r>
              <a:rPr lang="en-US" altLang="lt-LT" sz="1700">
                <a:latin typeface="Times New Roman" panose="02020603050405020304" pitchFamily="18" charset="0"/>
              </a:rPr>
              <a:t>%</a:t>
            </a:r>
            <a:r>
              <a:rPr lang="lt-LT" altLang="lt-LT" sz="1700">
                <a:latin typeface="Times New Roman" panose="02020603050405020304" pitchFamily="18" charset="0"/>
              </a:rPr>
              <a:t>, Seimas – 26</a:t>
            </a:r>
            <a:r>
              <a:rPr lang="en-US" altLang="lt-LT" sz="1700">
                <a:latin typeface="Times New Roman" panose="02020603050405020304" pitchFamily="18" charset="0"/>
              </a:rPr>
              <a:t>%</a:t>
            </a:r>
            <a:r>
              <a:rPr lang="lt-LT" altLang="lt-LT" sz="1700">
                <a:latin typeface="Times New Roman" panose="02020603050405020304" pitchFamily="18" charset="0"/>
              </a:rPr>
              <a:t>, savivaldybės - 25</a:t>
            </a:r>
            <a:r>
              <a:rPr lang="en-US" altLang="lt-LT" sz="1700">
                <a:latin typeface="Times New Roman" panose="02020603050405020304" pitchFamily="18" charset="0"/>
              </a:rPr>
              <a:t>%</a:t>
            </a:r>
            <a:r>
              <a:rPr lang="lt-LT" altLang="lt-LT" sz="1700">
                <a:latin typeface="Times New Roman" panose="02020603050405020304" pitchFamily="18" charset="0"/>
              </a:rPr>
              <a:t>. </a:t>
            </a:r>
          </a:p>
          <a:p>
            <a:pPr algn="just" eaLnBrk="1" hangingPunct="1"/>
            <a:endParaRPr lang="lt-LT" altLang="lt-LT" sz="1700">
              <a:latin typeface="Times New Roman" panose="02020603050405020304" pitchFamily="18" charset="0"/>
            </a:endParaRPr>
          </a:p>
          <a:p>
            <a:pPr algn="just" eaLnBrk="1" hangingPunct="1"/>
            <a:r>
              <a:rPr lang="lt-LT" altLang="lt-LT" sz="1700">
                <a:latin typeface="Times New Roman" panose="02020603050405020304" pitchFamily="18" charset="0"/>
              </a:rPr>
              <a:t>	 2011 m. labiausiai korumpuotos institucijos: sveikatos apsauga (60</a:t>
            </a:r>
            <a:r>
              <a:rPr lang="en-US" altLang="lt-LT" sz="1700">
                <a:latin typeface="Times New Roman" panose="02020603050405020304" pitchFamily="18" charset="0"/>
              </a:rPr>
              <a:t>%</a:t>
            </a:r>
            <a:r>
              <a:rPr lang="lt-LT" altLang="lt-LT" sz="1700">
                <a:latin typeface="Times New Roman" panose="02020603050405020304" pitchFamily="18" charset="0"/>
              </a:rPr>
              <a:t>), Seimas (47</a:t>
            </a:r>
            <a:r>
              <a:rPr lang="en-US" altLang="lt-LT" sz="1700">
                <a:latin typeface="Times New Roman" panose="02020603050405020304" pitchFamily="18" charset="0"/>
              </a:rPr>
              <a:t>%</a:t>
            </a:r>
            <a:r>
              <a:rPr lang="lt-LT" altLang="lt-LT" sz="1700">
                <a:latin typeface="Times New Roman" panose="02020603050405020304" pitchFamily="18" charset="0"/>
              </a:rPr>
              <a:t>), teismai (42</a:t>
            </a:r>
            <a:r>
              <a:rPr lang="en-US" altLang="lt-LT" sz="1700">
                <a:latin typeface="Times New Roman" panose="02020603050405020304" pitchFamily="18" charset="0"/>
              </a:rPr>
              <a:t>%</a:t>
            </a:r>
            <a:r>
              <a:rPr lang="lt-LT" altLang="lt-LT" sz="1700">
                <a:latin typeface="Times New Roman" panose="02020603050405020304" pitchFamily="18" charset="0"/>
              </a:rPr>
              <a:t>), policija (38</a:t>
            </a:r>
            <a:r>
              <a:rPr lang="en-US" altLang="lt-LT" sz="1700">
                <a:latin typeface="Times New Roman" panose="02020603050405020304" pitchFamily="18" charset="0"/>
              </a:rPr>
              <a:t>%</a:t>
            </a:r>
            <a:r>
              <a:rPr lang="lt-LT" altLang="lt-LT" sz="1700">
                <a:latin typeface="Times New Roman" panose="02020603050405020304" pitchFamily="18" charset="0"/>
              </a:rPr>
              <a:t>), savivaldybės (35</a:t>
            </a:r>
            <a:r>
              <a:rPr lang="en-US" altLang="lt-LT" sz="1700">
                <a:latin typeface="Times New Roman" panose="02020603050405020304" pitchFamily="18" charset="0"/>
              </a:rPr>
              <a:t>%</a:t>
            </a:r>
            <a:r>
              <a:rPr lang="lt-LT" altLang="lt-LT" sz="1700">
                <a:latin typeface="Times New Roman" panose="02020603050405020304" pitchFamily="18" charset="0"/>
              </a:rPr>
              <a:t>).</a:t>
            </a:r>
          </a:p>
          <a:p>
            <a:pPr algn="just" eaLnBrk="1" hangingPunct="1"/>
            <a:endParaRPr lang="lt-LT" altLang="lt-LT" sz="1700">
              <a:latin typeface="Times New Roman" panose="02020603050405020304" pitchFamily="18" charset="0"/>
            </a:endParaRPr>
          </a:p>
          <a:p>
            <a:pPr algn="just" eaLnBrk="1" hangingPunct="1"/>
            <a:r>
              <a:rPr lang="lt-LT" altLang="lt-LT" sz="1700">
                <a:latin typeface="Times New Roman" panose="02020603050405020304" pitchFamily="18" charset="0"/>
              </a:rPr>
              <a:t>	2008 m. labiausiai korumpuotos institucijos: sveikatos apsauga, farmacija (40</a:t>
            </a:r>
            <a:r>
              <a:rPr lang="en-US" altLang="lt-LT" sz="1700">
                <a:latin typeface="Times New Roman" panose="02020603050405020304" pitchFamily="18" charset="0"/>
              </a:rPr>
              <a:t>%</a:t>
            </a:r>
            <a:r>
              <a:rPr lang="lt-LT" altLang="lt-LT" sz="1700">
                <a:latin typeface="Times New Roman" panose="02020603050405020304" pitchFamily="18" charset="0"/>
              </a:rPr>
              <a:t>), teismai (31</a:t>
            </a:r>
            <a:r>
              <a:rPr lang="en-US" altLang="lt-LT" sz="1700">
                <a:latin typeface="Times New Roman" panose="02020603050405020304" pitchFamily="18" charset="0"/>
              </a:rPr>
              <a:t>%</a:t>
            </a:r>
            <a:r>
              <a:rPr lang="lt-LT" altLang="lt-LT" sz="1700">
                <a:latin typeface="Times New Roman" panose="02020603050405020304" pitchFamily="18" charset="0"/>
              </a:rPr>
              <a:t>), Seimas (26</a:t>
            </a:r>
            <a:r>
              <a:rPr lang="en-US" altLang="lt-LT" sz="1700">
                <a:latin typeface="Times New Roman" panose="02020603050405020304" pitchFamily="18" charset="0"/>
              </a:rPr>
              <a:t>%</a:t>
            </a:r>
            <a:r>
              <a:rPr lang="lt-LT" altLang="lt-LT" sz="1700">
                <a:latin typeface="Times New Roman" panose="02020603050405020304" pitchFamily="18" charset="0"/>
              </a:rPr>
              <a:t>), Vyriausybė ir ministerijos (24</a:t>
            </a:r>
            <a:r>
              <a:rPr lang="en-US" altLang="lt-LT" sz="1700">
                <a:latin typeface="Times New Roman" panose="02020603050405020304" pitchFamily="18" charset="0"/>
              </a:rPr>
              <a:t>%</a:t>
            </a:r>
            <a:r>
              <a:rPr lang="lt-LT" altLang="lt-LT" sz="1700">
                <a:latin typeface="Times New Roman" panose="02020603050405020304" pitchFamily="18" charset="0"/>
              </a:rPr>
              <a:t>), policija (22</a:t>
            </a:r>
            <a:r>
              <a:rPr lang="en-US" altLang="lt-LT" sz="1700">
                <a:latin typeface="Times New Roman" panose="02020603050405020304" pitchFamily="18" charset="0"/>
              </a:rPr>
              <a:t>%</a:t>
            </a:r>
            <a:r>
              <a:rPr lang="lt-LT" altLang="lt-LT" sz="1700">
                <a:latin typeface="Times New Roman" panose="02020603050405020304" pitchFamily="18" charset="0"/>
              </a:rPr>
              <a:t>).</a:t>
            </a:r>
          </a:p>
          <a:p>
            <a:pPr algn="just" eaLnBrk="1" hangingPunct="1"/>
            <a:endParaRPr lang="lt-LT" altLang="lt-LT" sz="1700">
              <a:latin typeface="Times New Roman" panose="02020603050405020304" pitchFamily="18" charset="0"/>
            </a:endParaRPr>
          </a:p>
          <a:p>
            <a:pPr algn="just" eaLnBrk="1" hangingPunct="1"/>
            <a:r>
              <a:rPr lang="lt-LT" altLang="lt-LT" sz="1700">
                <a:latin typeface="Times New Roman" panose="02020603050405020304" pitchFamily="18" charset="0"/>
              </a:rPr>
              <a:t>	2007 m. labiausiai korumpuotos institucijos: medicina, gydytojai, sveikatos apsauga, farmacija (63</a:t>
            </a:r>
            <a:r>
              <a:rPr lang="en-US" altLang="lt-LT" sz="1700">
                <a:latin typeface="Times New Roman" panose="02020603050405020304" pitchFamily="18" charset="0"/>
              </a:rPr>
              <a:t>%</a:t>
            </a:r>
            <a:r>
              <a:rPr lang="lt-LT" altLang="lt-LT" sz="1700">
                <a:latin typeface="Times New Roman" panose="02020603050405020304" pitchFamily="18" charset="0"/>
              </a:rPr>
              <a:t>), policija (55</a:t>
            </a:r>
            <a:r>
              <a:rPr lang="en-US" altLang="lt-LT" sz="1700">
                <a:latin typeface="Times New Roman" panose="02020603050405020304" pitchFamily="18" charset="0"/>
              </a:rPr>
              <a:t>%</a:t>
            </a:r>
            <a:r>
              <a:rPr lang="lt-LT" altLang="lt-LT" sz="1700">
                <a:latin typeface="Times New Roman" panose="02020603050405020304" pitchFamily="18" charset="0"/>
              </a:rPr>
              <a:t>), Seimas (41</a:t>
            </a:r>
            <a:r>
              <a:rPr lang="en-US" altLang="lt-LT" sz="1700">
                <a:latin typeface="Times New Roman" panose="02020603050405020304" pitchFamily="18" charset="0"/>
              </a:rPr>
              <a:t>%</a:t>
            </a:r>
            <a:r>
              <a:rPr lang="lt-LT" altLang="lt-LT" sz="1700">
                <a:latin typeface="Times New Roman" panose="02020603050405020304" pitchFamily="18" charset="0"/>
              </a:rPr>
              <a:t>), teismai (39</a:t>
            </a:r>
            <a:r>
              <a:rPr lang="en-US" altLang="lt-LT" sz="1700">
                <a:latin typeface="Times New Roman" panose="02020603050405020304" pitchFamily="18" charset="0"/>
              </a:rPr>
              <a:t>%</a:t>
            </a:r>
            <a:r>
              <a:rPr lang="lt-LT" altLang="lt-LT" sz="1700">
                <a:latin typeface="Times New Roman" panose="02020603050405020304" pitchFamily="18" charset="0"/>
              </a:rPr>
              <a:t>), savivaldybės (24</a:t>
            </a:r>
            <a:r>
              <a:rPr lang="en-US" altLang="lt-LT" sz="1700">
                <a:latin typeface="Times New Roman" panose="02020603050405020304" pitchFamily="18" charset="0"/>
              </a:rPr>
              <a:t>%</a:t>
            </a:r>
            <a:r>
              <a:rPr lang="lt-LT" altLang="lt-LT" sz="1700">
                <a:latin typeface="Times New Roman" panose="02020603050405020304" pitchFamily="18" charset="0"/>
              </a:rPr>
              <a:t>).</a:t>
            </a:r>
          </a:p>
          <a:p>
            <a:pPr algn="just" eaLnBrk="1" hangingPunct="1"/>
            <a:endParaRPr lang="en-US" altLang="lt-LT" sz="1800">
              <a:latin typeface="Times New Roman" panose="02020603050405020304" pitchFamily="18" charset="0"/>
            </a:endParaRPr>
          </a:p>
        </p:txBody>
      </p:sp>
      <p:sp>
        <p:nvSpPr>
          <p:cNvPr id="250886" name="Text Box 5"/>
          <p:cNvSpPr txBox="1">
            <a:spLocks noChangeArrowheads="1"/>
          </p:cNvSpPr>
          <p:nvPr/>
        </p:nvSpPr>
        <p:spPr bwMode="auto">
          <a:xfrm>
            <a:off x="1116013" y="5876925"/>
            <a:ext cx="2268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2007-2016</a:t>
            </a:r>
            <a:endParaRPr lang="en-US" altLang="lt-LT" sz="1800" i="1">
              <a:latin typeface="Times New Roman" panose="02020603050405020304" pitchFamily="18" charset="0"/>
            </a:endParaRPr>
          </a:p>
        </p:txBody>
      </p:sp>
      <p:sp>
        <p:nvSpPr>
          <p:cNvPr id="2508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119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8B6B60F0-3C73-460D-A947-4B0CF01B1107}" type="slidenum">
              <a:rPr lang="lt-LT" altLang="lt-LT" sz="1000" b="0">
                <a:latin typeface="Arial" panose="020B0604020202020204" pitchFamily="34" charset="0"/>
              </a:rPr>
              <a:pPr eaLnBrk="1" hangingPunct="1"/>
              <a:t>9</a:t>
            </a:fld>
            <a:endParaRPr lang="lt-LT" altLang="lt-LT" sz="1000" b="0">
              <a:latin typeface="Arial" panose="020B0604020202020204" pitchFamily="34" charset="0"/>
            </a:endParaRPr>
          </a:p>
        </p:txBody>
      </p:sp>
      <p:sp>
        <p:nvSpPr>
          <p:cNvPr id="211972" name="Rectangle 2"/>
          <p:cNvSpPr>
            <a:spLocks noGrp="1" noChangeArrowheads="1"/>
          </p:cNvSpPr>
          <p:nvPr>
            <p:ph type="title"/>
          </p:nvPr>
        </p:nvSpPr>
        <p:spPr>
          <a:xfrm>
            <a:off x="539750" y="2636838"/>
            <a:ext cx="8229600" cy="1143000"/>
          </a:xfrm>
        </p:spPr>
        <p:txBody>
          <a:bodyPr/>
          <a:lstStyle/>
          <a:p>
            <a:pPr algn="ctr" eaLnBrk="1" hangingPunct="1"/>
            <a:r>
              <a:rPr lang="lt-LT" altLang="lt-LT" sz="3600" smtClean="0"/>
              <a:t>Korupcija tarp kitų problemų</a:t>
            </a:r>
            <a:endParaRPr lang="en-US" altLang="lt-LT" sz="3600" smtClean="0"/>
          </a:p>
        </p:txBody>
      </p:sp>
      <p:sp>
        <p:nvSpPr>
          <p:cNvPr id="2119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44036" name="Slide Number Placeholder 5"/>
          <p:cNvSpPr>
            <a:spLocks noGrp="1"/>
          </p:cNvSpPr>
          <p:nvPr>
            <p:ph type="sldNum" sz="quarter" idx="12"/>
          </p:nvPr>
        </p:nvSpPr>
        <p:spPr>
          <a:xfrm>
            <a:off x="3446463" y="62658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E0C7CD6-56DD-4E6C-A03D-45ACE050A483}" type="slidenum">
              <a:rPr lang="lt-LT" altLang="lt-LT" sz="1000" b="0">
                <a:latin typeface="Arial" panose="020B0604020202020204" pitchFamily="34" charset="0"/>
              </a:rPr>
              <a:pPr eaLnBrk="1" hangingPunct="1"/>
              <a:t>90</a:t>
            </a:fld>
            <a:endParaRPr lang="lt-LT" altLang="lt-LT" sz="1000" b="0">
              <a:latin typeface="Arial" panose="020B0604020202020204" pitchFamily="34" charset="0"/>
            </a:endParaRPr>
          </a:p>
        </p:txBody>
      </p:sp>
      <p:sp>
        <p:nvSpPr>
          <p:cNvPr id="44037" name="Rectangle 2"/>
          <p:cNvSpPr>
            <a:spLocks noGrp="1" noChangeArrowheads="1"/>
          </p:cNvSpPr>
          <p:nvPr>
            <p:ph type="title"/>
          </p:nvPr>
        </p:nvSpPr>
        <p:spPr>
          <a:xfrm>
            <a:off x="179388" y="115888"/>
            <a:ext cx="8229600" cy="1143000"/>
          </a:xfrm>
        </p:spPr>
        <p:txBody>
          <a:bodyPr/>
          <a:lstStyle/>
          <a:p>
            <a:pPr algn="ctr" eaLnBrk="1" hangingPunct="1"/>
            <a:r>
              <a:rPr lang="lt-LT" altLang="lt-LT" sz="2200" smtClean="0"/>
              <a:t>Labiausiai korumpuotos institucijos Lietuvoje </a:t>
            </a:r>
            <a:r>
              <a:rPr lang="lt-LT" altLang="lt-LT" sz="1800" i="1" smtClean="0"/>
              <a:t>(atviras klausimas)</a:t>
            </a:r>
            <a:br>
              <a:rPr lang="lt-LT" altLang="lt-LT" sz="1800" i="1" smtClean="0"/>
            </a:br>
            <a:r>
              <a:rPr lang="lt-LT" altLang="lt-LT" sz="1800" i="1" smtClean="0"/>
              <a:t> (skliausteliuose </a:t>
            </a:r>
            <a:r>
              <a:rPr lang="en-US" altLang="lt-LT" sz="1800" i="1" smtClean="0"/>
              <a:t>20</a:t>
            </a:r>
            <a:r>
              <a:rPr lang="lt-LT" altLang="lt-LT" sz="1800" i="1" smtClean="0"/>
              <a:t>14</a:t>
            </a:r>
            <a:r>
              <a:rPr lang="en-US" altLang="lt-LT" sz="1800" i="1" smtClean="0"/>
              <a:t> m. tyrimo duomenys</a:t>
            </a:r>
            <a:r>
              <a:rPr lang="lt-LT" altLang="lt-LT" sz="1800" i="1" smtClean="0"/>
              <a:t>) </a:t>
            </a:r>
          </a:p>
        </p:txBody>
      </p:sp>
      <p:graphicFrame>
        <p:nvGraphicFramePr>
          <p:cNvPr id="44034" name="Object 4"/>
          <p:cNvGraphicFramePr>
            <a:graphicFrameLocks noGrp="1" noChangeAspect="1"/>
          </p:cNvGraphicFramePr>
          <p:nvPr>
            <p:ph type="chart" idx="1"/>
          </p:nvPr>
        </p:nvGraphicFramePr>
        <p:xfrm>
          <a:off x="684213" y="908050"/>
          <a:ext cx="7937500" cy="4964113"/>
        </p:xfrm>
        <a:graphic>
          <a:graphicData uri="http://schemas.openxmlformats.org/presentationml/2006/ole">
            <mc:AlternateContent xmlns:mc="http://schemas.openxmlformats.org/markup-compatibility/2006">
              <mc:Choice xmlns:v="urn:schemas-microsoft-com:vml" Requires="v">
                <p:oleObj spid="_x0000_s44042" name="Chart" r:id="rId3" imgW="7934277" imgH="4962620" progId="Excel.Chart.8">
                  <p:embed/>
                </p:oleObj>
              </mc:Choice>
              <mc:Fallback>
                <p:oleObj name="Chart" r:id="rId3" imgW="7934277" imgH="496262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908050"/>
                        <a:ext cx="7937500" cy="4964113"/>
                      </a:xfrm>
                      <a:prstGeom prst="rect">
                        <a:avLst/>
                      </a:prstGeom>
                    </p:spPr>
                  </p:pic>
                </p:oleObj>
              </mc:Fallback>
            </mc:AlternateContent>
          </a:graphicData>
        </a:graphic>
      </p:graphicFrame>
      <p:sp>
        <p:nvSpPr>
          <p:cNvPr id="44038" name="Text Box 5"/>
          <p:cNvSpPr txBox="1">
            <a:spLocks noChangeArrowheads="1"/>
          </p:cNvSpPr>
          <p:nvPr/>
        </p:nvSpPr>
        <p:spPr bwMode="auto">
          <a:xfrm>
            <a:off x="971550" y="6092825"/>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Įmonės 2014-2016</a:t>
            </a:r>
            <a:endParaRPr lang="en-US" altLang="lt-LT" sz="1800" i="1">
              <a:latin typeface="Times New Roman" panose="02020603050405020304" pitchFamily="18" charset="0"/>
            </a:endParaRPr>
          </a:p>
        </p:txBody>
      </p:sp>
      <p:sp>
        <p:nvSpPr>
          <p:cNvPr id="44039" name="Text Box 7"/>
          <p:cNvSpPr txBox="1">
            <a:spLocks noChangeArrowheads="1"/>
          </p:cNvSpPr>
          <p:nvPr/>
        </p:nvSpPr>
        <p:spPr bwMode="auto">
          <a:xfrm>
            <a:off x="395288" y="5805488"/>
            <a:ext cx="84248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just" eaLnBrk="1" hangingPunct="1"/>
            <a:r>
              <a:rPr lang="lt-LT" altLang="lt-LT" sz="1100" b="0" i="1"/>
              <a:t>Q9. Kalbant apie korupciją ir įvairių įstaigų bei institucijų korumpuotumą, gal galėtumėte įvardinti 5 institucijas ar įstaigas, kurios, Jūsų nuomone, šiuo metu Lietuvoje </a:t>
            </a:r>
            <a:r>
              <a:rPr lang="lt-LT" altLang="lt-LT" sz="1100" b="0" i="1" u="sng"/>
              <a:t>yra labiausiai korumpuotos</a:t>
            </a:r>
            <a:r>
              <a:rPr lang="lt-LT" altLang="lt-LT" sz="1100" b="0" i="1"/>
              <a:t>? </a:t>
            </a:r>
          </a:p>
          <a:p>
            <a:pPr eaLnBrk="1" hangingPunct="1"/>
            <a:endParaRPr lang="lt-LT" altLang="lt-LT" sz="1200"/>
          </a:p>
          <a:p>
            <a:pPr algn="just" eaLnBrk="1" hangingPunct="1"/>
            <a:endParaRPr lang="lt-LT" altLang="lt-LT" sz="1200" b="0" i="1"/>
          </a:p>
          <a:p>
            <a:pPr algn="just" eaLnBrk="1" hangingPunct="1"/>
            <a:endParaRPr lang="lt-LT" altLang="lt-LT" sz="1200" b="0" i="1"/>
          </a:p>
        </p:txBody>
      </p:sp>
      <p:sp>
        <p:nvSpPr>
          <p:cNvPr id="44040" name="Date Placeholder 3"/>
          <p:cNvSpPr txBox="1">
            <a:spLocks/>
          </p:cNvSpPr>
          <p:nvPr/>
        </p:nvSpPr>
        <p:spPr bwMode="auto">
          <a:xfrm>
            <a:off x="457200" y="6308725"/>
            <a:ext cx="2133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lt-LT" altLang="lt-LT" sz="1000" b="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519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A58AF1A-2043-4043-9A6C-DFCEE0278311}" type="slidenum">
              <a:rPr lang="lt-LT" altLang="lt-LT" sz="1000" b="0">
                <a:latin typeface="Arial" panose="020B0604020202020204" pitchFamily="34" charset="0"/>
              </a:rPr>
              <a:pPr eaLnBrk="1" hangingPunct="1"/>
              <a:t>91</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08050"/>
            <a:ext cx="8064500" cy="2862263"/>
          </a:xfrm>
          <a:prstGeom prst="rect">
            <a:avLst/>
          </a:prstGeom>
          <a:noFill/>
          <a:ln w="9525">
            <a:noFill/>
            <a:miter lim="800000"/>
            <a:headEnd/>
            <a:tailEnd/>
          </a:ln>
          <a:effectLst/>
        </p:spPr>
        <p:txBody>
          <a:bodyPr>
            <a:spAutoFit/>
          </a:bodyPr>
          <a:lstStyle/>
          <a:p>
            <a:pPr algn="just">
              <a:defRPr/>
            </a:pPr>
            <a:r>
              <a:rPr lang="lt-LT" sz="1800" dirty="0">
                <a:latin typeface="+mj-lt"/>
              </a:rPr>
              <a:t>	</a:t>
            </a:r>
          </a:p>
          <a:p>
            <a:pPr algn="just">
              <a:defRPr/>
            </a:pPr>
            <a:r>
              <a:rPr lang="lt-LT" sz="1800" dirty="0">
                <a:latin typeface="+mj-lt"/>
              </a:rPr>
              <a:t>	 Įmonių atstovų nuomone, labiausiai korumpuota yra sveikatos apsauga (27% atsakymų į atvirą klausimą) ir Seimas – 23% (prieš du metus buvo du kartus mažiau paminėjimų – 11%). Ženkliai padaugėjo ir partijų paminėjimas </a:t>
            </a:r>
            <a:r>
              <a:rPr lang="lt-LT" sz="1800" dirty="0">
                <a:latin typeface="+mn-lt"/>
              </a:rPr>
              <a:t>–</a:t>
            </a:r>
            <a:r>
              <a:rPr lang="lt-LT" sz="1800" dirty="0"/>
              <a:t> </a:t>
            </a:r>
            <a:r>
              <a:rPr lang="lt-LT" sz="1800" dirty="0">
                <a:latin typeface="+mj-lt"/>
              </a:rPr>
              <a:t>15% (buvo 7%).</a:t>
            </a: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endParaRPr lang="lt-LT" sz="1800" dirty="0">
              <a:latin typeface="+mj-lt"/>
            </a:endParaRPr>
          </a:p>
          <a:p>
            <a:pPr algn="just">
              <a:defRPr/>
            </a:pPr>
            <a:endParaRPr lang="lt-LT" sz="1800" dirty="0">
              <a:solidFill>
                <a:srgbClr val="C00000"/>
              </a:solidFill>
              <a:latin typeface="+mj-lt"/>
            </a:endParaRPr>
          </a:p>
          <a:p>
            <a:pPr algn="just">
              <a:defRPr/>
            </a:pPr>
            <a:r>
              <a:rPr lang="lt-LT" sz="1800" dirty="0">
                <a:solidFill>
                  <a:srgbClr val="C00000"/>
                </a:solidFill>
                <a:latin typeface="+mj-lt"/>
              </a:rPr>
              <a:t>	</a:t>
            </a:r>
          </a:p>
          <a:p>
            <a:pPr algn="just">
              <a:defRPr/>
            </a:pPr>
            <a:r>
              <a:rPr lang="lt-LT" sz="1800" dirty="0">
                <a:latin typeface="+mj-lt"/>
              </a:rPr>
              <a:t> </a:t>
            </a:r>
          </a:p>
        </p:txBody>
      </p:sp>
      <p:sp>
        <p:nvSpPr>
          <p:cNvPr id="2519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45060" name="Slide Number Placeholder 5"/>
          <p:cNvSpPr>
            <a:spLocks noGrp="1"/>
          </p:cNvSpPr>
          <p:nvPr>
            <p:ph type="sldNum" sz="quarter" idx="12"/>
          </p:nvPr>
        </p:nvSpPr>
        <p:spPr>
          <a:xfrm>
            <a:off x="3419475" y="6092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4F10581-37BF-4EA0-9CE9-2830DDBE576F}" type="slidenum">
              <a:rPr lang="lt-LT" altLang="lt-LT" sz="1000" b="0">
                <a:latin typeface="Arial" panose="020B0604020202020204" pitchFamily="34" charset="0"/>
              </a:rPr>
              <a:pPr eaLnBrk="1" hangingPunct="1"/>
              <a:t>92</a:t>
            </a:fld>
            <a:endParaRPr lang="lt-LT" altLang="lt-LT" sz="1000" b="0">
              <a:latin typeface="Arial" panose="020B0604020202020204" pitchFamily="34" charset="0"/>
            </a:endParaRPr>
          </a:p>
        </p:txBody>
      </p:sp>
      <p:sp>
        <p:nvSpPr>
          <p:cNvPr id="45061" name="Text Box 6"/>
          <p:cNvSpPr txBox="1">
            <a:spLocks noChangeArrowheads="1"/>
          </p:cNvSpPr>
          <p:nvPr/>
        </p:nvSpPr>
        <p:spPr bwMode="auto">
          <a:xfrm>
            <a:off x="611188" y="5949950"/>
            <a:ext cx="367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Valstybės tarnautojai  2014-2016</a:t>
            </a:r>
            <a:endParaRPr lang="en-US" altLang="lt-LT" sz="1800" i="1">
              <a:latin typeface="Times New Roman" panose="02020603050405020304" pitchFamily="18" charset="0"/>
            </a:endParaRPr>
          </a:p>
        </p:txBody>
      </p:sp>
      <p:sp>
        <p:nvSpPr>
          <p:cNvPr id="45062" name="Rectangle 2"/>
          <p:cNvSpPr>
            <a:spLocks noGrp="1" noChangeArrowheads="1"/>
          </p:cNvSpPr>
          <p:nvPr>
            <p:ph type="title"/>
          </p:nvPr>
        </p:nvSpPr>
        <p:spPr>
          <a:xfrm>
            <a:off x="539750" y="0"/>
            <a:ext cx="8229600" cy="1143000"/>
          </a:xfrm>
        </p:spPr>
        <p:txBody>
          <a:bodyPr/>
          <a:lstStyle/>
          <a:p>
            <a:pPr algn="ctr" eaLnBrk="1" hangingPunct="1"/>
            <a:r>
              <a:rPr lang="lt-LT" altLang="lt-LT" smtClean="0"/>
              <a:t>Labiausiai korumpuotos institucijos Lietuvoje </a:t>
            </a:r>
            <a:r>
              <a:rPr lang="lt-LT" altLang="lt-LT" sz="1800" i="1" smtClean="0"/>
              <a:t>(atviras klausimas)</a:t>
            </a:r>
            <a:br>
              <a:rPr lang="lt-LT" altLang="lt-LT" sz="1800" i="1" smtClean="0"/>
            </a:br>
            <a:r>
              <a:rPr lang="lt-LT" altLang="lt-LT" sz="1800" i="1" smtClean="0"/>
              <a:t> (skliausteliuose </a:t>
            </a:r>
            <a:r>
              <a:rPr lang="en-US" altLang="lt-LT" sz="1800" i="1" smtClean="0"/>
              <a:t>20</a:t>
            </a:r>
            <a:r>
              <a:rPr lang="lt-LT" altLang="lt-LT" sz="1800" i="1" smtClean="0"/>
              <a:t>14</a:t>
            </a:r>
            <a:r>
              <a:rPr lang="en-US" altLang="lt-LT" sz="1800" i="1" smtClean="0"/>
              <a:t> m. tyrimo duomenys</a:t>
            </a:r>
            <a:r>
              <a:rPr lang="lt-LT" altLang="lt-LT" sz="1800" i="1" smtClean="0"/>
              <a:t>) </a:t>
            </a:r>
          </a:p>
        </p:txBody>
      </p:sp>
      <p:sp>
        <p:nvSpPr>
          <p:cNvPr id="45063" name="Text Box 7"/>
          <p:cNvSpPr txBox="1">
            <a:spLocks noChangeArrowheads="1"/>
          </p:cNvSpPr>
          <p:nvPr/>
        </p:nvSpPr>
        <p:spPr bwMode="auto">
          <a:xfrm>
            <a:off x="611188" y="5589588"/>
            <a:ext cx="8351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Q9.  Kalbant apie korupciją ir įvairių įstaigų bei institucijų korumpuotumą, gal galėtumėte įvardinti 5 institucijas, kurios, Jūsų nuomone, šiuo metu Lietuvoje </a:t>
            </a:r>
            <a:r>
              <a:rPr lang="lt-LT" altLang="lt-LT" sz="1200" b="0" i="1" u="sng"/>
              <a:t>yra labiausiai korumpuotos</a:t>
            </a:r>
            <a:r>
              <a:rPr lang="lt-LT" altLang="lt-LT" sz="1200" b="0" i="1"/>
              <a:t>? </a:t>
            </a:r>
          </a:p>
        </p:txBody>
      </p:sp>
      <p:sp>
        <p:nvSpPr>
          <p:cNvPr id="450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graphicFrame>
        <p:nvGraphicFramePr>
          <p:cNvPr id="45058" name="Object 4"/>
          <p:cNvGraphicFramePr>
            <a:graphicFrameLocks noGrp="1" noChangeAspect="1"/>
          </p:cNvGraphicFramePr>
          <p:nvPr/>
        </p:nvGraphicFramePr>
        <p:xfrm>
          <a:off x="1258888" y="981075"/>
          <a:ext cx="7319962" cy="4635500"/>
        </p:xfrm>
        <a:graphic>
          <a:graphicData uri="http://schemas.openxmlformats.org/presentationml/2006/ole">
            <mc:AlternateContent xmlns:mc="http://schemas.openxmlformats.org/markup-compatibility/2006">
              <mc:Choice xmlns:v="urn:schemas-microsoft-com:vml" Requires="v">
                <p:oleObj spid="_x0000_s45066" name="Chart" r:id="rId3" imgW="7324773" imgH="4638580" progId="Excel.Chart.8">
                  <p:embed/>
                </p:oleObj>
              </mc:Choice>
              <mc:Fallback>
                <p:oleObj name="Chart" r:id="rId3" imgW="7324773" imgH="463858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981075"/>
                        <a:ext cx="7319962"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529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150820AB-A5C3-475A-B10D-A827C2BA940A}" type="slidenum">
              <a:rPr lang="lt-LT" altLang="lt-LT" sz="1000" b="0">
                <a:latin typeface="Arial" panose="020B0604020202020204" pitchFamily="34" charset="0"/>
              </a:rPr>
              <a:pPr eaLnBrk="1" hangingPunct="1"/>
              <a:t>93</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611188" y="836613"/>
            <a:ext cx="8064500" cy="3970337"/>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Kaip ir ankstesniuose tyrimuose, valstybės tarnautojai atvirame klausime kaip labiausiai korumpuotas įstaigas nurodė sveikatos apsaugos institucijas – 47% (2014 m. buvo 40%). Toliau seka savivaldybės – 27%, Seimas – 23% ir teismai – 21%.</a:t>
            </a:r>
          </a:p>
          <a:p>
            <a:pPr algn="just">
              <a:defRPr/>
            </a:pPr>
            <a:r>
              <a:rPr lang="lt-LT" sz="1800" dirty="0">
                <a:latin typeface="+mj-lt"/>
              </a:rPr>
              <a:t> </a:t>
            </a:r>
            <a:endParaRPr lang="lt-LT" sz="1800" dirty="0">
              <a:latin typeface="+mn-lt"/>
            </a:endParaRPr>
          </a:p>
          <a:p>
            <a:pPr algn="just">
              <a:defRPr/>
            </a:pPr>
            <a:endParaRPr lang="lt-LT" sz="1800" dirty="0">
              <a:latin typeface="+mj-lt"/>
            </a:endParaRPr>
          </a:p>
          <a:p>
            <a:pPr algn="just">
              <a:defRPr/>
            </a:pPr>
            <a:r>
              <a:rPr lang="lt-LT" sz="1800" dirty="0">
                <a:latin typeface="+mj-lt"/>
              </a:rPr>
              <a:t> </a:t>
            </a: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529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6C26C33-0FA8-481F-A122-BE62E733EC83}" type="slidenum">
              <a:rPr lang="lt-LT" altLang="lt-LT" sz="1000" b="0">
                <a:latin typeface="Arial" panose="020B0604020202020204" pitchFamily="34" charset="0"/>
              </a:rPr>
              <a:pPr eaLnBrk="1" hangingPunct="1"/>
              <a:t>94</a:t>
            </a:fld>
            <a:endParaRPr lang="lt-LT" altLang="lt-LT" sz="1000" b="0">
              <a:latin typeface="Arial" panose="020B0604020202020204" pitchFamily="34" charset="0"/>
            </a:endParaRPr>
          </a:p>
        </p:txBody>
      </p:sp>
      <p:sp>
        <p:nvSpPr>
          <p:cNvPr id="46085" name="Rectangle 2"/>
          <p:cNvSpPr>
            <a:spLocks noGrp="1" noChangeArrowheads="1"/>
          </p:cNvSpPr>
          <p:nvPr>
            <p:ph type="title"/>
          </p:nvPr>
        </p:nvSpPr>
        <p:spPr>
          <a:xfrm>
            <a:off x="457200" y="274638"/>
            <a:ext cx="8229600" cy="922337"/>
          </a:xfrm>
        </p:spPr>
        <p:txBody>
          <a:bodyPr/>
          <a:lstStyle/>
          <a:p>
            <a:pPr algn="ctr" eaLnBrk="1" hangingPunct="1"/>
            <a:r>
              <a:rPr lang="en-US" altLang="lt-LT" smtClean="0"/>
              <a:t>Korupci</a:t>
            </a:r>
            <a:r>
              <a:rPr lang="lt-LT" altLang="lt-LT" smtClean="0"/>
              <a:t>jos paplitimas institucijose</a:t>
            </a:r>
            <a:endParaRPr lang="lt-LT" altLang="lt-LT" i="1" smtClean="0"/>
          </a:p>
        </p:txBody>
      </p:sp>
      <p:graphicFrame>
        <p:nvGraphicFramePr>
          <p:cNvPr id="46082" name="Object 4"/>
          <p:cNvGraphicFramePr>
            <a:graphicFrameLocks noGrp="1" noChangeAspect="1"/>
          </p:cNvGraphicFramePr>
          <p:nvPr>
            <p:ph idx="1"/>
          </p:nvPr>
        </p:nvGraphicFramePr>
        <p:xfrm>
          <a:off x="471488" y="914400"/>
          <a:ext cx="7324725" cy="4305300"/>
        </p:xfrm>
        <a:graphic>
          <a:graphicData uri="http://schemas.openxmlformats.org/presentationml/2006/ole">
            <mc:AlternateContent xmlns:mc="http://schemas.openxmlformats.org/markup-compatibility/2006">
              <mc:Choice xmlns:v="urn:schemas-microsoft-com:vml" Requires="v">
                <p:oleObj spid="_x0000_s46090" name="Chart" r:id="rId3" imgW="7324773" imgH="4305110" progId="Excel.Chart.8">
                  <p:embed/>
                </p:oleObj>
              </mc:Choice>
              <mc:Fallback>
                <p:oleObj name="Chart" r:id="rId3" imgW="7324773" imgH="430511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914400"/>
                        <a:ext cx="7324725" cy="4305300"/>
                      </a:xfrm>
                      <a:prstGeom prst="rect">
                        <a:avLst/>
                      </a:prstGeom>
                    </p:spPr>
                  </p:pic>
                </p:oleObj>
              </mc:Fallback>
            </mc:AlternateContent>
          </a:graphicData>
        </a:graphic>
      </p:graphicFrame>
      <p:sp>
        <p:nvSpPr>
          <p:cNvPr id="46086" name="Text Box 5"/>
          <p:cNvSpPr txBox="1">
            <a:spLocks noChangeArrowheads="1"/>
          </p:cNvSpPr>
          <p:nvPr/>
        </p:nvSpPr>
        <p:spPr bwMode="auto">
          <a:xfrm>
            <a:off x="879475" y="584993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46087" name="Text Box 7"/>
          <p:cNvSpPr txBox="1">
            <a:spLocks noChangeArrowheads="1"/>
          </p:cNvSpPr>
          <p:nvPr/>
        </p:nvSpPr>
        <p:spPr bwMode="auto">
          <a:xfrm>
            <a:off x="574675" y="5300663"/>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Q10. Dabar pakalbėkime apie </a:t>
            </a:r>
            <a:r>
              <a:rPr lang="lt-LT" altLang="lt-LT" sz="1200" b="0" i="1" u="sng"/>
              <a:t>atskiras institucijas, įstaigas ar kitus subjektus</a:t>
            </a:r>
            <a:r>
              <a:rPr lang="lt-LT" altLang="lt-LT" sz="1200" b="0" i="1"/>
              <a:t> ir tai, kiek, Jūsų nuomone, kiekvienas iš jų </a:t>
            </a:r>
            <a:r>
              <a:rPr lang="lt-LT" altLang="lt-LT" sz="1200" b="0" i="1" u="sng"/>
              <a:t>yra </a:t>
            </a:r>
            <a:r>
              <a:rPr lang="lt-LT" altLang="lt-LT" sz="1200" b="0" i="1"/>
              <a:t>korumpuotas. Aš Jums skaitysiu jų pavadinimus, o Jūs įvertinkite, kiek korumpuotas, Jūsų nuomone, yra kiekvienas iš jų. </a:t>
            </a:r>
          </a:p>
        </p:txBody>
      </p:sp>
      <p:sp>
        <p:nvSpPr>
          <p:cNvPr id="460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988C2C5E-2666-4A90-A279-A57CCADE0A16}" type="slidenum">
              <a:rPr lang="lt-LT" altLang="lt-LT" sz="1000" b="0">
                <a:latin typeface="Arial" panose="020B0604020202020204" pitchFamily="34" charset="0"/>
              </a:rPr>
              <a:pPr eaLnBrk="1" hangingPunct="1"/>
              <a:t>95</a:t>
            </a:fld>
            <a:endParaRPr lang="lt-LT" altLang="lt-LT" sz="1000" b="0">
              <a:latin typeface="Arial" panose="020B0604020202020204" pitchFamily="34" charset="0"/>
            </a:endParaRPr>
          </a:p>
        </p:txBody>
      </p:sp>
      <p:sp>
        <p:nvSpPr>
          <p:cNvPr id="47109" name="Rectangle 2"/>
          <p:cNvSpPr>
            <a:spLocks noGrp="1" noChangeArrowheads="1"/>
          </p:cNvSpPr>
          <p:nvPr>
            <p:ph type="title"/>
          </p:nvPr>
        </p:nvSpPr>
        <p:spPr>
          <a:xfrm>
            <a:off x="457200" y="274638"/>
            <a:ext cx="8229600" cy="922337"/>
          </a:xfrm>
        </p:spPr>
        <p:txBody>
          <a:bodyPr/>
          <a:lstStyle/>
          <a:p>
            <a:pPr algn="ctr" eaLnBrk="1" hangingPunct="1"/>
            <a:r>
              <a:rPr lang="en-US" altLang="lt-LT" smtClean="0"/>
              <a:t>Korupci</a:t>
            </a:r>
            <a:r>
              <a:rPr lang="lt-LT" altLang="lt-LT" smtClean="0"/>
              <a:t>jos paplitimas institucijose </a:t>
            </a:r>
            <a:r>
              <a:rPr lang="lt-LT" altLang="lt-LT" i="1" smtClean="0"/>
              <a:t>(tęsinys)</a:t>
            </a:r>
          </a:p>
        </p:txBody>
      </p:sp>
      <p:graphicFrame>
        <p:nvGraphicFramePr>
          <p:cNvPr id="47106" name="Object 4"/>
          <p:cNvGraphicFramePr>
            <a:graphicFrameLocks noGrp="1" noChangeAspect="1"/>
          </p:cNvGraphicFramePr>
          <p:nvPr>
            <p:ph idx="1"/>
          </p:nvPr>
        </p:nvGraphicFramePr>
        <p:xfrm>
          <a:off x="469900" y="914400"/>
          <a:ext cx="7327900" cy="4305300"/>
        </p:xfrm>
        <a:graphic>
          <a:graphicData uri="http://schemas.openxmlformats.org/presentationml/2006/ole">
            <mc:AlternateContent xmlns:mc="http://schemas.openxmlformats.org/markup-compatibility/2006">
              <mc:Choice xmlns:v="urn:schemas-microsoft-com:vml" Requires="v">
                <p:oleObj spid="_x0000_s47114" name="Chart" r:id="rId3" imgW="7324773" imgH="4305110" progId="Excel.Chart.8">
                  <p:embed/>
                </p:oleObj>
              </mc:Choice>
              <mc:Fallback>
                <p:oleObj name="Chart" r:id="rId3" imgW="7324773" imgH="4305110" progId="Excel.Char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914400"/>
                        <a:ext cx="7327900" cy="4305300"/>
                      </a:xfrm>
                      <a:prstGeom prst="rect">
                        <a:avLst/>
                      </a:prstGeom>
                    </p:spPr>
                  </p:pic>
                </p:oleObj>
              </mc:Fallback>
            </mc:AlternateContent>
          </a:graphicData>
        </a:graphic>
      </p:graphicFrame>
      <p:sp>
        <p:nvSpPr>
          <p:cNvPr id="47110" name="Text Box 5"/>
          <p:cNvSpPr txBox="1">
            <a:spLocks noChangeArrowheads="1"/>
          </p:cNvSpPr>
          <p:nvPr/>
        </p:nvSpPr>
        <p:spPr bwMode="auto">
          <a:xfrm>
            <a:off x="879475" y="5849938"/>
            <a:ext cx="173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2016</a:t>
            </a:r>
            <a:endParaRPr lang="en-US" altLang="lt-LT" sz="1800" i="1">
              <a:latin typeface="Times New Roman" panose="02020603050405020304" pitchFamily="18" charset="0"/>
            </a:endParaRPr>
          </a:p>
        </p:txBody>
      </p:sp>
      <p:sp>
        <p:nvSpPr>
          <p:cNvPr id="47111" name="Text Box 7"/>
          <p:cNvSpPr txBox="1">
            <a:spLocks noChangeArrowheads="1"/>
          </p:cNvSpPr>
          <p:nvPr/>
        </p:nvSpPr>
        <p:spPr bwMode="auto">
          <a:xfrm>
            <a:off x="574675" y="5300663"/>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200" b="0" i="1"/>
              <a:t>Q10. Dabar pakalbėkime apie </a:t>
            </a:r>
            <a:r>
              <a:rPr lang="lt-LT" altLang="lt-LT" sz="1200" b="0" i="1" u="sng"/>
              <a:t>atskiras institucijas, įstaigas ar kitus subjektus</a:t>
            </a:r>
            <a:r>
              <a:rPr lang="lt-LT" altLang="lt-LT" sz="1200" b="0" i="1"/>
              <a:t> ir tai, kiek, Jūsų nuomone, kiekvienas iš jų </a:t>
            </a:r>
            <a:r>
              <a:rPr lang="lt-LT" altLang="lt-LT" sz="1200" b="0" i="1" u="sng"/>
              <a:t>yra </a:t>
            </a:r>
            <a:r>
              <a:rPr lang="lt-LT" altLang="lt-LT" sz="1200" b="0" i="1"/>
              <a:t>korumpuotas. Aš Jums skaitysiu jų pavadinimus, o Jūs įvertinkite, kiek korumpuotas, Jūsų nuomone, yra kiekvienas iš jų. </a:t>
            </a:r>
          </a:p>
        </p:txBody>
      </p:sp>
      <p:sp>
        <p:nvSpPr>
          <p:cNvPr id="471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539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2DEFB6CC-9467-4F8C-8A2B-86D969F802E4}" type="slidenum">
              <a:rPr lang="lt-LT" altLang="lt-LT" sz="1000" b="0">
                <a:latin typeface="Arial" panose="020B0604020202020204" pitchFamily="34" charset="0"/>
              </a:rPr>
              <a:pPr eaLnBrk="1" hangingPunct="1"/>
              <a:t>96</a:t>
            </a:fld>
            <a:endParaRPr lang="lt-LT" altLang="lt-LT" sz="1000" b="0">
              <a:latin typeface="Arial" panose="020B0604020202020204" pitchFamily="34" charset="0"/>
            </a:endParaRPr>
          </a:p>
        </p:txBody>
      </p:sp>
      <p:sp>
        <p:nvSpPr>
          <p:cNvPr id="253956" name="Rectangle 2"/>
          <p:cNvSpPr>
            <a:spLocks noGrp="1" noChangeArrowheads="1"/>
          </p:cNvSpPr>
          <p:nvPr>
            <p:ph type="title"/>
          </p:nvPr>
        </p:nvSpPr>
        <p:spPr/>
        <p:txBody>
          <a:bodyPr/>
          <a:lstStyle/>
          <a:p>
            <a:pPr algn="ctr" eaLnBrk="1" hangingPunct="1"/>
            <a:r>
              <a:rPr lang="lt-LT" altLang="lt-LT" smtClean="0"/>
              <a:t>Korupcijos paplitimas institucijose</a:t>
            </a:r>
            <a:br>
              <a:rPr lang="lt-LT" altLang="lt-LT" smtClean="0"/>
            </a:br>
            <a:r>
              <a:rPr lang="lt-LT" altLang="lt-LT" sz="1800" i="1" smtClean="0"/>
              <a:t>(skliausteliuose </a:t>
            </a:r>
            <a:r>
              <a:rPr lang="en-US" altLang="lt-LT" sz="1800" i="1" smtClean="0"/>
              <a:t>20</a:t>
            </a:r>
            <a:r>
              <a:rPr lang="lt-LT" altLang="lt-LT" sz="1800" i="1" smtClean="0"/>
              <a:t>14</a:t>
            </a:r>
            <a:r>
              <a:rPr lang="en-US" altLang="lt-LT" sz="1800" i="1" smtClean="0"/>
              <a:t> m. tyrimo duomenys</a:t>
            </a:r>
            <a:r>
              <a:rPr lang="lt-LT" altLang="lt-LT" sz="1800" i="1" smtClean="0"/>
              <a:t>)</a:t>
            </a:r>
            <a:endParaRPr lang="en-US" altLang="lt-LT" sz="1800" smtClean="0"/>
          </a:p>
        </p:txBody>
      </p:sp>
      <p:graphicFrame>
        <p:nvGraphicFramePr>
          <p:cNvPr id="357459" name="Group 83"/>
          <p:cNvGraphicFramePr>
            <a:graphicFrameLocks noGrp="1"/>
          </p:cNvGraphicFramePr>
          <p:nvPr>
            <p:ph idx="1"/>
          </p:nvPr>
        </p:nvGraphicFramePr>
        <p:xfrm>
          <a:off x="755650" y="1557338"/>
          <a:ext cx="7993063" cy="3697287"/>
        </p:xfrm>
        <a:graphic>
          <a:graphicData uri="http://schemas.openxmlformats.org/drawingml/2006/table">
            <a:tbl>
              <a:tblPr>
                <a:tableStyleId>{ED083AE6-46FA-4A59-8FB0-9F97EB10719F}</a:tableStyleId>
              </a:tblPr>
              <a:tblGrid>
                <a:gridCol w="2808373">
                  <a:extLst>
                    <a:ext uri="{9D8B030D-6E8A-4147-A177-3AD203B41FA5}">
                      <a16:colId xmlns:a16="http://schemas.microsoft.com/office/drawing/2014/main" xmlns="" val="20000"/>
                    </a:ext>
                  </a:extLst>
                </a:gridCol>
                <a:gridCol w="1368182">
                  <a:extLst>
                    <a:ext uri="{9D8B030D-6E8A-4147-A177-3AD203B41FA5}">
                      <a16:colId xmlns:a16="http://schemas.microsoft.com/office/drawing/2014/main" xmlns="" val="20001"/>
                    </a:ext>
                  </a:extLst>
                </a:gridCol>
                <a:gridCol w="1224163">
                  <a:extLst>
                    <a:ext uri="{9D8B030D-6E8A-4147-A177-3AD203B41FA5}">
                      <a16:colId xmlns:a16="http://schemas.microsoft.com/office/drawing/2014/main" xmlns="" val="20002"/>
                    </a:ext>
                  </a:extLst>
                </a:gridCol>
                <a:gridCol w="1368182">
                  <a:extLst>
                    <a:ext uri="{9D8B030D-6E8A-4147-A177-3AD203B41FA5}">
                      <a16:colId xmlns:a16="http://schemas.microsoft.com/office/drawing/2014/main" xmlns="" val="20003"/>
                    </a:ext>
                  </a:extLst>
                </a:gridCol>
                <a:gridCol w="1224163">
                  <a:extLst>
                    <a:ext uri="{9D8B030D-6E8A-4147-A177-3AD203B41FA5}">
                      <a16:colId xmlns:a16="http://schemas.microsoft.com/office/drawing/2014/main" xmlns="" val="20004"/>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Labai korumpuota</a:t>
                      </a:r>
                      <a:endParaRPr kumimoji="0" lang="en-US" sz="1600" b="1"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Iš dalies korumpuota</a:t>
                      </a:r>
                      <a:endParaRPr kumimoji="0" lang="en-US" sz="1600" b="1"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Visai nekorumpuota</a:t>
                      </a:r>
                      <a:endParaRPr kumimoji="0" lang="en-US" sz="1600" b="1"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Nežino/ neatsakė</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extLst>
                  <a:ext uri="{0D108BD9-81ED-4DB2-BD59-A6C34878D82A}">
                    <a16:rowId xmlns:a16="http://schemas.microsoft.com/office/drawing/2014/main" xmlns="" val="10000"/>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Seimas</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53% (34</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37% (46</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1% (4</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9</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extLst>
                  <a:ext uri="{0D108BD9-81ED-4DB2-BD59-A6C34878D82A}">
                    <a16:rowId xmlns:a16="http://schemas.microsoft.com/office/drawing/2014/main" xmlns="" val="10001"/>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Partijos</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51% (31</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35% (43</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3% (6</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11</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extLst>
                  <a:ext uri="{0D108BD9-81ED-4DB2-BD59-A6C34878D82A}">
                    <a16:rowId xmlns:a16="http://schemas.microsoft.com/office/drawing/2014/main" xmlns="" val="10002"/>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Teismai</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37% (35</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47% (45</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6% (4</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12</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extLst>
                  <a:ext uri="{0D108BD9-81ED-4DB2-BD59-A6C34878D82A}">
                    <a16:rowId xmlns:a16="http://schemas.microsoft.com/office/drawing/2014/main" xmlns="" val="10003"/>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Vyriausybė</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36% (22</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47% (51</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4% (7</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13</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extLst>
                  <a:ext uri="{0D108BD9-81ED-4DB2-BD59-A6C34878D82A}">
                    <a16:rowId xmlns:a16="http://schemas.microsoft.com/office/drawing/2014/main" xmlns="" val="10004"/>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Miestų ir rajonų savivaldybės</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26% (23</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52% (52</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6% (7</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16</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extLst>
                  <a:ext uri="{0D108BD9-81ED-4DB2-BD59-A6C34878D82A}">
                    <a16:rowId xmlns:a16="http://schemas.microsoft.com/office/drawing/2014/main" xmlns="" val="10005"/>
                  </a:ext>
                </a:extLst>
              </a:tr>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Žiniasklaida</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rPr>
                        <a:t>16</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rPr>
                        <a:t>13</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 </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44</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48</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19</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17</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21</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extLst>
                  <a:ext uri="{0D108BD9-81ED-4DB2-BD59-A6C34878D82A}">
                    <a16:rowId xmlns:a16="http://schemas.microsoft.com/office/drawing/2014/main" xmlns="" val="10006"/>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Prezidentūra</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8% (6</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36% (31</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27% (28</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29</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extLst>
                  <a:ext uri="{0D108BD9-81ED-4DB2-BD59-A6C34878D82A}">
                    <a16:rowId xmlns:a16="http://schemas.microsoft.com/office/drawing/2014/main" xmlns="" val="10007"/>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Bažnyčia</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solidFill>
                            <a:schemeClr val="tx1"/>
                          </a:solidFill>
                          <a:effectLst/>
                        </a:rPr>
                        <a:t>6% </a:t>
                      </a:r>
                      <a:r>
                        <a:rPr kumimoji="0" lang="lt-LT" sz="1600" u="none" strike="noStrike" cap="none" normalizeH="0" baseline="0" dirty="0" smtClean="0">
                          <a:ln>
                            <a:noFill/>
                          </a:ln>
                          <a:effectLst/>
                        </a:rPr>
                        <a:t>(4</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26% (29</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43% (41</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25</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extLst>
                  <a:ext uri="{0D108BD9-81ED-4DB2-BD59-A6C34878D82A}">
                    <a16:rowId xmlns:a16="http://schemas.microsoft.com/office/drawing/2014/main" xmlns="" val="10008"/>
                  </a:ext>
                </a:extLst>
              </a:tr>
              <a:tr h="384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mn-lt"/>
                        </a:rPr>
                        <a:t>Nevyriausybinės organizacijos</a:t>
                      </a:r>
                      <a:endParaRPr kumimoji="0" lang="en-US" sz="1600" b="0" i="0" u="none" strike="noStrike" cap="none" normalizeH="0" baseline="0" dirty="0" smtClean="0">
                        <a:ln>
                          <a:noFill/>
                        </a:ln>
                        <a:solidFill>
                          <a:schemeClr val="tx1"/>
                        </a:solidFill>
                        <a:effectLst/>
                        <a:latin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US" sz="1600" u="none" strike="noStrike" cap="none" normalizeH="0" baseline="0" dirty="0" smtClean="0">
                          <a:ln>
                            <a:noFill/>
                          </a:ln>
                          <a:effectLst/>
                        </a:rPr>
                        <a:t>%</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 (3</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25</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 (26</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35</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 (33</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34</a:t>
                      </a:r>
                      <a:r>
                        <a:rPr kumimoji="0" lang="en-US" sz="1600" u="none" strike="noStrike" cap="none" normalizeH="0" baseline="0" dirty="0" smtClean="0">
                          <a:ln>
                            <a:noFill/>
                          </a:ln>
                          <a:effectLst/>
                        </a:rPr>
                        <a:t>%</a:t>
                      </a:r>
                      <a:r>
                        <a:rPr kumimoji="0" lang="lt-LT" sz="1600" u="none" strike="noStrike" cap="none" normalizeH="0" baseline="0" dirty="0" smtClean="0">
                          <a:ln>
                            <a:noFill/>
                          </a:ln>
                          <a:effectLst/>
                        </a:rPr>
                        <a:t> (</a:t>
                      </a: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horzOverflow="overflow"/>
                </a:tc>
                <a:extLst>
                  <a:ext uri="{0D108BD9-81ED-4DB2-BD59-A6C34878D82A}">
                    <a16:rowId xmlns:a16="http://schemas.microsoft.com/office/drawing/2014/main" xmlns="" val="10009"/>
                  </a:ext>
                </a:extLst>
              </a:tr>
            </a:tbl>
          </a:graphicData>
        </a:graphic>
      </p:graphicFrame>
      <p:sp>
        <p:nvSpPr>
          <p:cNvPr id="254025" name="Text Box 84"/>
          <p:cNvSpPr txBox="1">
            <a:spLocks noChangeArrowheads="1"/>
          </p:cNvSpPr>
          <p:nvPr/>
        </p:nvSpPr>
        <p:spPr bwMode="auto">
          <a:xfrm>
            <a:off x="876300" y="5795963"/>
            <a:ext cx="2268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2014-2016</a:t>
            </a:r>
            <a:endParaRPr lang="en-US" altLang="lt-LT" sz="1800" i="1">
              <a:latin typeface="Times New Roman" panose="02020603050405020304" pitchFamily="18" charset="0"/>
            </a:endParaRPr>
          </a:p>
        </p:txBody>
      </p:sp>
      <p:sp>
        <p:nvSpPr>
          <p:cNvPr id="2540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549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0D488B1A-13B8-4642-9937-658D6E5BF036}" type="slidenum">
              <a:rPr lang="lt-LT" altLang="lt-LT" sz="1000" b="0">
                <a:latin typeface="Arial" panose="020B0604020202020204" pitchFamily="34" charset="0"/>
              </a:rPr>
              <a:pPr eaLnBrk="1" hangingPunct="1"/>
              <a:t>97</a:t>
            </a:fld>
            <a:endParaRPr lang="lt-LT" altLang="lt-LT" sz="1000" b="0">
              <a:latin typeface="Arial" panose="020B0604020202020204" pitchFamily="34" charset="0"/>
            </a:endParaRPr>
          </a:p>
        </p:txBody>
      </p:sp>
      <p:sp>
        <p:nvSpPr>
          <p:cNvPr id="254980" name="Rectangle 2"/>
          <p:cNvSpPr>
            <a:spLocks noGrp="1" noChangeArrowheads="1"/>
          </p:cNvSpPr>
          <p:nvPr>
            <p:ph type="title"/>
          </p:nvPr>
        </p:nvSpPr>
        <p:spPr/>
        <p:txBody>
          <a:bodyPr/>
          <a:lstStyle/>
          <a:p>
            <a:pPr algn="ctr" eaLnBrk="1" hangingPunct="1"/>
            <a:r>
              <a:rPr lang="lt-LT" altLang="lt-LT" smtClean="0"/>
              <a:t>Korupcijos paplitimas institucijose </a:t>
            </a:r>
            <a:br>
              <a:rPr lang="lt-LT" altLang="lt-LT" smtClean="0"/>
            </a:br>
            <a:r>
              <a:rPr lang="lt-LT" altLang="lt-LT" sz="1800" smtClean="0"/>
              <a:t>Atsakymai “labai korumpuota” ir “iš dalies korumpuota”</a:t>
            </a:r>
            <a:endParaRPr lang="en-US" altLang="lt-LT" sz="1800" smtClean="0"/>
          </a:p>
        </p:txBody>
      </p:sp>
      <p:graphicFrame>
        <p:nvGraphicFramePr>
          <p:cNvPr id="357459" name="Group 83"/>
          <p:cNvGraphicFramePr>
            <a:graphicFrameLocks noGrp="1"/>
          </p:cNvGraphicFramePr>
          <p:nvPr>
            <p:ph idx="1"/>
          </p:nvPr>
        </p:nvGraphicFramePr>
        <p:xfrm>
          <a:off x="971550" y="1557338"/>
          <a:ext cx="7212013" cy="3752850"/>
        </p:xfrm>
        <a:graphic>
          <a:graphicData uri="http://schemas.openxmlformats.org/drawingml/2006/table">
            <a:tbl>
              <a:tblPr>
                <a:tableStyleId>{ED083AE6-46FA-4A59-8FB0-9F97EB10719F}</a:tableStyleId>
              </a:tblPr>
              <a:tblGrid>
                <a:gridCol w="2360252">
                  <a:extLst>
                    <a:ext uri="{9D8B030D-6E8A-4147-A177-3AD203B41FA5}">
                      <a16:colId xmlns:a16="http://schemas.microsoft.com/office/drawing/2014/main" xmlns="" val="20000"/>
                    </a:ext>
                  </a:extLst>
                </a:gridCol>
                <a:gridCol w="1073702">
                  <a:extLst>
                    <a:ext uri="{9D8B030D-6E8A-4147-A177-3AD203B41FA5}">
                      <a16:colId xmlns:a16="http://schemas.microsoft.com/office/drawing/2014/main" xmlns="" val="20001"/>
                    </a:ext>
                  </a:extLst>
                </a:gridCol>
                <a:gridCol w="1018125">
                  <a:extLst>
                    <a:ext uri="{9D8B030D-6E8A-4147-A177-3AD203B41FA5}">
                      <a16:colId xmlns:a16="http://schemas.microsoft.com/office/drawing/2014/main" xmlns="" val="20002"/>
                    </a:ext>
                  </a:extLst>
                </a:gridCol>
                <a:gridCol w="919978">
                  <a:extLst>
                    <a:ext uri="{9D8B030D-6E8A-4147-A177-3AD203B41FA5}">
                      <a16:colId xmlns:a16="http://schemas.microsoft.com/office/drawing/2014/main" xmlns="" val="20003"/>
                    </a:ext>
                  </a:extLst>
                </a:gridCol>
                <a:gridCol w="919978">
                  <a:extLst>
                    <a:ext uri="{9D8B030D-6E8A-4147-A177-3AD203B41FA5}">
                      <a16:colId xmlns:a16="http://schemas.microsoft.com/office/drawing/2014/main" xmlns="" val="20004"/>
                    </a:ext>
                  </a:extLst>
                </a:gridCol>
                <a:gridCol w="919978">
                  <a:extLst>
                    <a:ext uri="{9D8B030D-6E8A-4147-A177-3AD203B41FA5}">
                      <a16:colId xmlns:a16="http://schemas.microsoft.com/office/drawing/2014/main" xmlns="" val="20005"/>
                    </a:ext>
                  </a:extLst>
                </a:gridCol>
              </a:tblGrid>
              <a:tr h="365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smtClean="0">
                          <a:ln>
                            <a:noFill/>
                          </a:ln>
                          <a:effectLst/>
                        </a:rPr>
                        <a:t>2005</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smtClean="0">
                          <a:ln>
                            <a:noFill/>
                          </a:ln>
                          <a:effectLst/>
                        </a:rPr>
                        <a:t>2007</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2011</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2014</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2016</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xmlns="" val="10000"/>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Seimas</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92</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80%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90%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xmlns="" val="10001"/>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Partijos</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89</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86%</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xmlns="" val="10002"/>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Vyriausybė</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90</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83%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xmlns="" val="10003"/>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Teismai</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93</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80%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82%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xmlns="" val="10004"/>
                  </a:ext>
                </a:extLst>
              </a:tr>
              <a:tr h="579120">
                <a:tc>
                  <a:txBody>
                    <a:bodyPr/>
                    <a:lstStyle/>
                    <a:p>
                      <a:pPr marL="0" marR="0" lvl="0" indent="0" algn="l" defTabSz="914400" rtl="0" eaLnBrk="1" fontAlgn="base" latinLnBrk="0" hangingPunct="1">
                        <a:lnSpc>
                          <a:spcPct val="100000"/>
                        </a:lnSpc>
                        <a:spcBef>
                          <a:spcPts val="38"/>
                        </a:spcBef>
                        <a:spcAft>
                          <a:spcPct val="0"/>
                        </a:spcAft>
                        <a:buClrTx/>
                        <a:buSzTx/>
                        <a:buFontTx/>
                        <a:buNone/>
                        <a:tabLst/>
                        <a:defRPr/>
                      </a:pPr>
                      <a:r>
                        <a:rPr kumimoji="0" lang="lt-LT" sz="1600" u="none" strike="noStrike" cap="none" normalizeH="0" baseline="0" dirty="0" smtClean="0">
                          <a:ln>
                            <a:noFill/>
                          </a:ln>
                          <a:effectLst/>
                        </a:rPr>
                        <a:t>Miestų ir rajonų savivaldybės</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88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1600" u="none" strike="noStrike" cap="none" normalizeH="0" baseline="0" dirty="0" smtClean="0">
                          <a:ln>
                            <a:noFill/>
                          </a:ln>
                          <a:effectLst/>
                        </a:rPr>
                        <a:t>87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xmlns="" val="10005"/>
                  </a:ext>
                </a:extLst>
              </a:tr>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Prokuratūra</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75%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xmlns="" val="10006"/>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Privatus sektorius</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xmlns="" val="10007"/>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Žiniasklaida</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67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smtClean="0">
                          <a:ln>
                            <a:noFill/>
                          </a:ln>
                          <a:effectLst/>
                        </a:rPr>
                        <a:t>75</a:t>
                      </a: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72</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xmlns="" val="10008"/>
                  </a:ext>
                </a:extLst>
              </a:tr>
              <a:tr h="384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mn-lt"/>
                        </a:rPr>
                        <a:t>Valstybės kontrolė</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55%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xmlns="" val="10009"/>
                  </a:ext>
                </a:extLst>
              </a:tr>
            </a:tbl>
          </a:graphicData>
        </a:graphic>
      </p:graphicFrame>
      <p:sp>
        <p:nvSpPr>
          <p:cNvPr id="255060" name="Text Box 84"/>
          <p:cNvSpPr txBox="1">
            <a:spLocks noChangeArrowheads="1"/>
          </p:cNvSpPr>
          <p:nvPr/>
        </p:nvSpPr>
        <p:spPr bwMode="auto">
          <a:xfrm>
            <a:off x="876300" y="5795963"/>
            <a:ext cx="2268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a:t>
            </a:r>
            <a:endParaRPr lang="en-US" altLang="lt-LT" sz="1800" i="1">
              <a:latin typeface="Times New Roman" panose="02020603050405020304" pitchFamily="18" charset="0"/>
            </a:endParaRPr>
          </a:p>
        </p:txBody>
      </p:sp>
      <p:sp>
        <p:nvSpPr>
          <p:cNvPr id="2550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560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635A17CA-A975-4DA7-8EA4-34B3F71A96D2}" type="slidenum">
              <a:rPr lang="lt-LT" altLang="lt-LT" sz="1000" b="0">
                <a:latin typeface="Arial" panose="020B0604020202020204" pitchFamily="34" charset="0"/>
              </a:rPr>
              <a:pPr eaLnBrk="1" hangingPunct="1"/>
              <a:t>98</a:t>
            </a:fld>
            <a:endParaRPr lang="lt-LT" altLang="lt-LT" sz="1000" b="0">
              <a:latin typeface="Arial" panose="020B0604020202020204" pitchFamily="34" charset="0"/>
            </a:endParaRPr>
          </a:p>
        </p:txBody>
      </p:sp>
      <p:sp>
        <p:nvSpPr>
          <p:cNvPr id="256004" name="Rectangle 2"/>
          <p:cNvSpPr>
            <a:spLocks noGrp="1" noChangeArrowheads="1"/>
          </p:cNvSpPr>
          <p:nvPr>
            <p:ph type="title"/>
          </p:nvPr>
        </p:nvSpPr>
        <p:spPr/>
        <p:txBody>
          <a:bodyPr/>
          <a:lstStyle/>
          <a:p>
            <a:pPr algn="ctr" eaLnBrk="1" hangingPunct="1"/>
            <a:r>
              <a:rPr lang="lt-LT" altLang="lt-LT" smtClean="0"/>
              <a:t>Korupcijos paplitimas institucijose </a:t>
            </a:r>
            <a:r>
              <a:rPr lang="lt-LT" altLang="lt-LT" i="1" smtClean="0"/>
              <a:t>(tęsinys)</a:t>
            </a:r>
            <a:br>
              <a:rPr lang="lt-LT" altLang="lt-LT" i="1" smtClean="0"/>
            </a:br>
            <a:r>
              <a:rPr lang="lt-LT" altLang="lt-LT" sz="1800" smtClean="0"/>
              <a:t>Atsakymai “labai korumpuota” ir “iš dalies korumpuota”</a:t>
            </a:r>
            <a:endParaRPr lang="en-US" altLang="lt-LT" sz="1800" smtClean="0"/>
          </a:p>
        </p:txBody>
      </p:sp>
      <p:graphicFrame>
        <p:nvGraphicFramePr>
          <p:cNvPr id="357459" name="Group 83"/>
          <p:cNvGraphicFramePr>
            <a:graphicFrameLocks noGrp="1"/>
          </p:cNvGraphicFramePr>
          <p:nvPr>
            <p:ph idx="1"/>
          </p:nvPr>
        </p:nvGraphicFramePr>
        <p:xfrm>
          <a:off x="971550" y="1341438"/>
          <a:ext cx="7212013" cy="2909887"/>
        </p:xfrm>
        <a:graphic>
          <a:graphicData uri="http://schemas.openxmlformats.org/drawingml/2006/table">
            <a:tbl>
              <a:tblPr>
                <a:tableStyleId>{ED083AE6-46FA-4A59-8FB0-9F97EB10719F}</a:tableStyleId>
              </a:tblPr>
              <a:tblGrid>
                <a:gridCol w="2360252">
                  <a:extLst>
                    <a:ext uri="{9D8B030D-6E8A-4147-A177-3AD203B41FA5}">
                      <a16:colId xmlns:a16="http://schemas.microsoft.com/office/drawing/2014/main" xmlns="" val="20000"/>
                    </a:ext>
                  </a:extLst>
                </a:gridCol>
                <a:gridCol w="1073702">
                  <a:extLst>
                    <a:ext uri="{9D8B030D-6E8A-4147-A177-3AD203B41FA5}">
                      <a16:colId xmlns:a16="http://schemas.microsoft.com/office/drawing/2014/main" xmlns="" val="20001"/>
                    </a:ext>
                  </a:extLst>
                </a:gridCol>
                <a:gridCol w="1018125">
                  <a:extLst>
                    <a:ext uri="{9D8B030D-6E8A-4147-A177-3AD203B41FA5}">
                      <a16:colId xmlns:a16="http://schemas.microsoft.com/office/drawing/2014/main" xmlns="" val="20002"/>
                    </a:ext>
                  </a:extLst>
                </a:gridCol>
                <a:gridCol w="919978">
                  <a:extLst>
                    <a:ext uri="{9D8B030D-6E8A-4147-A177-3AD203B41FA5}">
                      <a16:colId xmlns:a16="http://schemas.microsoft.com/office/drawing/2014/main" xmlns="" val="20003"/>
                    </a:ext>
                  </a:extLst>
                </a:gridCol>
                <a:gridCol w="919978">
                  <a:extLst>
                    <a:ext uri="{9D8B030D-6E8A-4147-A177-3AD203B41FA5}">
                      <a16:colId xmlns:a16="http://schemas.microsoft.com/office/drawing/2014/main" xmlns="" val="20004"/>
                    </a:ext>
                  </a:extLst>
                </a:gridCol>
                <a:gridCol w="919978">
                  <a:extLst>
                    <a:ext uri="{9D8B030D-6E8A-4147-A177-3AD203B41FA5}">
                      <a16:colId xmlns:a16="http://schemas.microsoft.com/office/drawing/2014/main" xmlns="" val="20005"/>
                    </a:ext>
                  </a:extLst>
                </a:gridCol>
              </a:tblGrid>
              <a:tr h="4110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smtClean="0">
                          <a:ln>
                            <a:noFill/>
                          </a:ln>
                          <a:effectLst/>
                        </a:rPr>
                        <a:t>2005</a:t>
                      </a:r>
                      <a:endParaRPr kumimoji="0" lang="en-US" sz="1800" b="1" i="0" u="none" strike="noStrike" cap="none" normalizeH="0" baseline="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smtClean="0">
                          <a:ln>
                            <a:noFill/>
                          </a:ln>
                          <a:effectLst/>
                        </a:rPr>
                        <a:t>2007</a:t>
                      </a:r>
                      <a:endParaRPr kumimoji="0" lang="en-US" sz="1800" b="1" i="0" u="none" strike="noStrike" cap="none" normalizeH="0" baseline="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u="none" strike="noStrike" cap="none" normalizeH="0" baseline="0" dirty="0" smtClean="0">
                          <a:ln>
                            <a:noFill/>
                          </a:ln>
                          <a:effectLst/>
                        </a:rPr>
                        <a:t>2011</a:t>
                      </a:r>
                      <a:endParaRPr kumimoji="0" lang="en-US" sz="1800" b="1"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2014</a:t>
                      </a:r>
                      <a:endParaRPr kumimoji="0" lang="en-US" sz="1800" b="0"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800" b="0" i="0" u="none" strike="noStrike" cap="none" normalizeH="0" baseline="0" dirty="0" smtClean="0">
                          <a:ln>
                            <a:noFill/>
                          </a:ln>
                          <a:solidFill>
                            <a:schemeClr val="tx1"/>
                          </a:solidFill>
                          <a:effectLst/>
                          <a:latin typeface="Times New Roman" pitchFamily="18" charset="0"/>
                        </a:rPr>
                        <a:t>2016</a:t>
                      </a:r>
                      <a:endParaRPr kumimoji="0" lang="en-US" sz="1800" b="0" i="0" u="none" strike="noStrike" cap="none" normalizeH="0" baseline="0" dirty="0" smtClean="0">
                        <a:ln>
                          <a:noFill/>
                        </a:ln>
                        <a:solidFill>
                          <a:schemeClr val="tx1"/>
                        </a:solidFill>
                        <a:effectLst/>
                        <a:latin typeface="Times New Roman" pitchFamily="18" charset="0"/>
                      </a:endParaRPr>
                    </a:p>
                  </a:txBody>
                  <a:tcPr marT="45710" marB="45710" horzOverflow="overflow"/>
                </a:tc>
                <a:extLst>
                  <a:ext uri="{0D108BD9-81ED-4DB2-BD59-A6C34878D82A}">
                    <a16:rowId xmlns:a16="http://schemas.microsoft.com/office/drawing/2014/main" xmlns="" val="10000"/>
                  </a:ext>
                </a:extLst>
              </a:tr>
              <a:tr h="3352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Specialiųjų tyrimų tarnyba</a:t>
                      </a:r>
                      <a:endParaRPr kumimoji="0" lang="en-US" sz="1600" b="0"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extLst>
                  <a:ext uri="{0D108BD9-81ED-4DB2-BD59-A6C34878D82A}">
                    <a16:rowId xmlns:a16="http://schemas.microsoft.com/office/drawing/2014/main" xmlns="" val="10001"/>
                  </a:ext>
                </a:extLst>
              </a:tr>
              <a:tr h="578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Valstybės saugumo departamentas</a:t>
                      </a:r>
                      <a:endParaRPr kumimoji="0" lang="en-US" sz="1600" b="0"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extLst>
                  <a:ext uri="{0D108BD9-81ED-4DB2-BD59-A6C34878D82A}">
                    <a16:rowId xmlns:a16="http://schemas.microsoft.com/office/drawing/2014/main" xmlns="" val="10002"/>
                  </a:ext>
                </a:extLst>
              </a:tr>
              <a:tr h="3352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Lietuvos bankas</a:t>
                      </a:r>
                      <a:endParaRPr kumimoji="0" lang="en-US" sz="1600" b="0"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extLst>
                  <a:ext uri="{0D108BD9-81ED-4DB2-BD59-A6C34878D82A}">
                    <a16:rowId xmlns:a16="http://schemas.microsoft.com/office/drawing/2014/main" xmlns="" val="10003"/>
                  </a:ext>
                </a:extLst>
              </a:tr>
              <a:tr h="3352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Prezidentūra</a:t>
                      </a:r>
                      <a:endParaRPr kumimoji="0" lang="en-US" sz="1600" b="0"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66</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48</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44%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extLst>
                  <a:ext uri="{0D108BD9-81ED-4DB2-BD59-A6C34878D82A}">
                    <a16:rowId xmlns:a16="http://schemas.microsoft.com/office/drawing/2014/main" xmlns="" val="10004"/>
                  </a:ext>
                </a:extLst>
              </a:tr>
              <a:tr h="3352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Bažnyčia</a:t>
                      </a:r>
                      <a:endParaRPr kumimoji="0" lang="en-US" sz="1600" b="0"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35</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41</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extLst>
                  <a:ext uri="{0D108BD9-81ED-4DB2-BD59-A6C34878D82A}">
                    <a16:rowId xmlns:a16="http://schemas.microsoft.com/office/drawing/2014/main" xmlns="" val="10005"/>
                  </a:ext>
                </a:extLst>
              </a:tr>
              <a:tr h="578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mn-lt"/>
                        </a:rPr>
                        <a:t>Nevyriausybinės organizacijos</a:t>
                      </a:r>
                      <a:endParaRPr kumimoji="0" lang="en-US" sz="1600" b="0"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57%</a:t>
                      </a:r>
                      <a:endParaRPr kumimoji="0" lang="en-US" sz="1600" b="0" i="0" u="none" strike="noStrike" cap="none" normalizeH="0" baseline="0" dirty="0" smtClean="0">
                        <a:ln>
                          <a:noFill/>
                        </a:ln>
                        <a:solidFill>
                          <a:schemeClr val="tx1"/>
                        </a:solidFill>
                        <a:effectLst/>
                        <a:latin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54</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u="none" strike="noStrike" cap="none" normalizeH="0" baseline="0" dirty="0" smtClean="0">
                          <a:ln>
                            <a:noFill/>
                          </a:ln>
                          <a:effectLst/>
                        </a:rPr>
                        <a:t>47</a:t>
                      </a: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29%</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6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0" marB="45710" horzOverflow="overflow"/>
                </a:tc>
                <a:extLst>
                  <a:ext uri="{0D108BD9-81ED-4DB2-BD59-A6C34878D82A}">
                    <a16:rowId xmlns:a16="http://schemas.microsoft.com/office/drawing/2014/main" xmlns="" val="10006"/>
                  </a:ext>
                </a:extLst>
              </a:tr>
            </a:tbl>
          </a:graphicData>
        </a:graphic>
      </p:graphicFrame>
      <p:sp>
        <p:nvSpPr>
          <p:cNvPr id="256063" name="Text Box 84"/>
          <p:cNvSpPr txBox="1">
            <a:spLocks noChangeArrowheads="1"/>
          </p:cNvSpPr>
          <p:nvPr/>
        </p:nvSpPr>
        <p:spPr bwMode="auto">
          <a:xfrm>
            <a:off x="876300" y="5795963"/>
            <a:ext cx="2268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800" i="1">
                <a:latin typeface="Times New Roman" panose="02020603050405020304" pitchFamily="18" charset="0"/>
              </a:rPr>
              <a:t>Gyventojai 2005-2016</a:t>
            </a:r>
            <a:endParaRPr lang="en-US" altLang="lt-LT" sz="1800" i="1">
              <a:latin typeface="Times New Roman" panose="02020603050405020304" pitchFamily="18" charset="0"/>
            </a:endParaRPr>
          </a:p>
        </p:txBody>
      </p:sp>
      <p:sp>
        <p:nvSpPr>
          <p:cNvPr id="2560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Tyrimas atliktas LR Specialiųjų tyrimų tarnybos užsakymu</a:t>
            </a:r>
          </a:p>
        </p:txBody>
      </p:sp>
      <p:sp>
        <p:nvSpPr>
          <p:cNvPr id="2570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fld id="{7C382ECE-09D9-4C9A-8B9D-98F6D9C94FA3}" type="slidenum">
              <a:rPr lang="lt-LT" altLang="lt-LT" sz="1000" b="0">
                <a:latin typeface="Arial" panose="020B0604020202020204" pitchFamily="34" charset="0"/>
              </a:rPr>
              <a:pPr eaLnBrk="1" hangingPunct="1"/>
              <a:t>99</a:t>
            </a:fld>
            <a:endParaRPr lang="lt-LT" altLang="lt-LT" sz="1000" b="0">
              <a:latin typeface="Arial" panose="020B0604020202020204" pitchFamily="34" charset="0"/>
            </a:endParaRPr>
          </a:p>
        </p:txBody>
      </p:sp>
      <p:sp>
        <p:nvSpPr>
          <p:cNvPr id="310274" name="Text Box 2"/>
          <p:cNvSpPr txBox="1">
            <a:spLocks noChangeArrowheads="1"/>
          </p:cNvSpPr>
          <p:nvPr/>
        </p:nvSpPr>
        <p:spPr bwMode="auto">
          <a:xfrm>
            <a:off x="539750" y="981075"/>
            <a:ext cx="8064500" cy="5354638"/>
          </a:xfrm>
          <a:prstGeom prst="rect">
            <a:avLst/>
          </a:prstGeom>
          <a:noFill/>
          <a:ln w="9525">
            <a:noFill/>
            <a:miter lim="800000"/>
            <a:headEnd/>
            <a:tailEnd/>
          </a:ln>
          <a:effectLst/>
        </p:spPr>
        <p:txBody>
          <a:bodyPr>
            <a:spAutoFit/>
          </a:bodyPr>
          <a:lstStyle/>
          <a:p>
            <a:pPr algn="just">
              <a:defRPr/>
            </a:pPr>
            <a:r>
              <a:rPr lang="lt-LT" sz="1800" dirty="0">
                <a:latin typeface="+mj-lt"/>
              </a:rPr>
              <a:t>	</a:t>
            </a:r>
            <a:endParaRPr lang="lt-LT" sz="1600" dirty="0">
              <a:latin typeface="+mj-lt"/>
            </a:endParaRPr>
          </a:p>
          <a:p>
            <a:pPr algn="just">
              <a:defRPr/>
            </a:pPr>
            <a:r>
              <a:rPr lang="lt-LT" sz="1600" dirty="0">
                <a:latin typeface="+mj-lt"/>
              </a:rPr>
              <a:t>	</a:t>
            </a:r>
            <a:r>
              <a:rPr lang="lt-LT" sz="1800" dirty="0">
                <a:latin typeface="+mj-lt"/>
              </a:rPr>
              <a:t>Gyventojams buvo pateiktas 15 svarbiausių Lietuvos institucijų sąrašas ir buvo prašoma nurodyti, kurios iš jų yra labai korumpuotos ir kurios iš dalies korumpuotos. Kaip labai korumpuotos buvo minimos tokios institucijos:  Seimas – 53%, partijos </a:t>
            </a:r>
            <a:r>
              <a:rPr lang="lt-LT" sz="1800" dirty="0">
                <a:latin typeface="Times New Roman" pitchFamily="18" charset="0"/>
                <a:cs typeface="Times New Roman" pitchFamily="18" charset="0"/>
              </a:rPr>
              <a:t>–</a:t>
            </a:r>
            <a:r>
              <a:rPr lang="lt-LT" sz="1800" dirty="0">
                <a:latin typeface="+mj-lt"/>
              </a:rPr>
              <a:t> 51%, teismai – 37%, Vyriausybė </a:t>
            </a:r>
            <a:r>
              <a:rPr lang="lt-LT" sz="1800" dirty="0">
                <a:latin typeface="Times New Roman" pitchFamily="18" charset="0"/>
                <a:cs typeface="Times New Roman" pitchFamily="18" charset="0"/>
              </a:rPr>
              <a:t>–</a:t>
            </a:r>
            <a:r>
              <a:rPr lang="lt-LT" sz="1800" dirty="0">
                <a:latin typeface="+mj-lt"/>
              </a:rPr>
              <a:t> 36%. Nuo 2014 m. ženkliai padaugėjo teigiančių, kad yra labai korumpuotas Seimas (buvo 34%), partijos (buvo 31%), Vyriausybė (buvo 22%). </a:t>
            </a:r>
          </a:p>
          <a:p>
            <a:pPr algn="just">
              <a:defRPr/>
            </a:pPr>
            <a:endParaRPr lang="lt-LT" sz="1800" dirty="0">
              <a:latin typeface="+mj-lt"/>
            </a:endParaRPr>
          </a:p>
          <a:p>
            <a:pPr indent="914400" algn="just">
              <a:defRPr/>
            </a:pPr>
            <a:r>
              <a:rPr lang="lt-LT" sz="1800" dirty="0">
                <a:latin typeface="Times New Roman" pitchFamily="18" charset="0"/>
                <a:cs typeface="Times New Roman" pitchFamily="18" charset="0"/>
              </a:rPr>
              <a:t>Ženkliai padaugėjo nurodžiusių, kad labai korumpuota Krašto apsaugos ministerija – 22% (buvo 5%) – pagal šį rodiklį ministerija pakilo iš 12-os  į 2-ą vietą.</a:t>
            </a:r>
          </a:p>
          <a:p>
            <a:pPr algn="just">
              <a:defRPr/>
            </a:pPr>
            <a:r>
              <a:rPr lang="lt-LT" sz="1800" dirty="0">
                <a:latin typeface="Times New Roman" pitchFamily="18" charset="0"/>
                <a:cs typeface="Times New Roman" pitchFamily="18" charset="0"/>
              </a:rPr>
              <a:t> </a:t>
            </a:r>
          </a:p>
          <a:p>
            <a:pPr algn="just">
              <a:defRPr/>
            </a:pPr>
            <a:endParaRPr lang="lt-LT" sz="1800" dirty="0">
              <a:latin typeface="+mj-lt"/>
            </a:endParaRPr>
          </a:p>
          <a:p>
            <a:pPr algn="just">
              <a:defRPr/>
            </a:pPr>
            <a:r>
              <a:rPr lang="lt-LT" sz="1800" dirty="0">
                <a:latin typeface="+mj-lt"/>
              </a:rPr>
              <a:t> </a:t>
            </a:r>
          </a:p>
          <a:p>
            <a:pPr algn="just">
              <a:defRPr/>
            </a:pPr>
            <a:r>
              <a:rPr lang="lt-LT" sz="1800" dirty="0">
                <a:latin typeface="+mj-lt"/>
              </a:rPr>
              <a:t>	</a:t>
            </a:r>
          </a:p>
          <a:p>
            <a:pPr algn="just">
              <a:defRPr/>
            </a:pPr>
            <a:endParaRPr lang="lt-LT" sz="1800" dirty="0">
              <a:latin typeface="+mj-lt"/>
            </a:endParaRPr>
          </a:p>
          <a:p>
            <a:pPr algn="just">
              <a:defRPr/>
            </a:pPr>
            <a:endParaRPr lang="lt-LT" sz="1800" dirty="0">
              <a:latin typeface="+mj-lt"/>
            </a:endParaRPr>
          </a:p>
          <a:p>
            <a:pPr algn="just">
              <a:defRPr/>
            </a:pPr>
            <a:r>
              <a:rPr lang="lt-LT" sz="1800" dirty="0">
                <a:latin typeface="+mj-lt"/>
              </a:rPr>
              <a:t>	</a:t>
            </a:r>
            <a:endParaRPr lang="lt-LT" sz="1800" dirty="0"/>
          </a:p>
          <a:p>
            <a:pPr>
              <a:defRPr/>
            </a:pPr>
            <a:r>
              <a:rPr lang="lt-LT" sz="1800" dirty="0"/>
              <a:t> </a:t>
            </a:r>
          </a:p>
        </p:txBody>
      </p:sp>
      <p:sp>
        <p:nvSpPr>
          <p:cNvPr id="2570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eaLnBrk="1" hangingPunct="1"/>
            <a:r>
              <a:rPr lang="lt-LT" altLang="lt-LT" sz="1000" b="0" smtClean="0">
                <a:latin typeface="Arial" panose="020B0604020202020204" pitchFamily="34" charset="0"/>
              </a:rPr>
              <a:t>2016 m. rugsėjis - spalis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lt-LT"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lt-LT"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65455</TotalTime>
  <Words>29590</Words>
  <Application>Microsoft Office PowerPoint</Application>
  <PresentationFormat>On-screen Show (4:3)</PresentationFormat>
  <Paragraphs>6763</Paragraphs>
  <Slides>377</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377</vt:i4>
      </vt:variant>
    </vt:vector>
  </HeadingPairs>
  <TitlesOfParts>
    <vt:vector size="384" baseType="lpstr">
      <vt:lpstr>Arial</vt:lpstr>
      <vt:lpstr>Symbol</vt:lpstr>
      <vt:lpstr>Times New Roman</vt:lpstr>
      <vt:lpstr>Verdana</vt:lpstr>
      <vt:lpstr>Custom Design</vt:lpstr>
      <vt:lpstr>Chart</vt:lpstr>
      <vt:lpstr>Worksheet</vt:lpstr>
      <vt:lpstr>Lietuvos korupcijos žemėlapis 2016 2016 m. rugsėjis - spalis </vt:lpstr>
      <vt:lpstr>Turinys</vt:lpstr>
      <vt:lpstr>Turinys</vt:lpstr>
      <vt:lpstr>Projekto “Lietuvos korupcijos žemėlapis” užsakovai ir vykdytojai</vt:lpstr>
      <vt:lpstr>Metodologija</vt:lpstr>
      <vt:lpstr>Tyrimo metodologija I</vt:lpstr>
      <vt:lpstr>Tyrimo metodologija II</vt:lpstr>
      <vt:lpstr>Rezultatai</vt:lpstr>
      <vt:lpstr>Korupcija tarp kitų problemų</vt:lpstr>
      <vt:lpstr>Aktualiausios Lietuvos problemos</vt:lpstr>
      <vt:lpstr>Aktualiausios Lietuvos problemos: vidurkiai</vt:lpstr>
      <vt:lpstr>Korupcija “labai rimta problema socialinėse  demografinėse grupėse</vt:lpstr>
      <vt:lpstr>Aktualiausios Lietuvos problemos: korupcija</vt:lpstr>
      <vt:lpstr>PowerPoint Presentation</vt:lpstr>
      <vt:lpstr>Aktualiausios Lietuvos problemos</vt:lpstr>
      <vt:lpstr>Aktualiausios Lietuvos problemos: vidurkiai</vt:lpstr>
      <vt:lpstr>Aktualiausios Lietuvos problemos: korupcija</vt:lpstr>
      <vt:lpstr>Aktualiausios verslo vystymosi problemos</vt:lpstr>
      <vt:lpstr>PowerPoint Presentation</vt:lpstr>
      <vt:lpstr>Aktualiausios Lietuvos problemos</vt:lpstr>
      <vt:lpstr>Aktualiausios Lietuvos problemos: vidurkiai</vt:lpstr>
      <vt:lpstr>PowerPoint Presentation</vt:lpstr>
      <vt:lpstr>Aktualiausios Lietuvos problemos: tikslinių  grupių atsakymų palyginimas</vt:lpstr>
      <vt:lpstr>Korupcinogeninės situacijos</vt:lpstr>
      <vt:lpstr>Korupcinogeninių situacijų suvokimas</vt:lpstr>
      <vt:lpstr>Korupcinogeninių situacijų suvokimas (tęsinys)</vt:lpstr>
      <vt:lpstr>Korupcinogeninių situacijų suvokimas</vt:lpstr>
      <vt:lpstr>Korupcinogeninių situacijų suvokimas</vt:lpstr>
      <vt:lpstr>PowerPoint Presentation</vt:lpstr>
      <vt:lpstr>Korupcinogeninių situacijų suvokimas</vt:lpstr>
      <vt:lpstr>Korupcinogeninių situacijų suvokimas (tęsinys)</vt:lpstr>
      <vt:lpstr>PowerPoint Presentation</vt:lpstr>
      <vt:lpstr>Korupcinogeninių situacijų suvokimas: tikslinių grupių atsakymų palyginimas (atsakymai “tai yra korupcija”)</vt:lpstr>
      <vt:lpstr>Korupcinogeninių situacijų suvokimas: tikslinių grupių atsakymų palyginimas (atsakymai “tai yra korupcija”) (tęsinys)</vt:lpstr>
      <vt:lpstr>Korupcinogeninių situacijų paplitimas</vt:lpstr>
      <vt:lpstr>Korupcinogeninių situacijų paplitimas (tęsinys)</vt:lpstr>
      <vt:lpstr>Korupcinogeninių situacijų paplitimas</vt:lpstr>
      <vt:lpstr>Korupcinogeninių situacijų paplitimas (tęsinys)</vt:lpstr>
      <vt:lpstr>PowerPoint Presentation</vt:lpstr>
      <vt:lpstr>Korupcinogeninių situacijų paplitimas</vt:lpstr>
      <vt:lpstr>Korupcinogeninių situacijų paplitimas (tęsinys)</vt:lpstr>
      <vt:lpstr>PowerPoint Presentation</vt:lpstr>
      <vt:lpstr>Korupcinogeninių situacijų paplitimas: tikslinių grupių atsakymų palyginimas (atsakymai “labai paplitę”)</vt:lpstr>
      <vt:lpstr>Korupcinogeninių situacijų paplitimas: tikslinių grupių atsakymų palyginimas (atsakymai “labai paplitę”) (tęsinys)</vt:lpstr>
      <vt:lpstr>PowerPoint Presentation</vt:lpstr>
      <vt:lpstr>Požiūris į korupciją</vt:lpstr>
      <vt:lpstr>Lietuvos gyventojų požiūris į korupciją (skliausteliuose 2014 m. tyrimo duomenys)  </vt:lpstr>
      <vt:lpstr>Lietuvos gyventojų požiūris į korupciją</vt:lpstr>
      <vt:lpstr>Įmonių vadovų požiūris į korupciją  (skliausteliuose 2014 m. tyrimo duomenys)</vt:lpstr>
      <vt:lpstr>Kuris iš šių požiūrių į korupciją labiau atitinka Jūsų nuomonę? </vt:lpstr>
      <vt:lpstr>Valstybės tarnautojų požiūris į korupciją  (skliausteliuose 2014 m. tyrimo duomenys)</vt:lpstr>
      <vt:lpstr>Valstybės tarnautojų požiūris į korupciją (skliausteliuose 2014 m. tyrimo duomenys)</vt:lpstr>
      <vt:lpstr>Kuris iš šių požiūrių į korupciją labiau atitinka Jūsų nuomonę? </vt:lpstr>
      <vt:lpstr>Požiūris į korupciją: tikslinių grupių atsakymų palyginimas </vt:lpstr>
      <vt:lpstr>PowerPoint Presentation</vt:lpstr>
      <vt:lpstr>Korupcijos poveikio verslui vertinimas  (skliausteliuose 2014 m. tyrimo rezultatai)</vt:lpstr>
      <vt:lpstr>Korupcinė verslo aplinka (skliausteliuose 2014 m. tyrimo rezultatai)</vt:lpstr>
      <vt:lpstr>PowerPoint Presentation</vt:lpstr>
      <vt:lpstr>Korupcijos mastų kaita</vt:lpstr>
      <vt:lpstr>Korupcijos mastų pokytis</vt:lpstr>
      <vt:lpstr>PowerPoint Presentation</vt:lpstr>
      <vt:lpstr>PowerPoint Presentation</vt:lpstr>
      <vt:lpstr>Kaip korupcijos mastai pasikeitė per 5 metus?</vt:lpstr>
      <vt:lpstr>Kaip korupcijos mastai pasikeitė per 12 mėnesių?</vt:lpstr>
      <vt:lpstr>Kaip korupcijos mastai pasikeis per ateinančius 3 metus?</vt:lpstr>
      <vt:lpstr>PowerPoint Presentation</vt:lpstr>
      <vt:lpstr>Korupcijos mastų pokytis (skliausteliuose 2014 m. tyrimo duomenys)</vt:lpstr>
      <vt:lpstr>Kaip korupcijos mastai pasikeitė per 5 metus?</vt:lpstr>
      <vt:lpstr>Kaip korupcijos mastai pasikeitė per 12 mėnesių?</vt:lpstr>
      <vt:lpstr>Kaip korupcijos mastai pasikeis per ateinančius 3 metus?</vt:lpstr>
      <vt:lpstr>PowerPoint Presentation</vt:lpstr>
      <vt:lpstr>Korupcijos mastų pokytis (skliausteliuose 2014 m. tyrimo duomenys)</vt:lpstr>
      <vt:lpstr>Kaip korupcijos mastai pasikeitė per 5 metus?</vt:lpstr>
      <vt:lpstr>Kaip korupcijos mastai pasikeitė per 12 mėnesių?</vt:lpstr>
      <vt:lpstr>Kaip korupcijos mastai pasikeis per ateinančius 3 metus?</vt:lpstr>
      <vt:lpstr>PowerPoint Presentation</vt:lpstr>
      <vt:lpstr>Korupcijos mastų pokytis: tikslinių  grupių atsakymų palyginimas</vt:lpstr>
      <vt:lpstr>Korupcijos mastų kitimo prognozė: tikslinių  grupių atsakymų palyginimas</vt:lpstr>
      <vt:lpstr>PowerPoint Presentation</vt:lpstr>
      <vt:lpstr>Korupcijos formų paplitimas</vt:lpstr>
      <vt:lpstr>Labiausiai paplitusios korupcijos formos Lietuvoje (skliausteliuose 2014 m. tyrimo duomenys)</vt:lpstr>
      <vt:lpstr>PowerPoint Presentation</vt:lpstr>
      <vt:lpstr>Labiausiai paplitusios korupcijos formos Lietuvoje (skliausteliuose 2014 m. tyrimo duomenys)</vt:lpstr>
      <vt:lpstr>PowerPoint Presentation</vt:lpstr>
      <vt:lpstr>Labiausiai paplitusios korupcijos formos Lietuvoje (skliausteliuose 2014 m. tyrimo duomenys)</vt:lpstr>
      <vt:lpstr>PowerPoint Presentation</vt:lpstr>
      <vt:lpstr>Korupcijos paplitimas institucijose</vt:lpstr>
      <vt:lpstr>Labiausiai korumpuotos institucijos Lietuvoje (atviras klausimas)  (skliausteliuose 2014 m. tyrimo duomenys)    </vt:lpstr>
      <vt:lpstr>Labiausiai korumpuotos institucijos Lietuvoje (atviras klausimas): 5 labiausiai korumpuotos institucijos</vt:lpstr>
      <vt:lpstr>Labiausiai korumpuotos institucijos Lietuvoje (atviras klausimas)  (skliausteliuose 2014 m. tyrimo duomenys) </vt:lpstr>
      <vt:lpstr>PowerPoint Presentation</vt:lpstr>
      <vt:lpstr>Labiausiai korumpuotos institucijos Lietuvoje (atviras klausimas)  (skliausteliuose 2014 m. tyrimo duomenys) </vt:lpstr>
      <vt:lpstr>PowerPoint Presentation</vt:lpstr>
      <vt:lpstr>Korupcijos paplitimas institucijose</vt:lpstr>
      <vt:lpstr>Korupcijos paplitimas institucijose (tęsinys)</vt:lpstr>
      <vt:lpstr>Korupcijos paplitimas institucijose (skliausteliuose 2014 m. tyrimo duomenys)</vt:lpstr>
      <vt:lpstr>Korupcijos paplitimas institucijose  Atsakymai “labai korumpuota” ir “iš dalies korumpuota”</vt:lpstr>
      <vt:lpstr>Korupcijos paplitimas institucijose (tęsinys) Atsakymai “labai korumpuota” ir “iš dalies korumpuota”</vt:lpstr>
      <vt:lpstr>PowerPoint Presentation</vt:lpstr>
      <vt:lpstr>Korupcijos paplitimas institucijose</vt:lpstr>
      <vt:lpstr>Korupcijos paplitimas institucijose (tęsinys)</vt:lpstr>
      <vt:lpstr>Korupcijos paplitimas institucijose  Atsakymai “labai korumpuota” ir “iš dalies korumpuota”</vt:lpstr>
      <vt:lpstr>Korupcijos paplitimas institucijose (tęsinys)  Atsakymai “labai korumpuota” ir “iš dalies korumpuota”</vt:lpstr>
      <vt:lpstr>PowerPoint Presentation</vt:lpstr>
      <vt:lpstr>Korupcijos paplitimas institucijose</vt:lpstr>
      <vt:lpstr>Korupcijos paplitimas institucijose (tęsinys)</vt:lpstr>
      <vt:lpstr>PowerPoint Presentation</vt:lpstr>
      <vt:lpstr>Korupcijos paplitimas institucijose: tikslinių grupių atsakymų palyginimas (Atsakymai “labai korumpuota”) </vt:lpstr>
      <vt:lpstr>Korupcijos paplitimas institucijose: tikslinių grupių atsakymų palyginimas (Atsakymai “labai korumpuota”)  (tęsinys)</vt:lpstr>
      <vt:lpstr>PowerPoint Presentation</vt:lpstr>
      <vt:lpstr>Korupcijos paplitimas institucijose: gyventojų vertinimai</vt:lpstr>
      <vt:lpstr>Korupcijos paplitimas ministerijose</vt:lpstr>
      <vt:lpstr>Korupcijos paplitimas teismuose</vt:lpstr>
      <vt:lpstr>Korupcijos paplitimas prokuratūrose</vt:lpstr>
      <vt:lpstr>Korupcijos paplitimas Aplinkos ministerijos institucijose</vt:lpstr>
      <vt:lpstr>Korupcijos paplitimas Energetikos ministerijos institucijose</vt:lpstr>
      <vt:lpstr>Korupcijos paplitimas Finansų ministerijos institucijose</vt:lpstr>
      <vt:lpstr>Korupcijos paplitimas Krašto apsaugos ministerijos institucijose</vt:lpstr>
      <vt:lpstr>Korupcijos paplitimas savivaldybių institucijose</vt:lpstr>
      <vt:lpstr>Korupcijos paplitimas Socialinės apsaugos ir darbo ministerijos institucijose</vt:lpstr>
      <vt:lpstr>Korupcijos paplitimas Kultūros ministerijos institucijose</vt:lpstr>
      <vt:lpstr>Korupcijos paplitimas Susisiekimo ministerijos institucijose</vt:lpstr>
      <vt:lpstr>Korupcijos paplitimas Susisiekimo ministerijos  institucijose (tęsinys)</vt:lpstr>
      <vt:lpstr>Korupcijos paplitimas Sveikatos apsaugos ministerijos institucijose </vt:lpstr>
      <vt:lpstr>Korupcijos paplitimas Sveikatos apsaugos ministerijos institucijose  (tęsinys)</vt:lpstr>
      <vt:lpstr>Korupcijos paplitimas Švietimo ir mokslo ministerijos institucijose </vt:lpstr>
      <vt:lpstr>Korupcijos paplitimas Švietimo ir mokslo ministerijos institucijose (tęsinys)</vt:lpstr>
      <vt:lpstr>Korupcijos paplitimas Vidaus reikalų ministerijos institucijose </vt:lpstr>
      <vt:lpstr>Korupcijos paplitimas Vidaus reikalų ministerijos institucijose (tęsinys)</vt:lpstr>
      <vt:lpstr>Korupcijos paplitimas Ūkio ministerijos institucijose</vt:lpstr>
      <vt:lpstr>Korupcijos paplitimas Užsienio reikalų ministerijos institucijose</vt:lpstr>
      <vt:lpstr>Korupcijos paplitimas Vyriausybės institucijose </vt:lpstr>
      <vt:lpstr>Korupcijos paplitimas Žemės ūkio ministerijos institucijose </vt:lpstr>
      <vt:lpstr>Korupcijos paplitimas Žemės ūkio ministerijos institucijose (tęsinys) </vt:lpstr>
      <vt:lpstr>Korupcijos paplitimas Teisingumo ministerijos institucijose</vt:lpstr>
      <vt:lpstr>Korupcijos paplitimas privataus sektoriaus įmonėse</vt:lpstr>
      <vt:lpstr>PowerPoint Presentation</vt:lpstr>
      <vt:lpstr>Korupcijos paplitimas institucijose: įmonių vadovų vertinimai</vt:lpstr>
      <vt:lpstr>Korupcijos paplitimas ministerijose</vt:lpstr>
      <vt:lpstr>Korupcijos paplitimas teismuose</vt:lpstr>
      <vt:lpstr>Korupcijos paplitimas prokuratūrose</vt:lpstr>
      <vt:lpstr>Korupcijos paplitimas Aplinkos ministerijos institucijose</vt:lpstr>
      <vt:lpstr>Korupcijos paplitimas Energetikos ministerijos institucijose</vt:lpstr>
      <vt:lpstr>Korupcijos paplitimas Finansų ministerijos institucijose</vt:lpstr>
      <vt:lpstr>Korupcijos paplitimas Krašto apsaugos ministerijos institucijose</vt:lpstr>
      <vt:lpstr>Korupcijos paplitimas savivaldybių institucijose</vt:lpstr>
      <vt:lpstr>Korupcijos paplitimas Socialinės apsaugos ir darbo ministerijos institucijose</vt:lpstr>
      <vt:lpstr>Korupcijos paplitimas Kultūros ministerijos institucijose</vt:lpstr>
      <vt:lpstr>Korupcijos paplitimas Susisiekimo ministerijos institucijose</vt:lpstr>
      <vt:lpstr>Korupcijos paplitimas Susisiekimo ministerijos institucijose (tęsinys)</vt:lpstr>
      <vt:lpstr>Korupcijos paplitimas Sveikatos apsaugos ministerijos institucijose</vt:lpstr>
      <vt:lpstr>Korupcijos paplitimas Sveikatos apsaugos ministerijos institucijose  (tęsinys)</vt:lpstr>
      <vt:lpstr>Korupcijos paplitimas Švietimo ir mokslo ministerijos institucijose </vt:lpstr>
      <vt:lpstr>Korupcijos paplitimas Švietimo ir mokslo ministerijos institucijose (tęsinys)</vt:lpstr>
      <vt:lpstr>Korupcijos paplitimas Vidaus reikalų ministerijos institucijose </vt:lpstr>
      <vt:lpstr>Korupcijos paplitimas Vidaus reikalų ministerijos institucijose (tęsinys)</vt:lpstr>
      <vt:lpstr>Korupcijos paplitimas Ūkio ministerijos institucijose</vt:lpstr>
      <vt:lpstr>Korupcijos paplitimas Užsienio reikalų ministerijos institucijose</vt:lpstr>
      <vt:lpstr>Korupcijos paplitimas Vyriausybės institucijose </vt:lpstr>
      <vt:lpstr>Korupcijos paplitimas Žemės ūkio ministerijos institucijose </vt:lpstr>
      <vt:lpstr>Korupcijos paplitimas Žemės ūkio ministerijos institucijose (tęsinys) </vt:lpstr>
      <vt:lpstr>Korupcijos paplitimas Teisingumo ministerijos institucijose</vt:lpstr>
      <vt:lpstr>Korupcijos paplitimas privataus sektoriaus įmonėse</vt:lpstr>
      <vt:lpstr>PowerPoint Presentation</vt:lpstr>
      <vt:lpstr>Korupcijos paplitimas institucijose: valstybės tarnautojų vertinimai</vt:lpstr>
      <vt:lpstr>Korupcijos paplitimas ministerijose</vt:lpstr>
      <vt:lpstr>Korupcijos paplitimas teismuose</vt:lpstr>
      <vt:lpstr>Korupcijos paplitimas prokuratūrose</vt:lpstr>
      <vt:lpstr>Korupcijos paplitimas Aplinkos ministerijos institucijose</vt:lpstr>
      <vt:lpstr>Korupcijos paplitimas Energetikos ministerijos institucijose</vt:lpstr>
      <vt:lpstr>Korupcijos paplitimas Finansų ministerijos institucijose</vt:lpstr>
      <vt:lpstr>Korupcijos paplitimas Krašto apsaugos ministerijos institucijose</vt:lpstr>
      <vt:lpstr>Korupcijos paplitimas savivaldybių institucijose</vt:lpstr>
      <vt:lpstr>Korupcijos paplitimas Socialinės apsaugos ir darbo ministerijos institucijose</vt:lpstr>
      <vt:lpstr>Korupcijos paplitimas Kultūros ministerijos institucijose</vt:lpstr>
      <vt:lpstr>Korupcijos paplitimas Susisiekimo ministerijos institucijose</vt:lpstr>
      <vt:lpstr>Korupcijos paplitimas Susisiekimo ministerijos  institucijose (tęsinys)</vt:lpstr>
      <vt:lpstr>Korupcijos paplitimas Sveikatos apsaugos ministerijos institucijose </vt:lpstr>
      <vt:lpstr>Korupcijos paplitimas Sveikatos apsaugos ministerijos institucijose (tęsinys) </vt:lpstr>
      <vt:lpstr>Korupcijos paplitimas Švietimo ir mokslo ministerijos institucijose </vt:lpstr>
      <vt:lpstr>Korupcijos paplitimas Švietimo ir mokslo ministerijos institucijose (tęsinys)</vt:lpstr>
      <vt:lpstr>Korupcijos paplitimas Vidaus reikalų ministerijos institucijose </vt:lpstr>
      <vt:lpstr>Korupcijos paplitimas Vidaus reikalų ministerijos institucijose (tęsinys)</vt:lpstr>
      <vt:lpstr>Korupcijos paplitimas Ūkio ministerijos institucijose</vt:lpstr>
      <vt:lpstr>Korupcijos paplitimas Užsienio reikalų ministerijos institucijose</vt:lpstr>
      <vt:lpstr>Korupcijos paplitimas Vyriausybės institucijose </vt:lpstr>
      <vt:lpstr>Korupcijos paplitimas Žemės ūkio ministerijos institucijose </vt:lpstr>
      <vt:lpstr>Korupcijos paplitimas Žemės ūkio ministerijos institucijose (tęsinys) </vt:lpstr>
      <vt:lpstr>Korupcijos paplitimas Teisingumo ministerijos institucijose</vt:lpstr>
      <vt:lpstr>Korupcijos paplitimas privataus sektoriaus įmonėse</vt:lpstr>
      <vt:lpstr>PowerPoint Presentation</vt:lpstr>
      <vt:lpstr>Korupcinė patirtis</vt:lpstr>
      <vt:lpstr>Problemų sprendimas duodant kyšį</vt:lpstr>
      <vt:lpstr>Problemų sprendimas duodant kyšį</vt:lpstr>
      <vt:lpstr>Pasirengimas duoti kyšį, siekiant išspręsti problemas</vt:lpstr>
      <vt:lpstr>Pasirengimas duoti kyšį, siekiant išspręsti savo problemas</vt:lpstr>
      <vt:lpstr>Problemų sprendimas duodant kyšį</vt:lpstr>
      <vt:lpstr>Problemų sprendimas duodant kyšį</vt:lpstr>
      <vt:lpstr>Pasirengimas duoti kyšį, siekiant išspręsti įmonės problemas  (skliausteliuose 2014 m. tyrimo duomenys)</vt:lpstr>
      <vt:lpstr>Pasirengimas duoti kyšį, siekiant išspręsti įmonės problemas</vt:lpstr>
      <vt:lpstr>Problemų sprendimas duodant kyšį</vt:lpstr>
      <vt:lpstr>Pasirengimas duoti kyšį, siekiant išspręsti savo problemas (skliausteliuose 2014 m. tyrimo duomenys)</vt:lpstr>
      <vt:lpstr>PowerPoint Presentation</vt:lpstr>
      <vt:lpstr>PowerPoint Presentation</vt:lpstr>
      <vt:lpstr>PowerPoint Presentation</vt:lpstr>
      <vt:lpstr>Davusių kyšį dalis</vt:lpstr>
      <vt:lpstr>PowerPoint Presentation</vt:lpstr>
      <vt:lpstr>Davusių kyšį dalis</vt:lpstr>
      <vt:lpstr>PowerPoint Presentation</vt:lpstr>
      <vt:lpstr>PowerPoint Presentation</vt:lpstr>
      <vt:lpstr>Kyšio nedavimo priežastys</vt:lpstr>
      <vt:lpstr>Kyšio nedavimo priežastys</vt:lpstr>
      <vt:lpstr>Kyšio nedavimo priežastys (skliausteliuose 2014 m. tyrimo rezultatai)</vt:lpstr>
      <vt:lpstr>Kyšio nedavimo priežastys</vt:lpstr>
      <vt:lpstr>Kyšio nedavimo priežastys (skliausteliuose 2014 m. tyrimo rezultatai)</vt:lpstr>
      <vt:lpstr>Kyšio nedavimo priežastys</vt:lpstr>
      <vt:lpstr>PowerPoint Presentation</vt:lpstr>
      <vt:lpstr>Kyšio davimo priežastys</vt:lpstr>
      <vt:lpstr>Pasirengimas paimti kyšį (skliausteliuose 2014 m. tyrimo duomenys)</vt:lpstr>
      <vt:lpstr>Naudojimasis giminystės ryšiais ir pažintimis</vt:lpstr>
      <vt:lpstr>PowerPoint Presentation</vt:lpstr>
      <vt:lpstr>Kyšio davimo priežastys</vt:lpstr>
      <vt:lpstr>Kyšio davimo priežastys</vt:lpstr>
      <vt:lpstr>Korupcinė aplinka valstybinėse institucijose (skliausteliuose 2014 m. tyrimo rezultatai)</vt:lpstr>
      <vt:lpstr>Pasirengimas paimti kyšį</vt:lpstr>
      <vt:lpstr>Naudojimasis giminystės ryšiais ir pažintimis</vt:lpstr>
      <vt:lpstr>PowerPoint Presentation</vt:lpstr>
      <vt:lpstr>PowerPoint Presentation</vt:lpstr>
      <vt:lpstr>PowerPoint Presentation</vt:lpstr>
      <vt:lpstr>PowerPoint Presentation</vt:lpstr>
      <vt:lpstr>Indeksų skaičiavimo metodika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Indeksų skaičiavimo metodika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Kova su korupcija</vt:lpstr>
      <vt:lpstr>Atsakomybė už korupcijos paplitimo mastą Lietuvoje</vt:lpstr>
      <vt:lpstr>Atsakomybė už korupcijos paplitimo mastą Lietuvoje</vt:lpstr>
      <vt:lpstr>Atsakomybė už korupcijos paplitimo mastą Lietuvoje  (skliausteliuose 2014 m. tyrimo duomenys)</vt:lpstr>
      <vt:lpstr>Atsakomybė už korupcijos paplitimo mastą Lietuvoje</vt:lpstr>
      <vt:lpstr>Atsakomybė už korupcijos paplitimo mastą Lietuvoje (skliausteliuose 2014 m. tyrimo duomenys)</vt:lpstr>
      <vt:lpstr>Atsakomybė už korupcijos paplitimo mastą Lietuvoje</vt:lpstr>
      <vt:lpstr>PowerPoint Presentation</vt:lpstr>
      <vt:lpstr>Kam tenka didesnė atsakomybė už kyšio davimą</vt:lpstr>
      <vt:lpstr>Kam tenka didesnė atsakomybė už kyšio davimą</vt:lpstr>
      <vt:lpstr>Kyšio davimo priežastys</vt:lpstr>
      <vt:lpstr>Kam tenka didesnė atsakomybė už kyšio davimą  (skliausteliuose 2014 m. tyrimo duomenys)</vt:lpstr>
      <vt:lpstr>Kam tenka didesnė atsakomybė už kyšio davimą</vt:lpstr>
      <vt:lpstr>Kam tenka didesnė atsakomybė už kyšio davimą  (skliausteliuose 2014 m. tyrimo duomenys)</vt:lpstr>
      <vt:lpstr>Kyšio davimo priežastys</vt:lpstr>
      <vt:lpstr>PowerPoint Presentation</vt:lpstr>
      <vt:lpstr>Institucijos ir socialinės grupės, galinčios prisidėti prie realaus korupcijos sumažinimo</vt:lpstr>
      <vt:lpstr>Institucijos ir socialinės grupės, galinčios prisidėti prie realaus korupcijos sumažinimo</vt:lpstr>
      <vt:lpstr>Institucijos ir socialinės grupės, galinčios prisidėti prie realaus korupcijos sumažinimo</vt:lpstr>
      <vt:lpstr>Institucijos ir socialinės grupės, galinčios prisidėti prie realaus korupcijos sumažinimo (skliausteliuose 2014 m. tyrimo duomenys) </vt:lpstr>
      <vt:lpstr>Institucijos ir socialinės grupės, galinčios prisidėti prie realaus korupcijos sumažinimo</vt:lpstr>
      <vt:lpstr>Institucijos ir socialinės grupės, galinčios prisidėti prie realaus korupcijos sumažinimo (skliausteliuose 2014 m. tyrimo duomenys) </vt:lpstr>
      <vt:lpstr>PowerPoint Presentation</vt:lpstr>
      <vt:lpstr>Kyšio ėmimą pateisinančios priežastys</vt:lpstr>
      <vt:lpstr>Kyšio ėmimą pateisinančios priežastys (vertinimo vidurkiai)</vt:lpstr>
      <vt:lpstr>Kyšio ėmimą pateisinančios priežastys</vt:lpstr>
      <vt:lpstr>Kyšio ėmimą pateisinančios priežastys (vertinimo vidurkiai)</vt:lpstr>
      <vt:lpstr>Kyšio ėmimą pateisinančios priežastys</vt:lpstr>
      <vt:lpstr>PowerPoint Presentation</vt:lpstr>
      <vt:lpstr>Efektyviausios korupcijos mažinimo priemonės  (skliausteliuose 2014 m. tyrimo duomenys)</vt:lpstr>
      <vt:lpstr>Efektyviausios korupcijos mažinimo priemonės  (skliausteliuose 2011 m. tyrimo duomenys) tęsinys</vt:lpstr>
      <vt:lpstr>Efektyviausios korupcijos mažinimo priemonės  (skliausteliuose 2014 m. tyrimo duomenys)</vt:lpstr>
      <vt:lpstr>Efektyviausios korupcijos mažinimo priemonės  (skliausteliuose 2014 m. tyrimo duomenys) tęsinys</vt:lpstr>
      <vt:lpstr>Efektyviausios korupcijos mažinimo priemonės  (skliausteliuose 2014 m. tyrimo duomenys)</vt:lpstr>
      <vt:lpstr>Efektyviausios korupcijos mažinimo priemonės  (skliausteliuose 2011 m. tyrimo duomenys) tęsinys</vt:lpstr>
      <vt:lpstr>PowerPoint Presentation</vt:lpstr>
      <vt:lpstr>Efektyviausios priemonės korupcijos masto Lietuvoje mažinimui</vt:lpstr>
      <vt:lpstr>Efektyviausios priemonės korupcijos masto  Lietuvoje mažinimui</vt:lpstr>
      <vt:lpstr>Efektyviausios priemonės korupcijos masto Lietuvoje mažinimui (skliausteliuose 2014 m. tyrimo rezultatai)</vt:lpstr>
      <vt:lpstr>Efektyviausios priemonės korupcijos masto  Lietuvoje mažinimui</vt:lpstr>
      <vt:lpstr>Efektyviausios priemonės korupcijos masto Lietuvoje mažinimui (skliausteliuose 2014 m. tyrimo rezultatai)</vt:lpstr>
      <vt:lpstr>PowerPoint Presentation</vt:lpstr>
      <vt:lpstr>Atvejai, į kuriuos turi būti nukreiptas didžiausias  dėmesys ir pajėgos</vt:lpstr>
      <vt:lpstr>Atvejai, į kuriuos turi būti nukreiptas didžiausias dėmesys  ir pajėgos</vt:lpstr>
      <vt:lpstr>Atvejai, į kuriuos turi būti nukreiptas didžiausias dėmesys  ir pajėgos</vt:lpstr>
      <vt:lpstr>Atvejai, į kuriuos turi būti nukreiptas didžiausias  dėmesys ir pajėgos</vt:lpstr>
      <vt:lpstr>Atvejai, į kuriuos turi būti nukreiptas didžiausias dėmesys  ir pajėgos (skliausteliuose 2014 m. tyrimo rezultatai)</vt:lpstr>
      <vt:lpstr>PowerPoint Presentation</vt:lpstr>
      <vt:lpstr>Antikorupcinis švietimas</vt:lpstr>
      <vt:lpstr>PowerPoint Presentation</vt:lpstr>
      <vt:lpstr>Informacijos apie korupciją šaltiniai</vt:lpstr>
      <vt:lpstr>Informacijos šaltinis, leidžiantis susidaryti patikimiausią nuomonę apie korupciją ir jos mastą Lietuvoje</vt:lpstr>
      <vt:lpstr>Informacijos šaltinis, leidžiantis susidaryti patikimiausią nuomonę apie korupciją ir jos mastą Lietuvoje</vt:lpstr>
      <vt:lpstr>Informacijos šaltinis, leidžiantis susidaryti patikimiausią nuomonę apie korupciją ir jos mastą Lietuvoje</vt:lpstr>
      <vt:lpstr>Informacijos šaltinis, leidžiantis susidaryti patikimiausią nuomonę apie korupciją ir jos mastą Lietuvoje</vt:lpstr>
      <vt:lpstr>Informacijos šaltinis, leidžiantis susidaryti patikimiausią nuomonę apie korupciją ir jos mastą Lietuvoje </vt:lpstr>
      <vt:lpstr>Informacijos šaltinis, leidžiantis susidaryti patikimiausią nuomonę apie korupciją ir jos mastą Lietuvoje</vt:lpstr>
      <vt:lpstr>PowerPoint Presentation</vt:lpstr>
      <vt:lpstr>Antikorupcinis potencialas</vt:lpstr>
      <vt:lpstr>Žino, kur kreiptis (skliausteliuose 2014 m. tyrimo duomenys)</vt:lpstr>
      <vt:lpstr>Dalyvavimas antikorupcinėje veikloje</vt:lpstr>
      <vt:lpstr>Dalyvavimas antikorupcinėje veikloje</vt:lpstr>
      <vt:lpstr>Žino, kur kreiptis (skliausteliuose 2014 m. tyrimo duomenys)</vt:lpstr>
      <vt:lpstr>Dalyvavimas antikorupcinėje veikloje</vt:lpstr>
      <vt:lpstr>Dalyvavimas antikorupcinėje veikloje</vt:lpstr>
      <vt:lpstr>Viešieji pirkimai</vt:lpstr>
      <vt:lpstr>Antikorupcinė politika</vt:lpstr>
      <vt:lpstr>Žino, kur kreiptis (skliausteliuose 2014 m. tyrimo duomenys) </vt:lpstr>
      <vt:lpstr>Dalyvavimas antikorupcinėje veikloje</vt:lpstr>
      <vt:lpstr>Dalyvavimas antikorupcinėje veikloje</vt:lpstr>
      <vt:lpstr>PowerPoint Presentation</vt:lpstr>
      <vt:lpstr>Nenoro pranešti apie korumpuotą įvykį priežastys</vt:lpstr>
      <vt:lpstr>Nenoro pranešti apie korumpuotą įvykį priežastys</vt:lpstr>
      <vt:lpstr>Nenoro pranešti apie korumpuotą įvykį priežastys</vt:lpstr>
      <vt:lpstr>Nenoro pranešti apie korumpuotą įvykį priežastys</vt:lpstr>
      <vt:lpstr>Nenoro pranešti apie korumpuotą įvykį priežastys</vt:lpstr>
      <vt:lpstr>PowerPoint Presentation</vt:lpstr>
      <vt:lpstr>Įgyvendinamos korupcijos prevencijos ir mažinimo priemonės Lietuvoje</vt:lpstr>
      <vt:lpstr> Teiginiai apie žmones, kurie praneša apie korupcijos atvejį</vt:lpstr>
      <vt:lpstr>Požiūris į įgyvendinamas korupcijos prevencijos ir mažinimo priemones Lietuvoje</vt:lpstr>
      <vt:lpstr>Požiūris į įgyvendinamas korupcijos prevencijos ir mažinimo priemones Lietuvoje</vt:lpstr>
      <vt:lpstr> Teiginiai apie žmones, kurie praneša apie korupcijos atvejį</vt:lpstr>
      <vt:lpstr>Požiūris į įgyvendinamas korupcijos prevencijos ir mažinimo priemones Lietuvoje (skliausteliuose 2014 m. tyrimo duomenys)</vt:lpstr>
      <vt:lpstr>Požiūris į įgyvendinamas korupcijos prevencijos ir mažinimo priemones Lietuvoje</vt:lpstr>
      <vt:lpstr> Teiginiai apie žmones, kurie praneša apie korupcijos atvejį</vt:lpstr>
      <vt:lpstr>Požiūris į įgyvendinamas korupcijos prevencijos ir mažinimo priemones Lietuvoje (skliausteliuose 2014 m. tyrimo duomenys)</vt:lpstr>
      <vt:lpstr>PowerPoint Presentation</vt:lpstr>
      <vt:lpstr>Išvados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Vilmorus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UAB</dc:creator>
  <cp:lastModifiedBy>Ramunė Paukštienė</cp:lastModifiedBy>
  <cp:revision>2881</cp:revision>
  <dcterms:created xsi:type="dcterms:W3CDTF">2011-04-07T10:01:11Z</dcterms:created>
  <dcterms:modified xsi:type="dcterms:W3CDTF">2017-04-24T12:02:48Z</dcterms:modified>
</cp:coreProperties>
</file>