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6" r:id="rId2"/>
    <p:sldId id="360" r:id="rId3"/>
    <p:sldId id="389" r:id="rId4"/>
    <p:sldId id="362" r:id="rId5"/>
    <p:sldId id="387" r:id="rId6"/>
    <p:sldId id="388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45B5-5435-41F7-A300-116F653B7EC8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D695D-4C7F-4F01-B221-385A4C00701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080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584B4-4D85-4BA0-B16A-5184BCA019C7}" type="slidenum">
              <a:rPr lang="en-US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7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584B4-4D85-4BA0-B16A-5184BCA019C7}" type="slidenum">
              <a:rPr lang="en-US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85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584B4-4D85-4BA0-B16A-5184BCA019C7}" type="slidenum">
              <a:rPr lang="en-US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3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Inovatyvūs naujausi duomenų analitikos sprendimai suteikia greitai ir patogiai: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lt-L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 naujų verslo partnerių ir didinti pardavimo potencialą;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lt-L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Įvertinti verslo partnerių mokumą, rizikas ir ateities perspektyvas;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lt-L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Valdyti operacines rizikas, stebint pokyčius verslo partnerių įmonėse;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t-L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Nustatyti galimus piktnaudžiavimo atvejus;</a:t>
            </a:r>
          </a:p>
          <a:p>
            <a:r>
              <a:rPr lang="lt-L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 iš partnerių, kredito biurų visame pasaulyje ir atvirųjų šaltinių pagalba</a:t>
            </a:r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584B4-4D85-4BA0-B16A-5184BCA019C7}" type="slidenum">
              <a:rPr lang="en-US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4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584B4-4D85-4BA0-B16A-5184BCA019C7}" type="slidenum">
              <a:rPr lang="en-US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10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593C-97D7-4377-8D8A-0144E7A0E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81123-1322-49A0-AAA0-28E5B3BF7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D6BA2-4FCF-47E6-919F-AE03A8E2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A5D28-85E2-4BFB-AD9D-AEA13AAB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B6BB1-A49C-4D76-9EA6-C575CDD2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581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649E-82D4-44CD-A433-3FBF5801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BB13E-DD1A-4E2C-B1F2-15114C267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08DE4-0444-4C5A-8AD3-77DFF164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97E2-3AAF-420B-9F70-990D23E4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DD23-04FF-47E7-9A22-F14E00C8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645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CC10F-47F6-4387-A27F-0BF958347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B1105-E851-47A2-B103-53FEACA8A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F88DE-7468-432C-9239-AE2FF59A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838A0-53AE-49D8-9692-0D1A2BA3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B441C-D263-45E6-8D00-FFB470A5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503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347B-755E-4A90-99EF-FAEE2BA9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4467-B240-42CF-B814-385FE1D0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419B-0FE1-4F47-9A4A-2B0E054E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DC467-8175-4697-9AFB-9FCA5922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55C9-3CA6-4FCA-B74E-9C794F43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84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ECD7-1FAD-4BD6-9530-316A6C92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E8901-49CE-45EC-A464-2B5C523C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08C9D-7B6E-46F9-913D-6C50407E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52D71-3EA0-4268-82BD-9F10A2DF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A2AA7-6071-46B3-9A80-29E2767C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633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4589-AAA3-4106-8406-F3E340EB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FC6FB-638F-4E40-8419-1DC5189B8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7065-1A54-4A49-95A5-97BFE70C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84769-97A6-40A7-9A0D-7B772C36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95F6F-6C26-4F5F-B9BA-9B16DE88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DDC09-49A4-4115-924C-95B5E97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714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3C74-D49E-4F1E-9777-9E4E84C1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E7D21-1B8A-4E44-A164-99393BCD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0635B-BC6B-48F7-9721-84BDFAE5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0D6CC-EAFD-46FA-BA05-B8522D37D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609C6-E8A5-41D1-B573-6177729C4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43B85-78AD-44B8-8793-16B7BFD2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68A9D-8D6A-4BB9-9DA2-B3EFD5BE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4022C-4D56-4C32-A61C-8FBBC3D4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C557-3B7A-4FEC-9505-E9C9F8E5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408A6-6614-475C-B979-B1E5B3E1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3C9EF-DE51-472C-A0CD-373CF9DD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A1B3-CBB6-4B28-8E97-FDDCD7F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931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7EEB4-60AB-4EB0-859B-B53AD364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7E7EE-908B-4454-A705-7789266C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15ECC-A6E5-424C-96AA-C08114F7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809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8F11-C84A-4CBA-91A8-15D1C7F4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D8BD-C286-4F04-B32F-BAFED54F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0F09D-D6AD-4359-BC7F-FA07E076E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B3AA6-3929-43AE-ADAC-F6E20FB8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DBED3-AD6C-4992-8EC7-1449A1DE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E0049-7480-46C5-9CC6-CEE36B1B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326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E545-D927-4AE9-97F1-89EA6542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DA8E6-16A4-4D33-AC9C-120620112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9FDDD-5828-427A-A5C7-9974C1C37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C49A9-F174-4462-87F9-F0019BE7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62715-0F9C-4EE2-BD7E-1B562E70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EF36C-E336-4A39-B474-D6EB5F7B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166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EC16E-DBF1-4424-8080-ACFA825F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9D0B2-6B81-4896-A901-CBFC833F7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ED206-E6B5-4B38-808E-35DF27B3C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70D4-0355-4F16-8BDB-9B307AEFD910}" type="datetimeFigureOut">
              <a:rPr lang="lt-LT" smtClean="0"/>
              <a:t>2021.10.28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379BE-C437-4317-B795-60B992589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11F9-F131-482E-83C2-2604390A9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7F3A-4821-4AB2-A98B-8A11ACE0EDD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911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ta.europa/en/academy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data.europa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giwhist.eu/" TargetMode="External"/><Relationship Id="rId5" Type="http://schemas.openxmlformats.org/officeDocument/2006/relationships/hyperlink" Target="http://www.opentender.eu/" TargetMode="External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hyperlink" Target="http://www.redflags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82F9-9427-47B4-86BC-4F1309D1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45431"/>
            <a:ext cx="4620584" cy="5019873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„</a:t>
            </a: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Apgaulės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 #fraud</a:t>
            </a:r>
            <a:b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rizika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 – </a:t>
            </a: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kaip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mato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mus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ir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vertiname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b="1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mes</a:t>
            </a:r>
            <a: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  <a:t>“</a:t>
            </a:r>
            <a:br>
              <a:rPr lang="en-US" b="1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br>
              <a:rPr lang="lt-LT" b="1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lt-LT" sz="20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Rolandas Terminas, </a:t>
            </a:r>
            <a:br>
              <a:rPr lang="lt-LT" sz="2000" b="1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lt-LT" sz="20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Prevencijos vadovas</a:t>
            </a:r>
            <a:endParaRPr lang="en-US" sz="2000" b="1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1026" name="m_-5744668110009071813id-5C21AADB-C3C0-42D0-8077-64822AAECEE7" descr="Image.jpeg">
            <a:extLst>
              <a:ext uri="{FF2B5EF4-FFF2-40B4-BE49-F238E27FC236}">
                <a16:creationId xmlns:a16="http://schemas.microsoft.com/office/drawing/2014/main" id="{7608BEB6-1717-4FD1-BBB6-58EF926CB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19535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D64002-97A9-44DF-B3E7-174B87CD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71" y="6309320"/>
            <a:ext cx="11906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_-5744668110009071813id-5C21AADB-C3C0-42D0-8077-64822AAECEE7" descr="Image.jpeg">
            <a:extLst>
              <a:ext uri="{FF2B5EF4-FFF2-40B4-BE49-F238E27FC236}">
                <a16:creationId xmlns:a16="http://schemas.microsoft.com/office/drawing/2014/main" id="{7608BEB6-1717-4FD1-BBB6-58EF926CB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15" b="9789"/>
          <a:stretch/>
        </p:blipFill>
        <p:spPr bwMode="auto">
          <a:xfrm>
            <a:off x="0" y="0"/>
            <a:ext cx="12201018" cy="6858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E089285-CA0D-4A85-B403-8AAFEB35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01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9D8ED8-8DE7-4AAF-AFD6-6A0228E757CA}"/>
              </a:ext>
            </a:extLst>
          </p:cNvPr>
          <p:cNvSpPr/>
          <p:nvPr/>
        </p:nvSpPr>
        <p:spPr>
          <a:xfrm>
            <a:off x="11158272" y="116632"/>
            <a:ext cx="1024953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A6AEA-5C5A-4A77-96F6-FD432DB4CC7A}"/>
              </a:ext>
            </a:extLst>
          </p:cNvPr>
          <p:cNvSpPr/>
          <p:nvPr/>
        </p:nvSpPr>
        <p:spPr>
          <a:xfrm>
            <a:off x="9984432" y="6093296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E9761-8232-4842-BC53-64709F62F03C}"/>
              </a:ext>
            </a:extLst>
          </p:cNvPr>
          <p:cNvSpPr/>
          <p:nvPr/>
        </p:nvSpPr>
        <p:spPr>
          <a:xfrm>
            <a:off x="335360" y="6237312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1ACF01-D995-4B3F-8578-8EF5DFFCA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71" y="6309320"/>
            <a:ext cx="11906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_-5744668110009071813id-5C21AADB-C3C0-42D0-8077-64822AAECEE7" descr="Image.jpeg">
            <a:extLst>
              <a:ext uri="{FF2B5EF4-FFF2-40B4-BE49-F238E27FC236}">
                <a16:creationId xmlns:a16="http://schemas.microsoft.com/office/drawing/2014/main" id="{7608BEB6-1717-4FD1-BBB6-58EF926CB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15" b="9789"/>
          <a:stretch/>
        </p:blipFill>
        <p:spPr bwMode="auto">
          <a:xfrm>
            <a:off x="0" y="0"/>
            <a:ext cx="12201018" cy="6858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2195F-DBEF-4A60-8938-8D88BAA7F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71" y="6309320"/>
            <a:ext cx="1190625" cy="352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65316-D56F-429D-A2A5-6BA9662AC2E5}"/>
              </a:ext>
            </a:extLst>
          </p:cNvPr>
          <p:cNvSpPr txBox="1"/>
          <p:nvPr/>
        </p:nvSpPr>
        <p:spPr>
          <a:xfrm>
            <a:off x="695400" y="92283"/>
            <a:ext cx="11233248" cy="650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32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Reikalavimai skaidrumui - pakopos griežtėjimo tvarka:  </a:t>
            </a:r>
          </a:p>
          <a:p>
            <a:pPr algn="just"/>
            <a:endParaRPr lang="lt-LT" sz="3200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Reglamentuoja Teisės aktai: nuo  2021 m. kovo 3 d. Komisijos reglamentas (ES) 2021/382  pakeitė ir papildė  EUROPOS PARLAMENTO IR TARYBOS REGLAMENTĄ (EB) Nr. 852/2004 2004 m. balandžio 29 d. dėl maisto produktų higienos  skyriumi XIa  „Maisto saugos kultūra“  kuriame  yra numatyti  maisto saugos principai apimantys skaidrumą ir darbuotojų įtraukimą, aiškų vidinį reglamentavimą. </a:t>
            </a:r>
            <a:endParaRPr lang="lt-LT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Tarptautiniai  IFS ir BRCGS standartai , kuriose maisto saugos  kultūra yra labiau  detalizuota ir juose  numatyta:</a:t>
            </a:r>
            <a:endParaRPr lang="lt-LT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lt-LT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Skaidrumo, maisto klastojimo ir fizinės maisto apsaugos  reikalavimai privalo būti numatyti procedūrose. </a:t>
            </a:r>
            <a:endParaRPr lang="lt-LT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lt-LT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Numatyti reikalavimai vidiniams auditams, kurie privalomai privalo apimti maisto saugos ir klastojimų  prevencijos reikalavimų patikrą. </a:t>
            </a:r>
            <a:endParaRPr lang="lt-LT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lt-LT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Tiekėjai privalomai  turi būti vertinami  maisto klastojimo atžvilgiu. Žaliavos gali būti perkamos tik iš patikimų tiekėjų arba tiekėjus, kuriųe negali užtikrinti patikimumo  privaloma audituoti. </a:t>
            </a:r>
            <a:endParaRPr lang="lt-LT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lt-LT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Privalomas kiekvieno darbuotojo įtraukimą į maisto saugos užtikrinimo procesą.</a:t>
            </a:r>
            <a:endParaRPr lang="lt-LT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Tarptautiniai standartai  su papildoma apsauga maisto klastojimui ir grandinės  priežiūrai MSC; ASC; Global G.A.P; ECO; standartai  reglamentuoja, dar griežtesnius  maisto tiekimo grandinės  skaidrumo užtikrinimo reikalavimus.  </a:t>
            </a:r>
            <a:endParaRPr lang="lt-LT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lt-LT" sz="1800" b="1" dirty="0">
                <a:solidFill>
                  <a:srgbClr val="00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VIS DAUGIAU KLIENTŲ KORUPCIJOS PREVENCIJOS VALDYMUI  REIKALAUJA  ĮDIEGTI  SEDEX IR  ECOVADIS STANDARTŲ REIKALAVIMUS, KURIŲ ORIENTACIJA Į DARBUOTOJĄ IR  PREVENCIJĄ.</a:t>
            </a:r>
            <a:endParaRPr lang="lt-LT" sz="1800" dirty="0">
              <a:solidFill>
                <a:srgbClr val="00FF00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algn="just"/>
            <a:endParaRPr lang="lt-LT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6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_-5744668110009071813id-5C21AADB-C3C0-42D0-8077-64822AAECEE7" descr="Image.jpeg">
            <a:extLst>
              <a:ext uri="{FF2B5EF4-FFF2-40B4-BE49-F238E27FC236}">
                <a16:creationId xmlns:a16="http://schemas.microsoft.com/office/drawing/2014/main" id="{1E7C9B66-CE8D-4467-85E5-87AE7D27A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15" b="9789"/>
          <a:stretch/>
        </p:blipFill>
        <p:spPr bwMode="auto">
          <a:xfrm>
            <a:off x="0" y="0"/>
            <a:ext cx="12201018" cy="6858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72C107-7F10-4EB5-BF5F-052CE7D1C4F4}"/>
              </a:ext>
            </a:extLst>
          </p:cNvPr>
          <p:cNvSpPr/>
          <p:nvPr/>
        </p:nvSpPr>
        <p:spPr>
          <a:xfrm>
            <a:off x="1938049" y="568759"/>
            <a:ext cx="789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B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usiness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 intelligence</a:t>
            </a:r>
            <a:r>
              <a:rPr lang="lt-LT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 view: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B921E-7C63-49E4-A519-013F0B417315}"/>
              </a:ext>
            </a:extLst>
          </p:cNvPr>
          <p:cNvSpPr txBox="1"/>
          <p:nvPr/>
        </p:nvSpPr>
        <p:spPr>
          <a:xfrm>
            <a:off x="623392" y="2060848"/>
            <a:ext cx="11737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eisini</a:t>
            </a: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ų</a:t>
            </a: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korupcijos</a:t>
            </a: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aspekt</a:t>
            </a: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ų supratimas;</a:t>
            </a:r>
            <a:endParaRPr lang="en-US" sz="2800" b="1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Atitiktis</a:t>
            </a: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nacionalin</a:t>
            </a: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ė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ms</a:t>
            </a: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ir</a:t>
            </a: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tarptautin</a:t>
            </a: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ė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ms</a:t>
            </a: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teis</a:t>
            </a: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ės normoms;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Tradicinių ir retai pasitaikančių korupcijos modus operandi perpratimas;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Verslo organizacijos deklaruojamos kovos su korupcija programos ir realybė;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Išsamus partnerių patikrinimas ir nuolatinis duomenų atnaujimas;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Savalaikis reagavimas į „korupcijos simptomus“;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Tyrimai nacionaliniu ir tarptautiniu lygmeniu.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A4E3E-A2A3-4209-9E83-3B2E81ADF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71" y="6309320"/>
            <a:ext cx="11906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_-5744668110009071813id-5C21AADB-C3C0-42D0-8077-64822AAECEE7" descr="Image.jpeg">
            <a:extLst>
              <a:ext uri="{FF2B5EF4-FFF2-40B4-BE49-F238E27FC236}">
                <a16:creationId xmlns:a16="http://schemas.microsoft.com/office/drawing/2014/main" id="{1E7C9B66-CE8D-4467-85E5-87AE7D27A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15" b="9789"/>
          <a:stretch/>
        </p:blipFill>
        <p:spPr bwMode="auto">
          <a:xfrm>
            <a:off x="0" y="0"/>
            <a:ext cx="12201018" cy="6858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72C107-7F10-4EB5-BF5F-052CE7D1C4F4}"/>
              </a:ext>
            </a:extLst>
          </p:cNvPr>
          <p:cNvSpPr/>
          <p:nvPr/>
        </p:nvSpPr>
        <p:spPr>
          <a:xfrm>
            <a:off x="162735" y="568759"/>
            <a:ext cx="1145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#usedata-&gt;corruption patterns-&gt;....2050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BC7E5-0F76-4F7C-8A9D-C13F006E7F93}"/>
              </a:ext>
            </a:extLst>
          </p:cNvPr>
          <p:cNvSpPr txBox="1"/>
          <p:nvPr/>
        </p:nvSpPr>
        <p:spPr>
          <a:xfrm>
            <a:off x="695400" y="2060848"/>
            <a:ext cx="10945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„USE OF BIG DATA AND AI IN FIGHTING CORRUPTION AND MISUSE OF PUBLIC FUNDS“, EP workshop, 2021</a:t>
            </a:r>
          </a:p>
          <a:p>
            <a:pPr algn="just"/>
            <a:endParaRPr lang="lt-LT" sz="32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just"/>
            <a:endParaRPr lang="lt-LT" sz="32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just"/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www.opentender.eu</a:t>
            </a:r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/ </a:t>
            </a:r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www.digiwhist.eu</a:t>
            </a:r>
            <a:endParaRPr lang="lt-LT" sz="32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just"/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www.data.europa.eu</a:t>
            </a:r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/ </a:t>
            </a:r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www.data.europa/en/academy</a:t>
            </a:r>
            <a:endParaRPr lang="lt-LT" sz="32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just"/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www.redflags.eu</a:t>
            </a:r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/ kur LTU iniciatyvos?</a:t>
            </a:r>
          </a:p>
          <a:p>
            <a:pPr algn="just"/>
            <a:r>
              <a:rPr lang="lt-LT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ir t.t. </a:t>
            </a:r>
          </a:p>
          <a:p>
            <a:pPr algn="just"/>
            <a:endParaRPr lang="lt-LT" sz="32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977C0-1DE8-444C-A536-D055953F01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871" y="6309320"/>
            <a:ext cx="11906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4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_-5744668110009071813id-5C21AADB-C3C0-42D0-8077-64822AAECEE7" descr="Image.jpeg">
            <a:extLst>
              <a:ext uri="{FF2B5EF4-FFF2-40B4-BE49-F238E27FC236}">
                <a16:creationId xmlns:a16="http://schemas.microsoft.com/office/drawing/2014/main" id="{1E7C9B66-CE8D-4467-85E5-87AE7D27A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15" b="9789"/>
          <a:stretch/>
        </p:blipFill>
        <p:spPr bwMode="auto">
          <a:xfrm>
            <a:off x="0" y="0"/>
            <a:ext cx="12201018" cy="6858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72C107-7F10-4EB5-BF5F-052CE7D1C4F4}"/>
              </a:ext>
            </a:extLst>
          </p:cNvPr>
          <p:cNvSpPr/>
          <p:nvPr/>
        </p:nvSpPr>
        <p:spPr>
          <a:xfrm>
            <a:off x="2351584" y="2276872"/>
            <a:ext cx="76418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Skaidri verslo ekosistema </a:t>
            </a:r>
          </a:p>
          <a:p>
            <a:pPr algn="ctr"/>
            <a:r>
              <a:rPr lang="lt-LT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yra </a:t>
            </a:r>
          </a:p>
          <a:p>
            <a:pPr algn="ctr"/>
            <a:r>
              <a:rPr lang="lt-LT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bon Next LT" panose="02000500000000000000" pitchFamily="2" charset="0"/>
                <a:cs typeface="Sabon Next LT" panose="02000500000000000000" pitchFamily="2" charset="0"/>
              </a:rPr>
              <a:t>naudinga visiems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EC826-6BD1-4AE6-846C-0AB062972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71" y="6309320"/>
            <a:ext cx="11906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439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Sabon Next LT</vt:lpstr>
      <vt:lpstr>Office Theme</vt:lpstr>
      <vt:lpstr> „Apgaulės #fraud rizika – kaip mato mus ir vertiname mes“  Rolandas Terminas,  Prevencijos vadovas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„Apgaulės #fraud rizika – kaip mato mus ir vertiname mes“  Rolandas Terminas,  Prevencijos vadovas</dc:title>
  <dc:creator>Linas Zasimavičius</dc:creator>
  <cp:lastModifiedBy>Linas Zasimavičius</cp:lastModifiedBy>
  <cp:revision>1</cp:revision>
  <dcterms:created xsi:type="dcterms:W3CDTF">2021-10-28T09:29:40Z</dcterms:created>
  <dcterms:modified xsi:type="dcterms:W3CDTF">2021-10-28T09:31:30Z</dcterms:modified>
</cp:coreProperties>
</file>