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98" r:id="rId2"/>
    <p:sldId id="397" r:id="rId3"/>
    <p:sldId id="307" r:id="rId4"/>
    <p:sldId id="399" r:id="rId5"/>
    <p:sldId id="400" r:id="rId6"/>
    <p:sldId id="362" r:id="rId7"/>
    <p:sldId id="379" r:id="rId8"/>
    <p:sldId id="403" r:id="rId9"/>
    <p:sldId id="405" r:id="rId10"/>
    <p:sldId id="407" r:id="rId11"/>
    <p:sldId id="408" r:id="rId12"/>
    <p:sldId id="339" r:id="rId13"/>
    <p:sldId id="356" r:id="rId14"/>
    <p:sldId id="386" r:id="rId15"/>
    <p:sldId id="409" r:id="rId16"/>
    <p:sldId id="383" r:id="rId17"/>
    <p:sldId id="340" r:id="rId18"/>
    <p:sldId id="353" r:id="rId19"/>
    <p:sldId id="410" r:id="rId20"/>
    <p:sldId id="411" r:id="rId21"/>
    <p:sldId id="415" r:id="rId22"/>
    <p:sldId id="412" r:id="rId23"/>
    <p:sldId id="382" r:id="rId24"/>
    <p:sldId id="351" r:id="rId25"/>
    <p:sldId id="414" r:id="rId26"/>
    <p:sldId id="392" r:id="rId27"/>
    <p:sldId id="378" r:id="rId28"/>
    <p:sldId id="385" r:id="rId29"/>
    <p:sldId id="417" r:id="rId30"/>
    <p:sldId id="416" r:id="rId31"/>
    <p:sldId id="413" r:id="rId32"/>
    <p:sldId id="336" r:id="rId33"/>
  </p:sldIdLst>
  <p:sldSz cx="12192000" cy="6858000"/>
  <p:notesSz cx="6797675" cy="9928225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T user" initials="Su" lastIdx="13" clrIdx="0">
    <p:extLst>
      <p:ext uri="{19B8F6BF-5375-455C-9EA6-DF929625EA0E}">
        <p15:presenceInfo xmlns:p15="http://schemas.microsoft.com/office/powerpoint/2012/main" userId="STT user" providerId="None"/>
      </p:ext>
    </p:extLst>
  </p:cmAuthor>
  <p:cmAuthor id="2" name="Darvydas Bitvinskas" initials="DB" lastIdx="1" clrIdx="1">
    <p:extLst>
      <p:ext uri="{19B8F6BF-5375-455C-9EA6-DF929625EA0E}">
        <p15:presenceInfo xmlns:p15="http://schemas.microsoft.com/office/powerpoint/2012/main" userId="Darvydas Bitvinsk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BAB"/>
    <a:srgbClr val="003399"/>
    <a:srgbClr val="BFBFBF"/>
    <a:srgbClr val="F1F0F0"/>
    <a:srgbClr val="FFC000"/>
    <a:srgbClr val="CCCCCC"/>
    <a:srgbClr val="006386"/>
    <a:srgbClr val="FFFFFF"/>
    <a:srgbClr val="A5A5A5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80092" autoAdjust="0"/>
  </p:normalViewPr>
  <p:slideViewPr>
    <p:cSldViewPr snapToGrid="0">
      <p:cViewPr varScale="1">
        <p:scale>
          <a:sx n="93" d="100"/>
          <a:sy n="93" d="100"/>
        </p:scale>
        <p:origin x="120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darbalapis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20"/>
      <c:rotY val="3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408099889283498E-2"/>
          <c:y val="0.12262657430307267"/>
          <c:w val="0.98559190011071651"/>
          <c:h val="0.794190746055001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Sheet1!$D$7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7.1005004082321825E-3"/>
                  <c:y val="-1.2107455093973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BA9-4DCF-855C-3A2A960DCB7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6.0537275469867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A9-4DCF-855C-3A2A960DCB78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9170836735268186E-3"/>
                  <c:y val="-1.2107455093973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A9-4DCF-855C-3A2A960DCB7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6000" tIns="108000" rIns="36000" bIns="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Sheet1!$C$16:$C$25</c:f>
              <c:strCach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strCache>
            </c:strRef>
          </c:cat>
          <c:val>
            <c:numRef>
              <c:f>Sheet1!$D$16:$D$25</c:f>
              <c:numCache>
                <c:formatCode>General</c:formatCode>
                <c:ptCount val="10"/>
                <c:pt idx="0">
                  <c:v>778</c:v>
                </c:pt>
                <c:pt idx="1">
                  <c:v>1587</c:v>
                </c:pt>
                <c:pt idx="2">
                  <c:v>1542</c:v>
                </c:pt>
                <c:pt idx="3">
                  <c:v>1921</c:v>
                </c:pt>
                <c:pt idx="4">
                  <c:v>2323</c:v>
                </c:pt>
                <c:pt idx="5">
                  <c:v>2328</c:v>
                </c:pt>
                <c:pt idx="6">
                  <c:v>2764</c:v>
                </c:pt>
                <c:pt idx="7">
                  <c:v>2670</c:v>
                </c:pt>
                <c:pt idx="8">
                  <c:v>2925</c:v>
                </c:pt>
                <c:pt idx="9">
                  <c:v>2600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A9-4DCF-855C-3A2A960DCB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9305880"/>
        <c:axId val="419305096"/>
        <c:axId val="0"/>
      </c:bar3DChart>
      <c:catAx>
        <c:axId val="419305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19305096"/>
        <c:crosses val="autoZero"/>
        <c:auto val="1"/>
        <c:lblAlgn val="ctr"/>
        <c:lblOffset val="100"/>
        <c:noMultiLvlLbl val="0"/>
      </c:catAx>
      <c:valAx>
        <c:axId val="419305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19305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2400" b="1" baseline="0" dirty="0" smtClean="0">
                <a:solidFill>
                  <a:schemeClr val="tx1"/>
                </a:solidFill>
                <a:latin typeface="Garamond" panose="02020404030301010803" pitchFamily="18" charset="0"/>
              </a:rPr>
              <a:t>Pateikta informacija institucijoms pagal KPĮ 2016 - 2020 m</a:t>
            </a:r>
            <a:r>
              <a:rPr lang="lt-LT" sz="2400" b="1" baseline="0" dirty="0" smtClean="0">
                <a:latin typeface="Garamond" panose="02020404030301010803" pitchFamily="18" charset="0"/>
              </a:rPr>
              <a:t>.</a:t>
            </a:r>
            <a:endParaRPr lang="lt-LT" sz="2400" b="1" dirty="0">
              <a:latin typeface="Garamond" panose="02020404030301010803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Lapas1!$D$9</c:f>
              <c:strCache>
                <c:ptCount val="1"/>
                <c:pt idx="0">
                  <c:v>Prezidento kanceliarija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Lapas1!$E$8:$I$8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Lapas1!$E$9:$I$9</c:f>
              <c:numCache>
                <c:formatCode>General</c:formatCode>
                <c:ptCount val="5"/>
                <c:pt idx="0">
                  <c:v>216</c:v>
                </c:pt>
                <c:pt idx="1">
                  <c:v>193</c:v>
                </c:pt>
                <c:pt idx="2">
                  <c:v>201</c:v>
                </c:pt>
                <c:pt idx="3">
                  <c:v>264</c:v>
                </c:pt>
                <c:pt idx="4">
                  <c:v>145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Lapas1!$D$10</c:f>
              <c:strCache>
                <c:ptCount val="1"/>
                <c:pt idx="0">
                  <c:v>Seimas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Lapas1!$E$8:$I$8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Lapas1!$E$10:$I$10</c:f>
              <c:numCache>
                <c:formatCode>General</c:formatCode>
                <c:ptCount val="5"/>
                <c:pt idx="0">
                  <c:v>3</c:v>
                </c:pt>
                <c:pt idx="1">
                  <c:v>59</c:v>
                </c:pt>
                <c:pt idx="2">
                  <c:v>9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Lapas1!$D$11</c:f>
              <c:strCache>
                <c:ptCount val="1"/>
                <c:pt idx="0">
                  <c:v>Ministras Pirmininkas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Lapas1!$E$11:$I$11</c:f>
              <c:numCache>
                <c:formatCode>General</c:formatCode>
                <c:ptCount val="5"/>
                <c:pt idx="0">
                  <c:v>25</c:v>
                </c:pt>
                <c:pt idx="1">
                  <c:v>29</c:v>
                </c:pt>
                <c:pt idx="2">
                  <c:v>7</c:v>
                </c:pt>
                <c:pt idx="3">
                  <c:v>18</c:v>
                </c:pt>
                <c:pt idx="4">
                  <c:v>43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Lapas1!$D$12</c:f>
              <c:strCache>
                <c:ptCount val="1"/>
                <c:pt idx="0">
                  <c:v>Ministerijos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Lapas1!$E$12:$I$12</c:f>
              <c:numCache>
                <c:formatCode>General</c:formatCode>
                <c:ptCount val="5"/>
                <c:pt idx="0">
                  <c:v>232</c:v>
                </c:pt>
                <c:pt idx="1">
                  <c:v>211</c:v>
                </c:pt>
                <c:pt idx="2">
                  <c:v>249</c:v>
                </c:pt>
                <c:pt idx="3">
                  <c:v>278</c:v>
                </c:pt>
                <c:pt idx="4">
                  <c:v>336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Lapas1!$D$13</c:f>
              <c:strCache>
                <c:ptCount val="1"/>
                <c:pt idx="0">
                  <c:v>Ministerijos sritis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Lapas1!$E$13:$I$13</c:f>
              <c:numCache>
                <c:formatCode>General</c:formatCode>
                <c:ptCount val="5"/>
                <c:pt idx="0">
                  <c:v>325</c:v>
                </c:pt>
                <c:pt idx="1">
                  <c:v>431</c:v>
                </c:pt>
                <c:pt idx="2">
                  <c:v>535</c:v>
                </c:pt>
                <c:pt idx="3">
                  <c:v>617</c:v>
                </c:pt>
                <c:pt idx="4">
                  <c:v>502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Lapas1!$D$14</c:f>
              <c:strCache>
                <c:ptCount val="1"/>
                <c:pt idx="0">
                  <c:v>Savivaldybės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Lapas1!$E$14:$I$14</c:f>
              <c:numCache>
                <c:formatCode>General</c:formatCode>
                <c:ptCount val="5"/>
                <c:pt idx="0">
                  <c:v>374</c:v>
                </c:pt>
                <c:pt idx="1">
                  <c:v>397</c:v>
                </c:pt>
                <c:pt idx="2">
                  <c:v>419</c:v>
                </c:pt>
                <c:pt idx="3">
                  <c:v>647</c:v>
                </c:pt>
                <c:pt idx="4">
                  <c:v>508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Lapas1!$D$15</c:f>
              <c:strCache>
                <c:ptCount val="1"/>
                <c:pt idx="0">
                  <c:v>Savivaldybės sritis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val>
            <c:numRef>
              <c:f>Lapas1!$E$15:$I$15</c:f>
              <c:numCache>
                <c:formatCode>General</c:formatCode>
                <c:ptCount val="5"/>
                <c:pt idx="0">
                  <c:v>141</c:v>
                </c:pt>
                <c:pt idx="1">
                  <c:v>161</c:v>
                </c:pt>
                <c:pt idx="2">
                  <c:v>209</c:v>
                </c:pt>
                <c:pt idx="3">
                  <c:v>243</c:v>
                </c:pt>
                <c:pt idx="4">
                  <c:v>257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Lapas1!$D$16</c:f>
              <c:strCache>
                <c:ptCount val="1"/>
                <c:pt idx="0">
                  <c:v>KŽ  subjektai 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val>
            <c:numRef>
              <c:f>Lapas1!$E$16:$I$16</c:f>
              <c:numCache>
                <c:formatCode>General</c:formatCode>
                <c:ptCount val="5"/>
                <c:pt idx="0">
                  <c:v>954</c:v>
                </c:pt>
                <c:pt idx="1">
                  <c:v>1137</c:v>
                </c:pt>
                <c:pt idx="2">
                  <c:v>906</c:v>
                </c:pt>
                <c:pt idx="3">
                  <c:v>683</c:v>
                </c:pt>
                <c:pt idx="4">
                  <c:v>625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Lapas1!$D$17</c:f>
              <c:strCache>
                <c:ptCount val="1"/>
                <c:pt idx="0">
                  <c:v>Kitos institucijos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val>
            <c:numRef>
              <c:f>Lapas1!$E$17:$I$17</c:f>
              <c:numCache>
                <c:formatCode>General</c:formatCode>
                <c:ptCount val="5"/>
                <c:pt idx="0">
                  <c:v>58</c:v>
                </c:pt>
                <c:pt idx="1">
                  <c:v>146</c:v>
                </c:pt>
                <c:pt idx="2">
                  <c:v>138</c:v>
                </c:pt>
                <c:pt idx="3">
                  <c:v>172</c:v>
                </c:pt>
                <c:pt idx="4">
                  <c:v>179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Lapas1!$D$18</c:f>
              <c:strCache>
                <c:ptCount val="1"/>
                <c:pt idx="0">
                  <c:v>Atsisakyta pateikti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val>
            <c:numRef>
              <c:f>Lapas1!$E$18:$I$18</c:f>
              <c:numCache>
                <c:formatCode>General</c:formatCode>
                <c:ptCount val="5"/>
                <c:pt idx="0">
                  <c:v>53</c:v>
                </c:pt>
                <c:pt idx="1">
                  <c:v>51</c:v>
                </c:pt>
                <c:pt idx="2">
                  <c:v>52</c:v>
                </c:pt>
                <c:pt idx="3">
                  <c:v>70</c:v>
                </c:pt>
                <c:pt idx="4">
                  <c:v>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307056"/>
        <c:axId val="419303528"/>
      </c:lineChart>
      <c:catAx>
        <c:axId val="41930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19303528"/>
        <c:crosses val="autoZero"/>
        <c:auto val="1"/>
        <c:lblAlgn val="ctr"/>
        <c:lblOffset val="100"/>
        <c:noMultiLvlLbl val="0"/>
      </c:catAx>
      <c:valAx>
        <c:axId val="419303528"/>
        <c:scaling>
          <c:orientation val="minMax"/>
          <c:max val="1150"/>
          <c:min val="0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19307056"/>
        <c:crosses val="autoZero"/>
        <c:crossBetween val="between"/>
        <c:majorUnit val="5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955317744780213E-2"/>
          <c:y val="0.85626393734440465"/>
          <c:w val="0.93523938815147112"/>
          <c:h val="0.131963573880400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>
        <a:lumMod val="7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5CD7D-9104-4E3C-A2BB-ED0209D13E0D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643E0-A3B3-46B1-BE7B-87D64C8BC09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057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4024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AAŽI</a:t>
            </a:r>
            <a:r>
              <a:rPr lang="lt-LT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lt-LT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analitinės antikorupcinės žvalgybos informacija</a:t>
            </a:r>
            <a:endParaRPr lang="lt-LT" b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80451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7573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5138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9562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3246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7925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6237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12843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37919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1499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6195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7342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43241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363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0931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lt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08156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1426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96245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KPĮ – korupcijos prevencijos įstatymas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9829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28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0140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30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9584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18911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31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77030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32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8074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9682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08701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6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716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68534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0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KPNV</a:t>
            </a:r>
            <a:r>
              <a:rPr lang="lt-LT" sz="10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korupcinio pobūdžio nusikalstama veika, FVSS – funkcijos viešojo sektoriaus subjekte</a:t>
            </a:r>
            <a:endParaRPr lang="lt-LT" sz="10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73050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43E0-A3B3-46B1-BE7B-87D64C8BC09E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8020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ulin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veikslėlis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03"/>
            <a:ext cx="12192000" cy="68775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8" name="Rectangle 4"/>
          <p:cNvSpPr/>
          <p:nvPr userDrawn="1"/>
        </p:nvSpPr>
        <p:spPr>
          <a:xfrm>
            <a:off x="-1" y="3438000"/>
            <a:ext cx="9744075" cy="3060700"/>
          </a:xfrm>
          <a:prstGeom prst="rect">
            <a:avLst/>
          </a:prstGeom>
          <a:solidFill>
            <a:srgbClr val="006386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3438000"/>
            <a:ext cx="9172574" cy="2024063"/>
          </a:xfrm>
        </p:spPr>
        <p:txBody>
          <a:bodyPr anchor="b">
            <a:normAutofit/>
          </a:bodyPr>
          <a:lstStyle>
            <a:lvl1pPr algn="r">
              <a:defRPr sz="6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defRPr>
            </a:lvl1pPr>
          </a:lstStyle>
          <a:p>
            <a:r>
              <a:rPr lang="lt-LT" dirty="0"/>
              <a:t>Pranešimo pavadinimas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500" y="5462063"/>
            <a:ext cx="9172574" cy="823572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dirty="0"/>
              <a:t>Pranešimą parengė</a:t>
            </a:r>
          </a:p>
          <a:p>
            <a:r>
              <a:rPr lang="lt-LT" dirty="0"/>
              <a:t>Data</a:t>
            </a:r>
          </a:p>
        </p:txBody>
      </p:sp>
      <p:pic>
        <p:nvPicPr>
          <p:cNvPr id="9" name="Paveikslėlis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2831837" y="3666541"/>
            <a:ext cx="79255" cy="574293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74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eksto vietos rezervavimo ženklas 15">
            <a:extLst>
              <a:ext uri="{FF2B5EF4-FFF2-40B4-BE49-F238E27FC236}">
                <a16:creationId xmlns="" xmlns:a16="http://schemas.microsoft.com/office/drawing/2014/main" id="{04C417F0-0A58-4C44-95BC-36EADF9A84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1904" y="599393"/>
            <a:ext cx="3938095" cy="807782"/>
          </a:xfrm>
        </p:spPr>
        <p:txBody>
          <a:bodyPr>
            <a:normAutofit/>
          </a:bodyPr>
          <a:lstStyle>
            <a:lvl1pPr marL="0" indent="0" algn="l">
              <a:buNone/>
              <a:defRPr sz="32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9" name="Teksto vietos rezervavimo ženklas 20">
            <a:extLst>
              <a:ext uri="{FF2B5EF4-FFF2-40B4-BE49-F238E27FC236}">
                <a16:creationId xmlns="" xmlns:a16="http://schemas.microsoft.com/office/drawing/2014/main" id="{CEC4E533-AB81-CD44-BEFD-7C1C5D4B69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448" y="1866242"/>
            <a:ext cx="5181600" cy="403013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10" name="Teksto vietos rezervavimo ženklas 20">
            <a:extLst>
              <a:ext uri="{FF2B5EF4-FFF2-40B4-BE49-F238E27FC236}">
                <a16:creationId xmlns="" xmlns:a16="http://schemas.microsoft.com/office/drawing/2014/main" id="{BA00A7A2-A0B9-4242-B012-A578DC67E2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952" y="1866243"/>
            <a:ext cx="5181600" cy="403013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A350218-39DB-5D48-A262-F57CCED037DD}"/>
              </a:ext>
            </a:extLst>
          </p:cNvPr>
          <p:cNvCxnSpPr>
            <a:cxnSpLocks/>
          </p:cNvCxnSpPr>
          <p:nvPr userDrawn="1"/>
        </p:nvCxnSpPr>
        <p:spPr>
          <a:xfrm>
            <a:off x="5134303" y="1407175"/>
            <a:ext cx="2005787" cy="0"/>
          </a:xfrm>
          <a:prstGeom prst="line">
            <a:avLst/>
          </a:prstGeom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AE7BF87-EFA8-C342-A6E4-6B1AB21587B8}"/>
              </a:ext>
            </a:extLst>
          </p:cNvPr>
          <p:cNvCxnSpPr>
            <a:cxnSpLocks/>
          </p:cNvCxnSpPr>
          <p:nvPr userDrawn="1"/>
        </p:nvCxnSpPr>
        <p:spPr>
          <a:xfrm>
            <a:off x="609599" y="6524177"/>
            <a:ext cx="1095703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61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8"/>
            <a:ext cx="12204226" cy="22261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pic>
        <p:nvPicPr>
          <p:cNvPr id="8" name="Paveikslėlis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9293133" y="-2840002"/>
            <a:ext cx="79255" cy="5742930"/>
          </a:xfrm>
          <a:prstGeom prst="rect">
            <a:avLst/>
          </a:prstGeom>
          <a:solidFill>
            <a:srgbClr val="0094C8"/>
          </a:solidFill>
        </p:spPr>
      </p:pic>
      <p:sp>
        <p:nvSpPr>
          <p:cNvPr id="15" name="Oval 32"/>
          <p:cNvSpPr/>
          <p:nvPr userDrawn="1"/>
        </p:nvSpPr>
        <p:spPr>
          <a:xfrm>
            <a:off x="1909355" y="2029800"/>
            <a:ext cx="360000" cy="360000"/>
          </a:xfrm>
          <a:prstGeom prst="ellipse">
            <a:avLst/>
          </a:prstGeom>
          <a:solidFill>
            <a:srgbClr val="006386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Oval 32"/>
          <p:cNvSpPr/>
          <p:nvPr userDrawn="1"/>
        </p:nvSpPr>
        <p:spPr>
          <a:xfrm>
            <a:off x="5813608" y="2029800"/>
            <a:ext cx="360000" cy="360000"/>
          </a:xfrm>
          <a:prstGeom prst="ellipse">
            <a:avLst/>
          </a:prstGeom>
          <a:solidFill>
            <a:srgbClr val="3B3838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Oval 32"/>
          <p:cNvSpPr/>
          <p:nvPr userDrawn="1"/>
        </p:nvSpPr>
        <p:spPr>
          <a:xfrm>
            <a:off x="9717861" y="2037963"/>
            <a:ext cx="360000" cy="360000"/>
          </a:xfrm>
          <a:prstGeom prst="ellipse">
            <a:avLst/>
          </a:prstGeom>
          <a:solidFill>
            <a:srgbClr val="006386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9" name="Teksto vietos rezervavimo ženklas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3515" y="2724151"/>
            <a:ext cx="3314700" cy="355282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4pPr marL="1371600" indent="0" algn="l">
              <a:buNone/>
              <a:defRPr/>
            </a:lvl4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20" name="Teksto vietos rezervavimo ženklas 18"/>
          <p:cNvSpPr>
            <a:spLocks noGrp="1"/>
          </p:cNvSpPr>
          <p:nvPr>
            <p:ph type="body" sz="quarter" idx="14" hasCustomPrompt="1"/>
          </p:nvPr>
        </p:nvSpPr>
        <p:spPr>
          <a:xfrm>
            <a:off x="4336258" y="2724151"/>
            <a:ext cx="3314700" cy="355282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4pPr marL="1371600" indent="0" algn="l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/>
              <a:t>Tekstas</a:t>
            </a:r>
          </a:p>
        </p:txBody>
      </p:sp>
      <p:sp>
        <p:nvSpPr>
          <p:cNvPr id="21" name="Teksto vietos rezervavimo ženklas 18"/>
          <p:cNvSpPr>
            <a:spLocks noGrp="1"/>
          </p:cNvSpPr>
          <p:nvPr>
            <p:ph type="body" sz="quarter" idx="15" hasCustomPrompt="1"/>
          </p:nvPr>
        </p:nvSpPr>
        <p:spPr>
          <a:xfrm>
            <a:off x="8240484" y="2724151"/>
            <a:ext cx="3314700" cy="355282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4pPr marL="1371600" indent="0" algn="l">
              <a:buNone/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223987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5" name="Stačiakampis 4"/>
          <p:cNvSpPr/>
          <p:nvPr userDrawn="1"/>
        </p:nvSpPr>
        <p:spPr>
          <a:xfrm>
            <a:off x="1045028" y="2755442"/>
            <a:ext cx="3060000" cy="36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tačiakampis 5"/>
          <p:cNvSpPr/>
          <p:nvPr userDrawn="1"/>
        </p:nvSpPr>
        <p:spPr>
          <a:xfrm>
            <a:off x="4425001" y="1675442"/>
            <a:ext cx="30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Stačiakampis 6"/>
          <p:cNvSpPr/>
          <p:nvPr userDrawn="1"/>
        </p:nvSpPr>
        <p:spPr>
          <a:xfrm>
            <a:off x="7804975" y="2215442"/>
            <a:ext cx="3060000" cy="41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Rectangle 8"/>
          <p:cNvSpPr/>
          <p:nvPr userDrawn="1"/>
        </p:nvSpPr>
        <p:spPr>
          <a:xfrm>
            <a:off x="1045026" y="2336342"/>
            <a:ext cx="3059999" cy="838200"/>
          </a:xfrm>
          <a:prstGeom prst="rect">
            <a:avLst/>
          </a:prstGeom>
          <a:solidFill>
            <a:srgbClr val="006386"/>
          </a:solidFill>
          <a:ln>
            <a:noFill/>
          </a:ln>
          <a:effectLst>
            <a:outerShdw blurRad="50800" dist="76200" dir="34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Rectangle 8"/>
          <p:cNvSpPr/>
          <p:nvPr userDrawn="1"/>
        </p:nvSpPr>
        <p:spPr>
          <a:xfrm>
            <a:off x="4424999" y="1256342"/>
            <a:ext cx="3059999" cy="838200"/>
          </a:xfrm>
          <a:prstGeom prst="rect">
            <a:avLst/>
          </a:prstGeom>
          <a:solidFill>
            <a:srgbClr val="006386"/>
          </a:solidFill>
          <a:ln>
            <a:noFill/>
          </a:ln>
          <a:effectLst>
            <a:outerShdw blurRad="50800" dist="76200" dir="34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Rectangle 8"/>
          <p:cNvSpPr/>
          <p:nvPr userDrawn="1"/>
        </p:nvSpPr>
        <p:spPr>
          <a:xfrm>
            <a:off x="7804974" y="1791167"/>
            <a:ext cx="3059999" cy="838200"/>
          </a:xfrm>
          <a:prstGeom prst="rect">
            <a:avLst/>
          </a:prstGeom>
          <a:solidFill>
            <a:srgbClr val="006386"/>
          </a:solidFill>
          <a:ln>
            <a:noFill/>
          </a:ln>
          <a:effectLst>
            <a:outerShdw blurRad="50800" dist="76200" dir="34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Teksto vietos rezervavimo ženklas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76338" y="3422469"/>
            <a:ext cx="2778125" cy="276878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3" name="Teksto vietos rezervavimo ženklas 11"/>
          <p:cNvSpPr>
            <a:spLocks noGrp="1"/>
          </p:cNvSpPr>
          <p:nvPr>
            <p:ph type="body" sz="quarter" idx="14" hasCustomPrompt="1"/>
          </p:nvPr>
        </p:nvSpPr>
        <p:spPr>
          <a:xfrm>
            <a:off x="7945910" y="2865120"/>
            <a:ext cx="2778125" cy="335796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4" name="Teksto vietos rezervavimo ženklas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65935" y="2336342"/>
            <a:ext cx="2778125" cy="387232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6" name="Teksto vietos rezervavimo ženklas 15"/>
          <p:cNvSpPr>
            <a:spLocks noGrp="1"/>
          </p:cNvSpPr>
          <p:nvPr>
            <p:ph type="body" sz="quarter" idx="16" hasCustomPrompt="1"/>
          </p:nvPr>
        </p:nvSpPr>
        <p:spPr>
          <a:xfrm>
            <a:off x="1176338" y="2508250"/>
            <a:ext cx="2778125" cy="5397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Pavadinimas</a:t>
            </a:r>
          </a:p>
        </p:txBody>
      </p:sp>
      <p:sp>
        <p:nvSpPr>
          <p:cNvPr id="17" name="Teksto vietos rezervavimo ženklas 15"/>
          <p:cNvSpPr>
            <a:spLocks noGrp="1"/>
          </p:cNvSpPr>
          <p:nvPr>
            <p:ph type="body" sz="quarter" idx="17" hasCustomPrompt="1"/>
          </p:nvPr>
        </p:nvSpPr>
        <p:spPr>
          <a:xfrm>
            <a:off x="4565934" y="1431467"/>
            <a:ext cx="2778125" cy="5397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Pavadinimas</a:t>
            </a:r>
          </a:p>
        </p:txBody>
      </p:sp>
      <p:sp>
        <p:nvSpPr>
          <p:cNvPr id="18" name="Teksto vietos rezervavimo ženklas 15"/>
          <p:cNvSpPr>
            <a:spLocks noGrp="1"/>
          </p:cNvSpPr>
          <p:nvPr>
            <p:ph type="body" sz="quarter" idx="18" hasCustomPrompt="1"/>
          </p:nvPr>
        </p:nvSpPr>
        <p:spPr>
          <a:xfrm>
            <a:off x="7945910" y="1955361"/>
            <a:ext cx="2778125" cy="5397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Pavadinimas</a:t>
            </a:r>
          </a:p>
        </p:txBody>
      </p:sp>
      <p:pic>
        <p:nvPicPr>
          <p:cNvPr id="19" name="Paveikslėlis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832684" y="2832683"/>
            <a:ext cx="5742930" cy="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6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cxnSp>
        <p:nvCxnSpPr>
          <p:cNvPr id="5" name="Straight Connector 6"/>
          <p:cNvCxnSpPr/>
          <p:nvPr userDrawn="1"/>
        </p:nvCxnSpPr>
        <p:spPr>
          <a:xfrm>
            <a:off x="622300" y="4432300"/>
            <a:ext cx="11125200" cy="0"/>
          </a:xfrm>
          <a:prstGeom prst="line">
            <a:avLst/>
          </a:prstGeom>
          <a:ln w="38100" cmpd="sng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8"/>
          <p:cNvSpPr/>
          <p:nvPr userDrawn="1"/>
        </p:nvSpPr>
        <p:spPr>
          <a:xfrm>
            <a:off x="533400" y="4278223"/>
            <a:ext cx="304800" cy="304800"/>
          </a:xfrm>
          <a:prstGeom prst="ellipse">
            <a:avLst/>
          </a:prstGeom>
          <a:solidFill>
            <a:srgbClr val="3B3838"/>
          </a:solidFill>
          <a:ln>
            <a:solidFill>
              <a:srgbClr val="3B383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val 9"/>
          <p:cNvSpPr/>
          <p:nvPr userDrawn="1"/>
        </p:nvSpPr>
        <p:spPr>
          <a:xfrm>
            <a:off x="3276600" y="4267200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Oval 12"/>
          <p:cNvSpPr/>
          <p:nvPr userDrawn="1"/>
        </p:nvSpPr>
        <p:spPr>
          <a:xfrm>
            <a:off x="6172200" y="4278223"/>
            <a:ext cx="304800" cy="304800"/>
          </a:xfrm>
          <a:prstGeom prst="ellipse">
            <a:avLst/>
          </a:prstGeom>
          <a:solidFill>
            <a:srgbClr val="3B3838"/>
          </a:solidFill>
          <a:ln>
            <a:solidFill>
              <a:srgbClr val="3B383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Oval 13"/>
          <p:cNvSpPr/>
          <p:nvPr userDrawn="1"/>
        </p:nvSpPr>
        <p:spPr>
          <a:xfrm>
            <a:off x="8959850" y="4278223"/>
            <a:ext cx="304800" cy="304800"/>
          </a:xfrm>
          <a:prstGeom prst="ellipse">
            <a:avLst/>
          </a:prstGeom>
          <a:solidFill>
            <a:srgbClr val="0094C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rgbClr val="0094C8"/>
              </a:solidFill>
            </a:endParaRPr>
          </a:p>
        </p:txBody>
      </p:sp>
      <p:sp>
        <p:nvSpPr>
          <p:cNvPr id="10" name="Teksto vietos rezervavimo ženklas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5113" y="809625"/>
            <a:ext cx="4946650" cy="688975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pic>
        <p:nvPicPr>
          <p:cNvPr id="11" name="Paveikslėlis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9070" y="0"/>
            <a:ext cx="5742930" cy="77561"/>
          </a:xfrm>
          <a:prstGeom prst="rect">
            <a:avLst/>
          </a:prstGeom>
        </p:spPr>
      </p:pic>
      <p:sp>
        <p:nvSpPr>
          <p:cNvPr id="13" name="Teksto vietos rezervavimo ženklas 1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865687"/>
            <a:ext cx="2438400" cy="13541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4" name="Teksto vietos rezervavimo ženklas 12"/>
          <p:cNvSpPr>
            <a:spLocks noGrp="1"/>
          </p:cNvSpPr>
          <p:nvPr>
            <p:ph type="body" sz="quarter" idx="17" hasCustomPrompt="1"/>
          </p:nvPr>
        </p:nvSpPr>
        <p:spPr>
          <a:xfrm>
            <a:off x="3581400" y="2657475"/>
            <a:ext cx="2438400" cy="141355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5" name="Teksto vietos rezervavimo ženklas 12"/>
          <p:cNvSpPr>
            <a:spLocks noGrp="1"/>
          </p:cNvSpPr>
          <p:nvPr>
            <p:ph type="body" sz="quarter" idx="18" hasCustomPrompt="1"/>
          </p:nvPr>
        </p:nvSpPr>
        <p:spPr>
          <a:xfrm>
            <a:off x="6521450" y="4865688"/>
            <a:ext cx="2438400" cy="135413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6" name="Teksto vietos rezervavimo ženklas 12"/>
          <p:cNvSpPr>
            <a:spLocks noGrp="1"/>
          </p:cNvSpPr>
          <p:nvPr>
            <p:ph type="body" sz="quarter" idx="19" hasCustomPrompt="1"/>
          </p:nvPr>
        </p:nvSpPr>
        <p:spPr>
          <a:xfrm>
            <a:off x="9264650" y="2657475"/>
            <a:ext cx="2438400" cy="141355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1466054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tem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veikslėlis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1"/>
            <a:ext cx="12192000" cy="4038600"/>
          </a:xfrm>
          <a:prstGeom prst="rect">
            <a:avLst/>
          </a:prstGeom>
        </p:spPr>
      </p:pic>
      <p:sp>
        <p:nvSpPr>
          <p:cNvPr id="6" name="Stačiakampis 5"/>
          <p:cNvSpPr/>
          <p:nvPr userDrawn="1"/>
        </p:nvSpPr>
        <p:spPr>
          <a:xfrm>
            <a:off x="0" y="2819400"/>
            <a:ext cx="12192000" cy="2257425"/>
          </a:xfrm>
          <a:prstGeom prst="rect">
            <a:avLst/>
          </a:prstGeom>
          <a:solidFill>
            <a:schemeClr val="accent2"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eksto vietos rezervavimo ženklas 7"/>
          <p:cNvSpPr>
            <a:spLocks noGrp="1"/>
          </p:cNvSpPr>
          <p:nvPr>
            <p:ph type="body" sz="quarter" idx="13" hasCustomPrompt="1"/>
          </p:nvPr>
        </p:nvSpPr>
        <p:spPr>
          <a:xfrm>
            <a:off x="1501887" y="3312312"/>
            <a:ext cx="8696325" cy="1219200"/>
          </a:xfrm>
        </p:spPr>
        <p:txBody>
          <a:bodyPr>
            <a:no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Spustelėję pridėkite potemės pavadinimą</a:t>
            </a:r>
          </a:p>
        </p:txBody>
      </p:sp>
      <p:pic>
        <p:nvPicPr>
          <p:cNvPr id="9" name="Paveikslėlis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831835" y="-91694"/>
            <a:ext cx="79255" cy="574293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002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temė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36899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332"/>
            <a:ext cx="12192000" cy="308366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2831836" y="863239"/>
            <a:ext cx="79255" cy="574293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Paveikslėlis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9280908" y="805062"/>
            <a:ext cx="79255" cy="574293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0" name="Stačiakampis 9"/>
          <p:cNvSpPr/>
          <p:nvPr userDrawn="1"/>
        </p:nvSpPr>
        <p:spPr>
          <a:xfrm>
            <a:off x="1252429" y="1215958"/>
            <a:ext cx="9687141" cy="4601183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Teksto vietos rezervavimo ženklas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60538" y="2898843"/>
            <a:ext cx="8742362" cy="1624520"/>
          </a:xfrm>
        </p:spPr>
        <p:txBody>
          <a:bodyPr>
            <a:normAutofit/>
          </a:bodyPr>
          <a:lstStyle>
            <a:lvl1pPr marL="0" indent="0" algn="ctr">
              <a:buNone/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defRPr>
            </a:lvl1pPr>
          </a:lstStyle>
          <a:p>
            <a:pPr lvl="0"/>
            <a:r>
              <a:rPr lang="lt-LT" dirty="0"/>
              <a:t>Spustelėkite pridėti potemės pavadinimą</a:t>
            </a:r>
          </a:p>
        </p:txBody>
      </p:sp>
      <p:sp>
        <p:nvSpPr>
          <p:cNvPr id="13" name="Statusis trikampis 12"/>
          <p:cNvSpPr/>
          <p:nvPr userDrawn="1"/>
        </p:nvSpPr>
        <p:spPr>
          <a:xfrm rot="16200000">
            <a:off x="9859570" y="4766230"/>
            <a:ext cx="1080000" cy="1080000"/>
          </a:xfrm>
          <a:prstGeom prst="rtTriangle">
            <a:avLst/>
          </a:prstGeom>
          <a:solidFill>
            <a:srgbClr val="006386">
              <a:alpha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Statusis trikampis 13"/>
          <p:cNvSpPr/>
          <p:nvPr userDrawn="1"/>
        </p:nvSpPr>
        <p:spPr>
          <a:xfrm rot="5400000">
            <a:off x="1252428" y="1215958"/>
            <a:ext cx="1080000" cy="1080000"/>
          </a:xfrm>
          <a:prstGeom prst="rtTriangle">
            <a:avLst/>
          </a:prstGeom>
          <a:solidFill>
            <a:srgbClr val="006386">
              <a:alpha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8837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st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" t="-44287" b="45360"/>
          <a:stretch/>
        </p:blipFill>
        <p:spPr>
          <a:xfrm>
            <a:off x="-73480" y="-1485901"/>
            <a:ext cx="12265479" cy="328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aveikslėlis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49069" y="1801585"/>
            <a:ext cx="5742930" cy="77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ksto vietos rezervavimo ženklas 20"/>
          <p:cNvSpPr>
            <a:spLocks noGrp="1"/>
          </p:cNvSpPr>
          <p:nvPr>
            <p:ph type="body" sz="quarter" idx="17" hasCustomPrompt="1"/>
          </p:nvPr>
        </p:nvSpPr>
        <p:spPr>
          <a:xfrm>
            <a:off x="2832692" y="2677800"/>
            <a:ext cx="2792413" cy="12255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22" name="Teksto vietos rezervavimo ženklas 20"/>
          <p:cNvSpPr>
            <a:spLocks noGrp="1"/>
          </p:cNvSpPr>
          <p:nvPr>
            <p:ph type="body" sz="quarter" idx="18" hasCustomPrompt="1"/>
          </p:nvPr>
        </p:nvSpPr>
        <p:spPr>
          <a:xfrm>
            <a:off x="8309425" y="2676947"/>
            <a:ext cx="2792413" cy="12255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23" name="Teksto vietos rezervavimo ženklas 20"/>
          <p:cNvSpPr>
            <a:spLocks noGrp="1"/>
          </p:cNvSpPr>
          <p:nvPr>
            <p:ph type="body" sz="quarter" idx="19" hasCustomPrompt="1"/>
          </p:nvPr>
        </p:nvSpPr>
        <p:spPr>
          <a:xfrm>
            <a:off x="2832692" y="4736675"/>
            <a:ext cx="2792413" cy="12255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24" name="Teksto vietos rezervavimo ženklas 20"/>
          <p:cNvSpPr>
            <a:spLocks noGrp="1"/>
          </p:cNvSpPr>
          <p:nvPr>
            <p:ph type="body" sz="quarter" idx="20" hasCustomPrompt="1"/>
          </p:nvPr>
        </p:nvSpPr>
        <p:spPr>
          <a:xfrm>
            <a:off x="8309426" y="4736675"/>
            <a:ext cx="2792413" cy="12255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26" name="Teksto vietos rezervavimo ženklas 25"/>
          <p:cNvSpPr>
            <a:spLocks noGrp="1"/>
          </p:cNvSpPr>
          <p:nvPr>
            <p:ph type="body" sz="quarter" idx="21" hasCustomPrompt="1"/>
          </p:nvPr>
        </p:nvSpPr>
        <p:spPr>
          <a:xfrm>
            <a:off x="1600092" y="3079009"/>
            <a:ext cx="831850" cy="423863"/>
          </a:xfr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400" dirty="0"/>
              <a:t>XX %</a:t>
            </a:r>
            <a:endParaRPr lang="lt-LT" dirty="0"/>
          </a:p>
        </p:txBody>
      </p:sp>
      <p:sp>
        <p:nvSpPr>
          <p:cNvPr id="28" name="Teksto vietos rezervavimo ženklas 25"/>
          <p:cNvSpPr>
            <a:spLocks noGrp="1"/>
          </p:cNvSpPr>
          <p:nvPr>
            <p:ph type="body" sz="quarter" idx="22" hasCustomPrompt="1"/>
          </p:nvPr>
        </p:nvSpPr>
        <p:spPr>
          <a:xfrm>
            <a:off x="1600092" y="5137517"/>
            <a:ext cx="831850" cy="423863"/>
          </a:xfr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400" dirty="0"/>
              <a:t>XX %</a:t>
            </a:r>
            <a:endParaRPr lang="lt-LT" dirty="0"/>
          </a:p>
        </p:txBody>
      </p:sp>
      <p:sp>
        <p:nvSpPr>
          <p:cNvPr id="29" name="Teksto vietos rezervavimo ženklas 25"/>
          <p:cNvSpPr>
            <a:spLocks noGrp="1"/>
          </p:cNvSpPr>
          <p:nvPr>
            <p:ph type="body" sz="quarter" idx="23" hasCustomPrompt="1"/>
          </p:nvPr>
        </p:nvSpPr>
        <p:spPr>
          <a:xfrm>
            <a:off x="7068609" y="3077791"/>
            <a:ext cx="831850" cy="423863"/>
          </a:xfr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400" dirty="0"/>
              <a:t>XX %</a:t>
            </a:r>
            <a:endParaRPr lang="lt-LT" dirty="0"/>
          </a:p>
        </p:txBody>
      </p:sp>
      <p:sp>
        <p:nvSpPr>
          <p:cNvPr id="30" name="Teksto vietos rezervavimo ženklas 25"/>
          <p:cNvSpPr>
            <a:spLocks noGrp="1"/>
          </p:cNvSpPr>
          <p:nvPr>
            <p:ph type="body" sz="quarter" idx="24" hasCustomPrompt="1"/>
          </p:nvPr>
        </p:nvSpPr>
        <p:spPr>
          <a:xfrm>
            <a:off x="7068609" y="5137516"/>
            <a:ext cx="831850" cy="423863"/>
          </a:xfrm>
        </p:spPr>
        <p:txBody>
          <a:bodyPr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400" dirty="0"/>
              <a:t>XX %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34316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sti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pic>
        <p:nvPicPr>
          <p:cNvPr id="15" name="Paveikslėlis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95" y="3591098"/>
            <a:ext cx="6447905" cy="3266902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91098"/>
            <a:ext cx="5744094" cy="3266902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46" y="0"/>
            <a:ext cx="9091353" cy="3591098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7996839" cy="3591098"/>
          </a:xfrm>
          <a:prstGeom prst="rect">
            <a:avLst/>
          </a:prstGeom>
        </p:spPr>
      </p:pic>
      <p:pic>
        <p:nvPicPr>
          <p:cNvPr id="33" name="Paveikslėlis 3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5721214" y="722413"/>
            <a:ext cx="79255" cy="574293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truktūrinė schema: procesas 33"/>
          <p:cNvSpPr/>
          <p:nvPr userDrawn="1"/>
        </p:nvSpPr>
        <p:spPr>
          <a:xfrm rot="2686966">
            <a:off x="5042615" y="2871099"/>
            <a:ext cx="1440000" cy="1440000"/>
          </a:xfrm>
          <a:prstGeom prst="flowChartProcess">
            <a:avLst/>
          </a:prstGeom>
          <a:solidFill>
            <a:srgbClr val="006386">
              <a:alpha val="9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Stačiakampis 17"/>
          <p:cNvSpPr/>
          <p:nvPr userDrawn="1"/>
        </p:nvSpPr>
        <p:spPr>
          <a:xfrm>
            <a:off x="278477" y="3728531"/>
            <a:ext cx="5328275" cy="2992036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7" name="Stačiakampis 26"/>
          <p:cNvSpPr/>
          <p:nvPr userDrawn="1"/>
        </p:nvSpPr>
        <p:spPr>
          <a:xfrm>
            <a:off x="5918479" y="3728531"/>
            <a:ext cx="5961793" cy="2992036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1" name="Stačiakampis 30"/>
          <p:cNvSpPr/>
          <p:nvPr userDrawn="1"/>
        </p:nvSpPr>
        <p:spPr>
          <a:xfrm>
            <a:off x="5918479" y="450828"/>
            <a:ext cx="5961793" cy="3002837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2" name="Stačiakampis 31"/>
          <p:cNvSpPr/>
          <p:nvPr userDrawn="1"/>
        </p:nvSpPr>
        <p:spPr>
          <a:xfrm>
            <a:off x="278477" y="450828"/>
            <a:ext cx="5328275" cy="3002837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0" name="Teksto vietos rezervavimo ženklas 19"/>
          <p:cNvSpPr>
            <a:spLocks noGrp="1"/>
          </p:cNvSpPr>
          <p:nvPr>
            <p:ph type="body" sz="quarter" idx="13" hasCustomPrompt="1"/>
          </p:nvPr>
        </p:nvSpPr>
        <p:spPr>
          <a:xfrm>
            <a:off x="507321" y="643095"/>
            <a:ext cx="4909229" cy="264303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35" name="Teksto vietos rezervavimo ženklas 19"/>
          <p:cNvSpPr>
            <a:spLocks noGrp="1"/>
          </p:cNvSpPr>
          <p:nvPr>
            <p:ph type="body" sz="quarter" idx="14" hasCustomPrompt="1"/>
          </p:nvPr>
        </p:nvSpPr>
        <p:spPr>
          <a:xfrm>
            <a:off x="507321" y="3892830"/>
            <a:ext cx="4909229" cy="264303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36" name="Teksto vietos rezervavimo ženklas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643095"/>
            <a:ext cx="5574756" cy="264303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37" name="Teksto vietos rezervavimo ženklas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3892830"/>
            <a:ext cx="5574756" cy="264303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4202472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veikslėlio vietos rezervavimo ženklas 7"/>
          <p:cNvSpPr>
            <a:spLocks noGrp="1"/>
          </p:cNvSpPr>
          <p:nvPr>
            <p:ph type="pic" sz="quarter" idx="16" hasCustomPrompt="1"/>
          </p:nvPr>
        </p:nvSpPr>
        <p:spPr>
          <a:xfrm>
            <a:off x="1502" y="0"/>
            <a:ext cx="5878366" cy="6858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lt-LT" dirty="0"/>
              <a:t>Nuotrauka</a:t>
            </a:r>
          </a:p>
        </p:txBody>
      </p:sp>
      <p:sp>
        <p:nvSpPr>
          <p:cNvPr id="9" name="Paveikslėlio vietos rezervavimo ženklas 7"/>
          <p:cNvSpPr>
            <a:spLocks noGrp="1"/>
          </p:cNvSpPr>
          <p:nvPr>
            <p:ph type="pic" sz="quarter" idx="15" hasCustomPrompt="1"/>
          </p:nvPr>
        </p:nvSpPr>
        <p:spPr>
          <a:xfrm>
            <a:off x="5892572" y="0"/>
            <a:ext cx="6299427" cy="6858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lt-LT" dirty="0"/>
              <a:t>Nuotrauka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12" name="Lygiašonis trikampis 11"/>
          <p:cNvSpPr/>
          <p:nvPr userDrawn="1"/>
        </p:nvSpPr>
        <p:spPr>
          <a:xfrm rot="10800000">
            <a:off x="2683484" y="0"/>
            <a:ext cx="6402055" cy="6858000"/>
          </a:xfrm>
          <a:prstGeom prst="triangle">
            <a:avLst/>
          </a:prstGeom>
          <a:solidFill>
            <a:schemeClr val="bg2">
              <a:lumMod val="50000"/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Lygiašonis trikampis 4"/>
          <p:cNvSpPr/>
          <p:nvPr userDrawn="1"/>
        </p:nvSpPr>
        <p:spPr>
          <a:xfrm rot="10800000">
            <a:off x="2898165" y="0"/>
            <a:ext cx="5988817" cy="6858000"/>
          </a:xfrm>
          <a:prstGeom prst="triangle">
            <a:avLst/>
          </a:prstGeom>
          <a:solidFill>
            <a:srgbClr val="006386">
              <a:alpha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Teksto vietos rezervavimo ženklas 8"/>
          <p:cNvSpPr>
            <a:spLocks noGrp="1"/>
          </p:cNvSpPr>
          <p:nvPr>
            <p:ph type="body" sz="quarter" idx="13" hasCustomPrompt="1"/>
          </p:nvPr>
        </p:nvSpPr>
        <p:spPr>
          <a:xfrm>
            <a:off x="3934034" y="374932"/>
            <a:ext cx="3878454" cy="1066800"/>
          </a:xfrm>
        </p:spPr>
        <p:txBody>
          <a:bodyPr>
            <a:noAutofit/>
          </a:bodyPr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8" name="Teksto vietos rezervavimo ženklas 19"/>
          <p:cNvSpPr>
            <a:spLocks noGrp="1"/>
          </p:cNvSpPr>
          <p:nvPr>
            <p:ph type="body" sz="quarter" idx="14" hasCustomPrompt="1"/>
          </p:nvPr>
        </p:nvSpPr>
        <p:spPr>
          <a:xfrm>
            <a:off x="4732773" y="1655239"/>
            <a:ext cx="2280975" cy="24143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1" name="Statusis trikampis 10"/>
          <p:cNvSpPr/>
          <p:nvPr userDrawn="1"/>
        </p:nvSpPr>
        <p:spPr>
          <a:xfrm rot="16200000">
            <a:off x="7092488" y="721732"/>
            <a:ext cx="720000" cy="720000"/>
          </a:xfrm>
          <a:prstGeom prst="rtTriangle">
            <a:avLst/>
          </a:prstGeom>
          <a:solidFill>
            <a:schemeClr val="bg2">
              <a:lumMod val="25000"/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Statusis trikampis 12"/>
          <p:cNvSpPr/>
          <p:nvPr userDrawn="1"/>
        </p:nvSpPr>
        <p:spPr>
          <a:xfrm rot="5400000">
            <a:off x="3664034" y="181732"/>
            <a:ext cx="540000" cy="540000"/>
          </a:xfrm>
          <a:prstGeom prst="rtTriangle">
            <a:avLst/>
          </a:prstGeom>
          <a:solidFill>
            <a:schemeClr val="bg2">
              <a:lumMod val="25000"/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0343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rypt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5" name="Penkiakampis 4"/>
          <p:cNvSpPr/>
          <p:nvPr userDrawn="1"/>
        </p:nvSpPr>
        <p:spPr>
          <a:xfrm>
            <a:off x="0" y="3378467"/>
            <a:ext cx="12192000" cy="3479533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Penkiakampis 5"/>
          <p:cNvSpPr/>
          <p:nvPr userDrawn="1"/>
        </p:nvSpPr>
        <p:spPr>
          <a:xfrm>
            <a:off x="0" y="0"/>
            <a:ext cx="9750392" cy="337846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7" name="Teksto vietos rezervavimo ženklas 20"/>
          <p:cNvSpPr>
            <a:spLocks noGrp="1"/>
          </p:cNvSpPr>
          <p:nvPr>
            <p:ph type="body" sz="quarter" idx="17" hasCustomPrompt="1"/>
          </p:nvPr>
        </p:nvSpPr>
        <p:spPr>
          <a:xfrm>
            <a:off x="365115" y="565506"/>
            <a:ext cx="7662354" cy="22474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8" name="Teksto vietos rezervavimo ženklas 20"/>
          <p:cNvSpPr>
            <a:spLocks noGrp="1"/>
          </p:cNvSpPr>
          <p:nvPr>
            <p:ph type="body" sz="quarter" idx="18" hasCustomPrompt="1"/>
          </p:nvPr>
        </p:nvSpPr>
        <p:spPr>
          <a:xfrm>
            <a:off x="2653900" y="3994506"/>
            <a:ext cx="7662354" cy="22474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9" name="Teksto vietos rezervavimo ženklas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34439" y="1829092"/>
            <a:ext cx="2736466" cy="1356059"/>
          </a:xfrm>
        </p:spPr>
        <p:txBody>
          <a:bodyPr>
            <a:normAutofit/>
          </a:bodyPr>
          <a:lstStyle>
            <a:lvl1pPr marL="0" indent="0" algn="r">
              <a:buNone/>
              <a:defRPr sz="36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44EAE415-FC04-F149-B1AE-F012E77FA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30761"/>
            <a:ext cx="5742930" cy="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8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atusis trikampis 8"/>
          <p:cNvSpPr/>
          <p:nvPr userDrawn="1"/>
        </p:nvSpPr>
        <p:spPr>
          <a:xfrm rot="7951681">
            <a:off x="927401" y="4749776"/>
            <a:ext cx="3865148" cy="4216448"/>
          </a:xfrm>
          <a:prstGeom prst="rtTriangle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8" name="Statusis trikampis 7"/>
          <p:cNvSpPr/>
          <p:nvPr userDrawn="1"/>
        </p:nvSpPr>
        <p:spPr>
          <a:xfrm rot="18856458">
            <a:off x="2357021" y="-2313561"/>
            <a:ext cx="4471755" cy="4579721"/>
          </a:xfrm>
          <a:prstGeom prst="rtTriangle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10" name="Paveikslėlis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70" y="2895600"/>
            <a:ext cx="5378323" cy="3642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tatusis trikampis 10"/>
          <p:cNvSpPr/>
          <p:nvPr userDrawn="1"/>
        </p:nvSpPr>
        <p:spPr>
          <a:xfrm rot="8190710">
            <a:off x="3411919" y="6327193"/>
            <a:ext cx="1120010" cy="1061610"/>
          </a:xfrm>
          <a:prstGeom prst="rtTriangle">
            <a:avLst/>
          </a:prstGeom>
          <a:solidFill>
            <a:srgbClr val="00638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Struktūrinė schema: procesas 15"/>
          <p:cNvSpPr/>
          <p:nvPr userDrawn="1"/>
        </p:nvSpPr>
        <p:spPr>
          <a:xfrm rot="2660066">
            <a:off x="4946993" y="2831376"/>
            <a:ext cx="801460" cy="830953"/>
          </a:xfrm>
          <a:prstGeom prst="flowChartProcess">
            <a:avLst/>
          </a:prstGeom>
          <a:solidFill>
            <a:srgbClr val="00638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Struktūrinė schema: procesas 17"/>
          <p:cNvSpPr/>
          <p:nvPr userDrawn="1"/>
        </p:nvSpPr>
        <p:spPr>
          <a:xfrm rot="2660066">
            <a:off x="2982972" y="3542009"/>
            <a:ext cx="549252" cy="529127"/>
          </a:xfrm>
          <a:prstGeom prst="flowChartProcess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9" name="Struktūrinė schema: procesas 18"/>
          <p:cNvSpPr/>
          <p:nvPr userDrawn="1"/>
        </p:nvSpPr>
        <p:spPr>
          <a:xfrm rot="2660066">
            <a:off x="3139628" y="2527475"/>
            <a:ext cx="1054179" cy="1015866"/>
          </a:xfrm>
          <a:prstGeom prst="flowChartProcess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0" name="Struktūrinė schema: procesas 19"/>
          <p:cNvSpPr/>
          <p:nvPr userDrawn="1"/>
        </p:nvSpPr>
        <p:spPr>
          <a:xfrm rot="2660066">
            <a:off x="4610363" y="6290969"/>
            <a:ext cx="480483" cy="459255"/>
          </a:xfrm>
          <a:prstGeom prst="flowChartProcess">
            <a:avLst/>
          </a:prstGeom>
          <a:pattFill prst="dkVert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2" name="TextBox 21"/>
          <p:cNvSpPr txBox="1"/>
          <p:nvPr userDrawn="1"/>
        </p:nvSpPr>
        <p:spPr>
          <a:xfrm>
            <a:off x="529438" y="1600882"/>
            <a:ext cx="2520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Turinys</a:t>
            </a:r>
          </a:p>
        </p:txBody>
      </p:sp>
      <p:sp>
        <p:nvSpPr>
          <p:cNvPr id="24" name="Teksto vietos rezervavimo ženklas 23"/>
          <p:cNvSpPr>
            <a:spLocks noGrp="1"/>
          </p:cNvSpPr>
          <p:nvPr>
            <p:ph type="body" sz="quarter" idx="13" hasCustomPrompt="1"/>
          </p:nvPr>
        </p:nvSpPr>
        <p:spPr>
          <a:xfrm>
            <a:off x="7107972" y="1066800"/>
            <a:ext cx="4531578" cy="5168914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Temų sąrašas</a:t>
            </a:r>
          </a:p>
        </p:txBody>
      </p:sp>
    </p:spTree>
    <p:extLst>
      <p:ext uri="{BB962C8B-B14F-4D97-AF65-F5344CB8AC3E}">
        <p14:creationId xmlns:p14="http://schemas.microsoft.com/office/powerpoint/2010/main" val="18285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 apva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="" xmlns:a16="http://schemas.microsoft.com/office/drawing/2014/main" id="{E848BB6A-2C86-1148-8021-C8519F0862B7}"/>
              </a:ext>
            </a:extLst>
          </p:cNvPr>
          <p:cNvSpPr/>
          <p:nvPr userDrawn="1"/>
        </p:nvSpPr>
        <p:spPr>
          <a:xfrm>
            <a:off x="0" y="5029200"/>
            <a:ext cx="1828800" cy="1828800"/>
          </a:xfrm>
          <a:prstGeom prst="rtTriangle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274DFAD-A0C4-8B4E-8D03-ACD5088C7ED5}"/>
              </a:ext>
            </a:extLst>
          </p:cNvPr>
          <p:cNvSpPr/>
          <p:nvPr userDrawn="1"/>
        </p:nvSpPr>
        <p:spPr>
          <a:xfrm>
            <a:off x="541867" y="403679"/>
            <a:ext cx="11108266" cy="6050642"/>
          </a:xfrm>
          <a:prstGeom prst="rect">
            <a:avLst/>
          </a:prstGeom>
          <a:noFill/>
          <a:ln w="50800">
            <a:solidFill>
              <a:srgbClr val="006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ksto vietos rezervavimo ženklas 15">
            <a:extLst>
              <a:ext uri="{FF2B5EF4-FFF2-40B4-BE49-F238E27FC236}">
                <a16:creationId xmlns="" xmlns:a16="http://schemas.microsoft.com/office/drawing/2014/main" id="{04C417F0-0A58-4C44-95BC-36EADF9A84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371" y="682352"/>
            <a:ext cx="3938095" cy="807782"/>
          </a:xfrm>
        </p:spPr>
        <p:txBody>
          <a:bodyPr>
            <a:normAutofit/>
          </a:bodyPr>
          <a:lstStyle>
            <a:lvl1pPr marL="0" indent="0" algn="l">
              <a:buNone/>
              <a:defRPr sz="32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9" name="Teksto vietos rezervavimo ženklas 20">
            <a:extLst>
              <a:ext uri="{FF2B5EF4-FFF2-40B4-BE49-F238E27FC236}">
                <a16:creationId xmlns="" xmlns:a16="http://schemas.microsoft.com/office/drawing/2014/main" id="{CEC4E533-AB81-CD44-BEFD-7C1C5D4B69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1913467"/>
            <a:ext cx="10312400" cy="403013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93714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 apvad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="" xmlns:a16="http://schemas.microsoft.com/office/drawing/2014/main" id="{E848BB6A-2C86-1148-8021-C8519F0862B7}"/>
              </a:ext>
            </a:extLst>
          </p:cNvPr>
          <p:cNvSpPr/>
          <p:nvPr userDrawn="1"/>
        </p:nvSpPr>
        <p:spPr>
          <a:xfrm rot="10800000">
            <a:off x="8597606" y="0"/>
            <a:ext cx="3600000" cy="3600000"/>
          </a:xfrm>
          <a:prstGeom prst="rtTriangle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274DFAD-A0C4-8B4E-8D03-ACD5088C7ED5}"/>
              </a:ext>
            </a:extLst>
          </p:cNvPr>
          <p:cNvSpPr/>
          <p:nvPr userDrawn="1"/>
        </p:nvSpPr>
        <p:spPr>
          <a:xfrm>
            <a:off x="220716" y="403679"/>
            <a:ext cx="11745311" cy="605064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ksto vietos rezervavimo ženklas 15">
            <a:extLst>
              <a:ext uri="{FF2B5EF4-FFF2-40B4-BE49-F238E27FC236}">
                <a16:creationId xmlns="" xmlns:a16="http://schemas.microsoft.com/office/drawing/2014/main" id="{04C417F0-0A58-4C44-95BC-36EADF9A84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6952" y="714042"/>
            <a:ext cx="3938095" cy="807782"/>
          </a:xfrm>
        </p:spPr>
        <p:txBody>
          <a:bodyPr>
            <a:normAutofit/>
          </a:bodyPr>
          <a:lstStyle>
            <a:lvl1pPr marL="0" indent="0" algn="ctr">
              <a:buNone/>
              <a:defRPr sz="32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9" name="Teksto vietos rezervavimo ženklas 20">
            <a:extLst>
              <a:ext uri="{FF2B5EF4-FFF2-40B4-BE49-F238E27FC236}">
                <a16:creationId xmlns="" xmlns:a16="http://schemas.microsoft.com/office/drawing/2014/main" id="{CEC4E533-AB81-CD44-BEFD-7C1C5D4B69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9799" y="2123469"/>
            <a:ext cx="10312400" cy="403013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5F6B2A70-8AD7-CD4A-97FE-7451D032F7EA}"/>
              </a:ext>
            </a:extLst>
          </p:cNvPr>
          <p:cNvSpPr/>
          <p:nvPr userDrawn="1"/>
        </p:nvSpPr>
        <p:spPr>
          <a:xfrm>
            <a:off x="-10863" y="5058000"/>
            <a:ext cx="1800000" cy="1800000"/>
          </a:xfrm>
          <a:prstGeom prst="rtTriangl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14568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9632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/>
          <p:cNvSpPr/>
          <p:nvPr userDrawn="1"/>
        </p:nvSpPr>
        <p:spPr>
          <a:xfrm>
            <a:off x="77561" y="171450"/>
            <a:ext cx="12036878" cy="654911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832685" y="2832684"/>
            <a:ext cx="5742930" cy="7756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281755" y="3947755"/>
            <a:ext cx="5742930" cy="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40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veikslėlis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82" y="1056796"/>
            <a:ext cx="10058400" cy="580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13" name="Teksto vietos rezervavimo ženklas 12"/>
          <p:cNvSpPr>
            <a:spLocks noGrp="1"/>
          </p:cNvSpPr>
          <p:nvPr>
            <p:ph type="body" sz="quarter" idx="13" hasCustomPrompt="1"/>
          </p:nvPr>
        </p:nvSpPr>
        <p:spPr>
          <a:xfrm>
            <a:off x="1531938" y="3867150"/>
            <a:ext cx="4946650" cy="1741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4" name="Teksto vietos rezervavimo ženklas 12"/>
          <p:cNvSpPr>
            <a:spLocks noGrp="1"/>
          </p:cNvSpPr>
          <p:nvPr>
            <p:ph type="body" sz="quarter" idx="14" hasCustomPrompt="1"/>
          </p:nvPr>
        </p:nvSpPr>
        <p:spPr>
          <a:xfrm>
            <a:off x="4074477" y="1904385"/>
            <a:ext cx="4946650" cy="1741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6" name="Teksto vietos rezervavimo ženklas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5113" y="809625"/>
            <a:ext cx="4946650" cy="688975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pic>
        <p:nvPicPr>
          <p:cNvPr id="18" name="Paveikslėlis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-2832685" y="2832684"/>
            <a:ext cx="5742930" cy="77561"/>
          </a:xfrm>
          <a:prstGeom prst="rect">
            <a:avLst/>
          </a:prstGeom>
        </p:spPr>
      </p:pic>
      <p:sp>
        <p:nvSpPr>
          <p:cNvPr id="11" name="Statusis trikampis 10"/>
          <p:cNvSpPr/>
          <p:nvPr userDrawn="1"/>
        </p:nvSpPr>
        <p:spPr>
          <a:xfrm rot="5400000">
            <a:off x="3656429" y="539625"/>
            <a:ext cx="540000" cy="540000"/>
          </a:xfrm>
          <a:prstGeom prst="rtTriangle">
            <a:avLst/>
          </a:prstGeom>
          <a:solidFill>
            <a:schemeClr val="dk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2016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yginim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atusis trikampis 10"/>
          <p:cNvSpPr/>
          <p:nvPr userDrawn="1"/>
        </p:nvSpPr>
        <p:spPr>
          <a:xfrm rot="5400000">
            <a:off x="661656" y="1442775"/>
            <a:ext cx="288000" cy="288000"/>
          </a:xfrm>
          <a:prstGeom prst="rtTriangle">
            <a:avLst/>
          </a:prstGeom>
          <a:solidFill>
            <a:srgbClr val="0063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truktūrinė schema: neautomatinis įvedimas 4"/>
          <p:cNvSpPr/>
          <p:nvPr userDrawn="1"/>
        </p:nvSpPr>
        <p:spPr>
          <a:xfrm rot="16200000" flipH="1">
            <a:off x="5184967" y="-136715"/>
            <a:ext cx="6857999" cy="7131431"/>
          </a:xfrm>
          <a:prstGeom prst="flowChartManualInpu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6" name="Teksto vietos rezervavimo ženklas 15"/>
          <p:cNvSpPr>
            <a:spLocks noGrp="1"/>
          </p:cNvSpPr>
          <p:nvPr>
            <p:ph type="body" sz="quarter" idx="15" hasCustomPrompt="1"/>
          </p:nvPr>
        </p:nvSpPr>
        <p:spPr>
          <a:xfrm>
            <a:off x="674688" y="866775"/>
            <a:ext cx="4487862" cy="723900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7" name="Teksto vietos rezervavimo ženklas 15"/>
          <p:cNvSpPr>
            <a:spLocks noGrp="1"/>
          </p:cNvSpPr>
          <p:nvPr>
            <p:ph type="body" sz="quarter" idx="16" hasCustomPrompt="1"/>
          </p:nvPr>
        </p:nvSpPr>
        <p:spPr>
          <a:xfrm>
            <a:off x="6736782" y="1178831"/>
            <a:ext cx="4487862" cy="723900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8" name="Teksto vietos rezervavimo ženklas 20"/>
          <p:cNvSpPr>
            <a:spLocks noGrp="1"/>
          </p:cNvSpPr>
          <p:nvPr>
            <p:ph type="body" sz="quarter" idx="17" hasCustomPrompt="1"/>
          </p:nvPr>
        </p:nvSpPr>
        <p:spPr>
          <a:xfrm>
            <a:off x="268014" y="2006911"/>
            <a:ext cx="4907568" cy="31842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sp>
        <p:nvSpPr>
          <p:cNvPr id="10" name="Teksto vietos rezervavimo ženklas 2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2757188"/>
            <a:ext cx="5673133" cy="31864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  <p:pic>
        <p:nvPicPr>
          <p:cNvPr id="13" name="Paveikslėlis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6104189">
            <a:off x="2855685" y="3390219"/>
            <a:ext cx="5742930" cy="77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tatusis trikampis 11"/>
          <p:cNvSpPr/>
          <p:nvPr userDrawn="1"/>
        </p:nvSpPr>
        <p:spPr>
          <a:xfrm rot="5400000">
            <a:off x="6736782" y="1720422"/>
            <a:ext cx="288000" cy="288000"/>
          </a:xfrm>
          <a:prstGeom prst="rtTriangle">
            <a:avLst/>
          </a:prstGeom>
          <a:solidFill>
            <a:srgbClr val="0063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Statusis trikampis 13"/>
          <p:cNvSpPr/>
          <p:nvPr userDrawn="1"/>
        </p:nvSpPr>
        <p:spPr>
          <a:xfrm rot="16200000">
            <a:off x="10504644" y="1180781"/>
            <a:ext cx="720000" cy="720000"/>
          </a:xfrm>
          <a:prstGeom prst="rtTriangle">
            <a:avLst/>
          </a:prstGeom>
          <a:solidFill>
            <a:schemeClr val="dk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5" name="Statusis trikampis 14"/>
          <p:cNvSpPr/>
          <p:nvPr userDrawn="1"/>
        </p:nvSpPr>
        <p:spPr>
          <a:xfrm rot="16200000">
            <a:off x="4455582" y="866775"/>
            <a:ext cx="720000" cy="720000"/>
          </a:xfrm>
          <a:prstGeom prst="rtTriangle">
            <a:avLst/>
          </a:prstGeom>
          <a:solidFill>
            <a:schemeClr val="dk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4633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otrauko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396875" y="952500"/>
            <a:ext cx="2822575" cy="5402942"/>
          </a:xfrm>
          <a:prstGeom prst="rect">
            <a:avLst/>
          </a:prstGeom>
          <a:solidFill>
            <a:srgbClr val="66A1B6"/>
          </a:solidFill>
          <a:ln>
            <a:noFill/>
          </a:ln>
          <a:effectLst>
            <a:outerShdw blurRad="50800" dist="38100" dir="1800000" sx="102000" sy="102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7" name="Paveikslėlio vietos rezervavimo ženklas 6"/>
          <p:cNvSpPr>
            <a:spLocks noGrp="1"/>
          </p:cNvSpPr>
          <p:nvPr>
            <p:ph type="pic" sz="quarter" idx="13" hasCustomPrompt="1"/>
          </p:nvPr>
        </p:nvSpPr>
        <p:spPr>
          <a:xfrm>
            <a:off x="581025" y="1285875"/>
            <a:ext cx="3209925" cy="22002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lt-LT" dirty="0"/>
              <a:t>Nuotrauka 1</a:t>
            </a:r>
          </a:p>
        </p:txBody>
      </p:sp>
      <p:sp>
        <p:nvSpPr>
          <p:cNvPr id="8" name="Paveikslėlio vietos rezervavimo ženklas 6"/>
          <p:cNvSpPr>
            <a:spLocks noGrp="1"/>
          </p:cNvSpPr>
          <p:nvPr>
            <p:ph type="pic" sz="quarter" idx="14" hasCustomPrompt="1"/>
          </p:nvPr>
        </p:nvSpPr>
        <p:spPr>
          <a:xfrm>
            <a:off x="581024" y="3820658"/>
            <a:ext cx="3209925" cy="22002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 dirty="0"/>
              <a:t>Nuotrauka 2</a:t>
            </a:r>
          </a:p>
        </p:txBody>
      </p:sp>
      <p:sp>
        <p:nvSpPr>
          <p:cNvPr id="10" name="Teksto vietos rezervavimo ženklas 9"/>
          <p:cNvSpPr>
            <a:spLocks noGrp="1"/>
          </p:cNvSpPr>
          <p:nvPr>
            <p:ph type="body" sz="quarter" idx="15" hasCustomPrompt="1"/>
          </p:nvPr>
        </p:nvSpPr>
        <p:spPr>
          <a:xfrm>
            <a:off x="4371974" y="1285875"/>
            <a:ext cx="7324725" cy="22002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1" name="Teksto vietos rezervavimo ženklas 9"/>
          <p:cNvSpPr>
            <a:spLocks noGrp="1"/>
          </p:cNvSpPr>
          <p:nvPr>
            <p:ph type="body" sz="quarter" idx="16" hasCustomPrompt="1"/>
          </p:nvPr>
        </p:nvSpPr>
        <p:spPr>
          <a:xfrm>
            <a:off x="4371974" y="3820658"/>
            <a:ext cx="7324725" cy="22002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Tekstas</a:t>
            </a:r>
          </a:p>
        </p:txBody>
      </p:sp>
      <p:pic>
        <p:nvPicPr>
          <p:cNvPr id="12" name="Paveikslėlis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513372" y="3615190"/>
            <a:ext cx="5742930" cy="77561"/>
          </a:xfrm>
          <a:prstGeom prst="rect">
            <a:avLst/>
          </a:prstGeom>
        </p:spPr>
      </p:pic>
      <p:sp>
        <p:nvSpPr>
          <p:cNvPr id="14" name="Teksto vietos rezervavimo ženklas 13"/>
          <p:cNvSpPr>
            <a:spLocks noGrp="1"/>
          </p:cNvSpPr>
          <p:nvPr>
            <p:ph type="body" sz="quarter" idx="17" hasCustomPrompt="1"/>
          </p:nvPr>
        </p:nvSpPr>
        <p:spPr>
          <a:xfrm>
            <a:off x="3996077" y="304800"/>
            <a:ext cx="5048250" cy="714375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</p:spTree>
    <p:extLst>
      <p:ext uri="{BB962C8B-B14F-4D97-AF65-F5344CB8AC3E}">
        <p14:creationId xmlns:p14="http://schemas.microsoft.com/office/powerpoint/2010/main" val="462693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Konta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6" name="Statusis trikampis 5"/>
          <p:cNvSpPr/>
          <p:nvPr userDrawn="1"/>
        </p:nvSpPr>
        <p:spPr>
          <a:xfrm rot="19683436">
            <a:off x="1076554" y="-3081159"/>
            <a:ext cx="9889052" cy="6143757"/>
          </a:xfrm>
          <a:prstGeom prst="rtTriangle">
            <a:avLst/>
          </a:prstGeom>
          <a:solidFill>
            <a:srgbClr val="66A1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Statusis trikampis 4"/>
          <p:cNvSpPr/>
          <p:nvPr userDrawn="1"/>
        </p:nvSpPr>
        <p:spPr>
          <a:xfrm>
            <a:off x="-1" y="390524"/>
            <a:ext cx="11506201" cy="6467475"/>
          </a:xfrm>
          <a:prstGeom prst="rtTriangle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bject 8"/>
          <p:cNvSpPr/>
          <p:nvPr userDrawn="1"/>
        </p:nvSpPr>
        <p:spPr>
          <a:xfrm>
            <a:off x="714375" y="2733673"/>
            <a:ext cx="1692520" cy="17242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 userDrawn="1"/>
        </p:nvSpPr>
        <p:spPr>
          <a:xfrm>
            <a:off x="2942279" y="2910018"/>
            <a:ext cx="1364851" cy="1371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/>
          <p:nvPr userDrawn="1"/>
        </p:nvSpPr>
        <p:spPr>
          <a:xfrm>
            <a:off x="4922523" y="2733673"/>
            <a:ext cx="1611627" cy="16761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aveikslėlis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6329" y="2910018"/>
            <a:ext cx="1682193" cy="1371602"/>
          </a:xfrm>
          <a:prstGeom prst="rect">
            <a:avLst/>
          </a:prstGeom>
        </p:spPr>
      </p:pic>
      <p:sp>
        <p:nvSpPr>
          <p:cNvPr id="11" name="object 10"/>
          <p:cNvSpPr/>
          <p:nvPr userDrawn="1"/>
        </p:nvSpPr>
        <p:spPr>
          <a:xfrm>
            <a:off x="9529045" y="2862260"/>
            <a:ext cx="1401049" cy="15475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2" name="Tiesioji jungtis 11"/>
          <p:cNvCxnSpPr/>
          <p:nvPr userDrawn="1"/>
        </p:nvCxnSpPr>
        <p:spPr>
          <a:xfrm>
            <a:off x="3733800" y="1378387"/>
            <a:ext cx="461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815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ba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3" y="6020684"/>
            <a:ext cx="294073" cy="296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3" y="5550661"/>
            <a:ext cx="253293" cy="286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7" y="5066279"/>
            <a:ext cx="180924" cy="3003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2" y="4592810"/>
            <a:ext cx="290052" cy="289478"/>
          </a:xfrm>
          <a:prstGeom prst="rect">
            <a:avLst/>
          </a:prstGeom>
        </p:spPr>
      </p:pic>
      <p:sp>
        <p:nvSpPr>
          <p:cNvPr id="41" name="Teksto vietos rezervavimo ženklas 38"/>
          <p:cNvSpPr>
            <a:spLocks noGrp="1"/>
          </p:cNvSpPr>
          <p:nvPr>
            <p:ph type="body" sz="quarter" idx="16" hasCustomPrompt="1"/>
          </p:nvPr>
        </p:nvSpPr>
        <p:spPr>
          <a:xfrm>
            <a:off x="1116165" y="5509389"/>
            <a:ext cx="3489701" cy="327304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El. paštas</a:t>
            </a:r>
          </a:p>
        </p:txBody>
      </p:sp>
      <p:sp>
        <p:nvSpPr>
          <p:cNvPr id="42" name="Teksto vietos rezervavimo ženklas 38"/>
          <p:cNvSpPr>
            <a:spLocks noGrp="1"/>
          </p:cNvSpPr>
          <p:nvPr>
            <p:ph type="body" sz="quarter" idx="17" hasCustomPrompt="1"/>
          </p:nvPr>
        </p:nvSpPr>
        <p:spPr>
          <a:xfrm>
            <a:off x="1116166" y="5992036"/>
            <a:ext cx="3489700" cy="32501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Tel. Nr.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116166" y="4580015"/>
            <a:ext cx="2622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/>
              <a:t>www.stt.lt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167" y="5000376"/>
            <a:ext cx="2622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/>
              <a:t>A.</a:t>
            </a:r>
            <a:r>
              <a:rPr lang="lt-LT" sz="2000" baseline="0" dirty="0"/>
              <a:t> Jakšto g. 6, Vilnius</a:t>
            </a:r>
            <a:endParaRPr lang="lt-LT" sz="2000" dirty="0"/>
          </a:p>
        </p:txBody>
      </p:sp>
      <p:sp>
        <p:nvSpPr>
          <p:cNvPr id="21" name="Statusis trikampis 20"/>
          <p:cNvSpPr/>
          <p:nvPr userDrawn="1"/>
        </p:nvSpPr>
        <p:spPr>
          <a:xfrm rot="5400000">
            <a:off x="-55916" y="-42529"/>
            <a:ext cx="1080000" cy="1080000"/>
          </a:xfrm>
          <a:prstGeom prst="rtTriangle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Teksto vietos rezervavimo ženklas 8"/>
          <p:cNvSpPr>
            <a:spLocks noGrp="1"/>
          </p:cNvSpPr>
          <p:nvPr>
            <p:ph type="body" sz="quarter" idx="18" hasCustomPrompt="1"/>
          </p:nvPr>
        </p:nvSpPr>
        <p:spPr>
          <a:xfrm>
            <a:off x="1512888" y="1079500"/>
            <a:ext cx="4772025" cy="1373188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Ačiū/Klausimai?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FD5F4FE5-8F27-0A49-8F5F-D8B9528E0E14}"/>
              </a:ext>
            </a:extLst>
          </p:cNvPr>
          <p:cNvSpPr/>
          <p:nvPr userDrawn="1"/>
        </p:nvSpPr>
        <p:spPr>
          <a:xfrm rot="10800000">
            <a:off x="8189108" y="-42528"/>
            <a:ext cx="4018208" cy="4525683"/>
          </a:xfrm>
          <a:prstGeom prst="rtTriangle">
            <a:avLst/>
          </a:prstGeom>
          <a:solidFill>
            <a:srgbClr val="006386">
              <a:alpha val="85000"/>
            </a:srgbClr>
          </a:solidFill>
          <a:ln>
            <a:solidFill>
              <a:srgbClr val="006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Paveikslėlis 6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985" y="2086644"/>
            <a:ext cx="8382000" cy="5278581"/>
          </a:xfrm>
          <a:prstGeom prst="rect">
            <a:avLst/>
          </a:prstGeom>
        </p:spPr>
      </p:pic>
      <p:sp>
        <p:nvSpPr>
          <p:cNvPr id="43" name="Lygiašonis trikampis 42"/>
          <p:cNvSpPr/>
          <p:nvPr userDrawn="1"/>
        </p:nvSpPr>
        <p:spPr>
          <a:xfrm rot="16200000">
            <a:off x="8326201" y="1669545"/>
            <a:ext cx="5662928" cy="2099302"/>
          </a:xfrm>
          <a:prstGeom prst="triangle">
            <a:avLst>
              <a:gd name="adj" fmla="val 35167"/>
            </a:avLst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4298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6734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inys 2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5" name="Statusis trikampis 4"/>
          <p:cNvSpPr/>
          <p:nvPr userDrawn="1"/>
        </p:nvSpPr>
        <p:spPr>
          <a:xfrm>
            <a:off x="0" y="3176292"/>
            <a:ext cx="5427308" cy="3681708"/>
          </a:xfrm>
          <a:prstGeom prst="rtTriangl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tatusis trikampis 5"/>
          <p:cNvSpPr/>
          <p:nvPr userDrawn="1"/>
        </p:nvSpPr>
        <p:spPr>
          <a:xfrm rot="10800000">
            <a:off x="6495684" y="0"/>
            <a:ext cx="5716555" cy="3844212"/>
          </a:xfrm>
          <a:prstGeom prst="rtTriangl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Teksto vietos rezervavimo ženklas 15"/>
          <p:cNvSpPr>
            <a:spLocks noGrp="1"/>
          </p:cNvSpPr>
          <p:nvPr>
            <p:ph type="body" sz="quarter" idx="17" hasCustomPrompt="1"/>
          </p:nvPr>
        </p:nvSpPr>
        <p:spPr>
          <a:xfrm>
            <a:off x="8721917" y="377107"/>
            <a:ext cx="2778125" cy="539750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Pavadinimas</a:t>
            </a:r>
          </a:p>
        </p:txBody>
      </p:sp>
      <p:sp>
        <p:nvSpPr>
          <p:cNvPr id="9" name="Teksto vietos rezervavimo ženklas 11"/>
          <p:cNvSpPr>
            <a:spLocks noGrp="1"/>
          </p:cNvSpPr>
          <p:nvPr>
            <p:ph type="body" sz="quarter" idx="16" hasCustomPrompt="1"/>
          </p:nvPr>
        </p:nvSpPr>
        <p:spPr>
          <a:xfrm>
            <a:off x="342271" y="596674"/>
            <a:ext cx="6627697" cy="26508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0" name="Teksto vietos rezervavimo ženklas 11"/>
          <p:cNvSpPr>
            <a:spLocks noGrp="1"/>
          </p:cNvSpPr>
          <p:nvPr>
            <p:ph type="body" sz="quarter" idx="18" hasCustomPrompt="1"/>
          </p:nvPr>
        </p:nvSpPr>
        <p:spPr>
          <a:xfrm>
            <a:off x="4790565" y="3496475"/>
            <a:ext cx="6627697" cy="26508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1573165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5559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432471" cy="76835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lt-LT" dirty="0" smtClean="0"/>
              <a:t>Temos pavadinimas</a:t>
            </a:r>
            <a:endParaRPr lang="lt-L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93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ačiakampis 14"/>
          <p:cNvSpPr/>
          <p:nvPr userDrawn="1"/>
        </p:nvSpPr>
        <p:spPr>
          <a:xfrm>
            <a:off x="1144570" y="3816287"/>
            <a:ext cx="9254652" cy="2539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Stačiakampis 2"/>
          <p:cNvSpPr/>
          <p:nvPr userDrawn="1"/>
        </p:nvSpPr>
        <p:spPr>
          <a:xfrm>
            <a:off x="1144570" y="1276350"/>
            <a:ext cx="9254652" cy="2248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432471" cy="76835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lt-LT" dirty="0"/>
              <a:t>Temos pavadinimas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Teksto vietos rezervavimo ženklas 10"/>
          <p:cNvSpPr>
            <a:spLocks noGrp="1"/>
          </p:cNvSpPr>
          <p:nvPr>
            <p:ph type="body" sz="quarter" idx="13" hasCustomPrompt="1"/>
          </p:nvPr>
        </p:nvSpPr>
        <p:spPr>
          <a:xfrm>
            <a:off x="1261877" y="1282309"/>
            <a:ext cx="9006241" cy="199134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2" name="Teksto vietos rezervavimo ženklas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70570" y="3816287"/>
            <a:ext cx="9000100" cy="23434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3" name="Oval 32"/>
          <p:cNvSpPr/>
          <p:nvPr userDrawn="1"/>
        </p:nvSpPr>
        <p:spPr>
          <a:xfrm>
            <a:off x="1018570" y="1494512"/>
            <a:ext cx="252000" cy="252000"/>
          </a:xfrm>
          <a:prstGeom prst="ellipse">
            <a:avLst/>
          </a:prstGeom>
          <a:solidFill>
            <a:srgbClr val="006386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Oval 32"/>
          <p:cNvSpPr/>
          <p:nvPr userDrawn="1"/>
        </p:nvSpPr>
        <p:spPr>
          <a:xfrm>
            <a:off x="1016018" y="4035614"/>
            <a:ext cx="252000" cy="252000"/>
          </a:xfrm>
          <a:prstGeom prst="ellipse">
            <a:avLst/>
          </a:prstGeom>
          <a:solidFill>
            <a:srgbClr val="3B3838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2782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7" name="Statusis trikampis 6"/>
          <p:cNvSpPr/>
          <p:nvPr userDrawn="1"/>
        </p:nvSpPr>
        <p:spPr>
          <a:xfrm rot="5400000">
            <a:off x="-1343027" y="1343024"/>
            <a:ext cx="6858001" cy="4171951"/>
          </a:xfrm>
          <a:prstGeom prst="rtTriangle">
            <a:avLst/>
          </a:prstGeom>
          <a:solidFill>
            <a:srgbClr val="00638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rgbClr val="66A1B6"/>
              </a:solidFill>
            </a:endParaRPr>
          </a:p>
        </p:txBody>
      </p:sp>
      <p:pic>
        <p:nvPicPr>
          <p:cNvPr id="5" name="Paveikslėlis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9" y="1066798"/>
            <a:ext cx="1997015" cy="4410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tatusis trikampis 8"/>
          <p:cNvSpPr/>
          <p:nvPr userDrawn="1"/>
        </p:nvSpPr>
        <p:spPr>
          <a:xfrm rot="5400000">
            <a:off x="4180304" y="377824"/>
            <a:ext cx="540000" cy="540000"/>
          </a:xfrm>
          <a:prstGeom prst="rtTriangle">
            <a:avLst/>
          </a:prstGeom>
          <a:solidFill>
            <a:schemeClr val="dk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Statusis trikampis 9"/>
          <p:cNvSpPr/>
          <p:nvPr userDrawn="1"/>
        </p:nvSpPr>
        <p:spPr>
          <a:xfrm rot="16200000">
            <a:off x="9345633" y="1066798"/>
            <a:ext cx="720000" cy="720000"/>
          </a:xfrm>
          <a:prstGeom prst="rtTriangle">
            <a:avLst/>
          </a:prstGeom>
          <a:solidFill>
            <a:schemeClr val="dk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ksto vietos rezervavimo ženklas 15"/>
          <p:cNvSpPr>
            <a:spLocks noGrp="1"/>
          </p:cNvSpPr>
          <p:nvPr>
            <p:ph type="body" sz="quarter" idx="15" hasCustomPrompt="1"/>
          </p:nvPr>
        </p:nvSpPr>
        <p:spPr>
          <a:xfrm>
            <a:off x="4640490" y="722311"/>
            <a:ext cx="4946650" cy="688975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12" name="Teksto vietos rezervavimo ženklas 11"/>
          <p:cNvSpPr>
            <a:spLocks noGrp="1"/>
          </p:cNvSpPr>
          <p:nvPr>
            <p:ph type="body" sz="quarter" idx="16" hasCustomPrompt="1"/>
          </p:nvPr>
        </p:nvSpPr>
        <p:spPr>
          <a:xfrm>
            <a:off x="3501607" y="2168567"/>
            <a:ext cx="8296275" cy="39338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lt-LT" dirty="0"/>
              <a:t>Tekstas</a:t>
            </a:r>
          </a:p>
        </p:txBody>
      </p:sp>
      <p:pic>
        <p:nvPicPr>
          <p:cNvPr id="13" name="Paveikslėlis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-2373497" y="3390218"/>
            <a:ext cx="5742930" cy="77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52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tusis trikampis 6"/>
          <p:cNvSpPr/>
          <p:nvPr userDrawn="1"/>
        </p:nvSpPr>
        <p:spPr>
          <a:xfrm rot="13495323">
            <a:off x="-3060001" y="351079"/>
            <a:ext cx="6120000" cy="6120000"/>
          </a:xfrm>
          <a:prstGeom prst="rtTriangl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5" name="Statusis trikampis 4"/>
          <p:cNvSpPr/>
          <p:nvPr userDrawn="1"/>
        </p:nvSpPr>
        <p:spPr>
          <a:xfrm rot="13495323">
            <a:off x="-2411999" y="999081"/>
            <a:ext cx="4824000" cy="482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tatusis trikampis 5"/>
          <p:cNvSpPr/>
          <p:nvPr userDrawn="1"/>
        </p:nvSpPr>
        <p:spPr>
          <a:xfrm rot="13495323">
            <a:off x="-2250000" y="1161079"/>
            <a:ext cx="4500000" cy="4500000"/>
          </a:xfrm>
          <a:prstGeom prst="rtTriangle">
            <a:avLst/>
          </a:prstGeom>
          <a:solidFill>
            <a:srgbClr val="006386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Teksto vietos rezervavimo ženklas 8"/>
          <p:cNvSpPr>
            <a:spLocks noGrp="1"/>
          </p:cNvSpPr>
          <p:nvPr>
            <p:ph type="body" sz="quarter" idx="13" hasCustomPrompt="1"/>
          </p:nvPr>
        </p:nvSpPr>
        <p:spPr>
          <a:xfrm>
            <a:off x="191128" y="2894251"/>
            <a:ext cx="2252814" cy="1066800"/>
          </a:xfrm>
        </p:spPr>
        <p:txBody>
          <a:bodyPr>
            <a:noAutofit/>
          </a:bodyPr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11" name="Teksto vietos rezervavimo ženklas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84939" y="1167941"/>
            <a:ext cx="7036254" cy="48863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lt-LT" dirty="0"/>
              <a:t>Tekstas</a:t>
            </a:r>
          </a:p>
        </p:txBody>
      </p:sp>
      <p:pic>
        <p:nvPicPr>
          <p:cNvPr id="12" name="Paveikslėlis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9281755" y="3372299"/>
            <a:ext cx="5742930" cy="77561"/>
          </a:xfrm>
          <a:prstGeom prst="rect">
            <a:avLst/>
          </a:prstGeom>
        </p:spPr>
      </p:pic>
      <p:cxnSp>
        <p:nvCxnSpPr>
          <p:cNvPr id="16" name="Tiesioji jungtis 15"/>
          <p:cNvCxnSpPr/>
          <p:nvPr userDrawn="1"/>
        </p:nvCxnSpPr>
        <p:spPr>
          <a:xfrm flipV="1">
            <a:off x="-1" y="6793526"/>
            <a:ext cx="7113816" cy="1"/>
          </a:xfrm>
          <a:prstGeom prst="lin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Tiesioji jungtis 18"/>
          <p:cNvCxnSpPr/>
          <p:nvPr userDrawn="1"/>
        </p:nvCxnSpPr>
        <p:spPr>
          <a:xfrm flipV="1">
            <a:off x="-1" y="61775"/>
            <a:ext cx="7113816" cy="1"/>
          </a:xfrm>
          <a:prstGeom prst="line">
            <a:avLst/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43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atusis trikampis 12"/>
          <p:cNvSpPr/>
          <p:nvPr userDrawn="1"/>
        </p:nvSpPr>
        <p:spPr>
          <a:xfrm>
            <a:off x="0" y="5058000"/>
            <a:ext cx="1800000" cy="1800000"/>
          </a:xfrm>
          <a:prstGeom prst="rtTriangle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6" name="Statusis trikampis 5"/>
          <p:cNvSpPr/>
          <p:nvPr userDrawn="1"/>
        </p:nvSpPr>
        <p:spPr>
          <a:xfrm rot="10800000">
            <a:off x="7720245" y="0"/>
            <a:ext cx="4471755" cy="4579721"/>
          </a:xfrm>
          <a:prstGeom prst="rtTriangl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8" name="Paveikslėlio vietos rezervavimo ženklas 7"/>
          <p:cNvSpPr>
            <a:spLocks noGrp="1"/>
          </p:cNvSpPr>
          <p:nvPr>
            <p:ph type="pic" sz="quarter" idx="13" hasCustomPrompt="1"/>
          </p:nvPr>
        </p:nvSpPr>
        <p:spPr>
          <a:xfrm>
            <a:off x="7595281" y="908810"/>
            <a:ext cx="3600000" cy="3600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lt-LT" dirty="0"/>
              <a:t>Nuotrauka</a:t>
            </a:r>
          </a:p>
        </p:txBody>
      </p:sp>
      <p:pic>
        <p:nvPicPr>
          <p:cNvPr id="12" name="Paveikslėlis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44993">
            <a:off x="7023706" y="2251080"/>
            <a:ext cx="5742930" cy="77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ksto vietos rezervavimo ženklas 15"/>
          <p:cNvSpPr>
            <a:spLocks noGrp="1"/>
          </p:cNvSpPr>
          <p:nvPr>
            <p:ph type="body" sz="quarter" idx="15" hasCustomPrompt="1"/>
          </p:nvPr>
        </p:nvSpPr>
        <p:spPr>
          <a:xfrm>
            <a:off x="602641" y="756736"/>
            <a:ext cx="4487862" cy="723900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17" name="Statusis trikampis 16"/>
          <p:cNvSpPr/>
          <p:nvPr userDrawn="1"/>
        </p:nvSpPr>
        <p:spPr>
          <a:xfrm rot="5400000">
            <a:off x="598252" y="1219448"/>
            <a:ext cx="288000" cy="288000"/>
          </a:xfrm>
          <a:prstGeom prst="rtTriangle">
            <a:avLst/>
          </a:prstGeom>
          <a:solidFill>
            <a:srgbClr val="0063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Statusis trikampis 10"/>
          <p:cNvSpPr/>
          <p:nvPr userDrawn="1"/>
        </p:nvSpPr>
        <p:spPr>
          <a:xfrm>
            <a:off x="0" y="5778000"/>
            <a:ext cx="1080000" cy="1080000"/>
          </a:xfrm>
          <a:prstGeom prst="rtTriangle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Teksto vietos rezervavimo ženklas 20"/>
          <p:cNvSpPr>
            <a:spLocks noGrp="1"/>
          </p:cNvSpPr>
          <p:nvPr>
            <p:ph type="body" sz="quarter" idx="17" hasCustomPrompt="1"/>
          </p:nvPr>
        </p:nvSpPr>
        <p:spPr>
          <a:xfrm>
            <a:off x="598252" y="1761552"/>
            <a:ext cx="6330269" cy="383871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Tekstas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9829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5"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5" name="Stačiakampis 4"/>
          <p:cNvSpPr/>
          <p:nvPr userDrawn="1"/>
        </p:nvSpPr>
        <p:spPr>
          <a:xfrm>
            <a:off x="4622801" y="580284"/>
            <a:ext cx="7315200" cy="577515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Teksto vietos rezervavimo ženklas 8"/>
          <p:cNvSpPr>
            <a:spLocks noGrp="1"/>
          </p:cNvSpPr>
          <p:nvPr>
            <p:ph type="body" sz="quarter" idx="13" hasCustomPrompt="1"/>
          </p:nvPr>
        </p:nvSpPr>
        <p:spPr>
          <a:xfrm>
            <a:off x="497815" y="580284"/>
            <a:ext cx="3878454" cy="1066800"/>
          </a:xfrm>
        </p:spPr>
        <p:txBody>
          <a:bodyPr>
            <a:noAutofit/>
          </a:bodyPr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7" name="Statusis trikampis 6"/>
          <p:cNvSpPr/>
          <p:nvPr userDrawn="1"/>
        </p:nvSpPr>
        <p:spPr>
          <a:xfrm rot="5400000">
            <a:off x="595596" y="1213394"/>
            <a:ext cx="540000" cy="540000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7467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F184B-3D6D-44D8-BD42-8BC93757BDEF}" type="datetimeFigureOut">
              <a:rPr lang="lt-LT" smtClean="0"/>
              <a:t>2021-11-11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0FD2-E43F-4855-96F1-1C7A6A1C8A45}" type="slidenum">
              <a:rPr lang="lt-LT" smtClean="0"/>
              <a:t>‹#›</a:t>
            </a:fld>
            <a:endParaRPr lang="lt-LT"/>
          </a:p>
        </p:txBody>
      </p:sp>
      <p:sp>
        <p:nvSpPr>
          <p:cNvPr id="5" name="Penkiakampis 4"/>
          <p:cNvSpPr/>
          <p:nvPr userDrawn="1"/>
        </p:nvSpPr>
        <p:spPr>
          <a:xfrm>
            <a:off x="0" y="2255740"/>
            <a:ext cx="9875520" cy="2149202"/>
          </a:xfrm>
          <a:prstGeom prst="homePlate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Penkiakampis 5"/>
          <p:cNvSpPr/>
          <p:nvPr userDrawn="1"/>
        </p:nvSpPr>
        <p:spPr>
          <a:xfrm rot="10800000">
            <a:off x="4899260" y="0"/>
            <a:ext cx="7292740" cy="2255740"/>
          </a:xfrm>
          <a:prstGeom prst="homePlate">
            <a:avLst/>
          </a:prstGeom>
          <a:solidFill>
            <a:srgbClr val="66A1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Penkiakampis 6"/>
          <p:cNvSpPr/>
          <p:nvPr userDrawn="1"/>
        </p:nvSpPr>
        <p:spPr>
          <a:xfrm rot="10800000">
            <a:off x="3965608" y="4404942"/>
            <a:ext cx="8226392" cy="2453058"/>
          </a:xfrm>
          <a:prstGeom prst="homePlate">
            <a:avLst/>
          </a:prstGeom>
          <a:solidFill>
            <a:srgbClr val="0063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ksto vietos rezervavimo ženklas 15"/>
          <p:cNvSpPr>
            <a:spLocks noGrp="1"/>
          </p:cNvSpPr>
          <p:nvPr>
            <p:ph type="body" sz="quarter" idx="15" hasCustomPrompt="1"/>
          </p:nvPr>
        </p:nvSpPr>
        <p:spPr>
          <a:xfrm>
            <a:off x="294633" y="1017891"/>
            <a:ext cx="4104112" cy="723900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t-LT" dirty="0"/>
              <a:t>Temos pavadinimas</a:t>
            </a:r>
          </a:p>
        </p:txBody>
      </p:sp>
      <p:sp>
        <p:nvSpPr>
          <p:cNvPr id="11" name="Teksto vietos rezervavimo ženklas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35040" y="409106"/>
            <a:ext cx="5745367" cy="14052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2" name="Teksto vietos rezervavimo ženklas 10"/>
          <p:cNvSpPr>
            <a:spLocks noGrp="1"/>
          </p:cNvSpPr>
          <p:nvPr>
            <p:ph type="body" sz="quarter" idx="16" hasCustomPrompt="1"/>
          </p:nvPr>
        </p:nvSpPr>
        <p:spPr>
          <a:xfrm>
            <a:off x="5168765" y="4881539"/>
            <a:ext cx="6626479" cy="152872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3" name="Teksto vietos rezervavimo ženklas 10"/>
          <p:cNvSpPr>
            <a:spLocks noGrp="1"/>
          </p:cNvSpPr>
          <p:nvPr>
            <p:ph type="body" sz="quarter" idx="17" hasCustomPrompt="1"/>
          </p:nvPr>
        </p:nvSpPr>
        <p:spPr>
          <a:xfrm>
            <a:off x="394135" y="2689372"/>
            <a:ext cx="8422606" cy="14052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213971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0854418" y="0"/>
            <a:ext cx="133758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67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867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13055" y="6355443"/>
            <a:ext cx="985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F184B-3D6D-44D8-BD42-8BC93757BDEF}" type="datetimeFigureOut">
              <a:rPr lang="lt-LT" smtClean="0"/>
              <a:pPr/>
              <a:t>2021-11-11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3815" y="6355442"/>
            <a:ext cx="1981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6254" y="6355443"/>
            <a:ext cx="372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30FD2-E43F-4855-96F1-1C7A6A1C8A45}" type="slidenum">
              <a:rPr lang="lt-LT" smtClean="0"/>
              <a:t>‹#›</a:t>
            </a:fld>
            <a:endParaRPr lang="lt-LT" dirty="0"/>
          </a:p>
        </p:txBody>
      </p:sp>
      <p:pic>
        <p:nvPicPr>
          <p:cNvPr id="8" name="Paveikslėlis 7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 rot="5400000">
            <a:off x="7961182" y="2832685"/>
            <a:ext cx="5742930" cy="77561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0" y="1115070"/>
            <a:ext cx="79255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2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2" r:id="rId3"/>
    <p:sldLayoutId id="2147483652" r:id="rId4"/>
    <p:sldLayoutId id="2147483663" r:id="rId5"/>
    <p:sldLayoutId id="2147483667" r:id="rId6"/>
    <p:sldLayoutId id="2147483668" r:id="rId7"/>
    <p:sldLayoutId id="2147483673" r:id="rId8"/>
    <p:sldLayoutId id="2147483674" r:id="rId9"/>
    <p:sldLayoutId id="2147483677" r:id="rId10"/>
    <p:sldLayoutId id="2147483650" r:id="rId11"/>
    <p:sldLayoutId id="2147483660" r:id="rId12"/>
    <p:sldLayoutId id="2147483661" r:id="rId13"/>
    <p:sldLayoutId id="2147483654" r:id="rId14"/>
    <p:sldLayoutId id="2147483665" r:id="rId15"/>
    <p:sldLayoutId id="2147483656" r:id="rId16"/>
    <p:sldLayoutId id="2147483669" r:id="rId17"/>
    <p:sldLayoutId id="2147483670" r:id="rId18"/>
    <p:sldLayoutId id="2147483675" r:id="rId19"/>
    <p:sldLayoutId id="2147483676" r:id="rId20"/>
    <p:sldLayoutId id="2147483678" r:id="rId21"/>
    <p:sldLayoutId id="2147483666" r:id="rId22"/>
    <p:sldLayoutId id="2147483655" r:id="rId23"/>
    <p:sldLayoutId id="2147483653" r:id="rId24"/>
    <p:sldLayoutId id="2147483664" r:id="rId25"/>
    <p:sldLayoutId id="2147483662" r:id="rId26"/>
    <p:sldLayoutId id="2147483671" r:id="rId27"/>
    <p:sldLayoutId id="2147483651" r:id="rId28"/>
    <p:sldLayoutId id="2147483658" r:id="rId29"/>
    <p:sldLayoutId id="2147483659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t.lt/lt/menu/asmenu-patikrinimas/prasymai-pateikti-informacija-apie-asmeni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jolanta.karalkeviciene@stt.lt" TargetMode="External"/><Relationship Id="rId4" Type="http://schemas.openxmlformats.org/officeDocument/2006/relationships/hyperlink" Target="mailto:jurgita.rindzeviciute@stt.lt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300" b="1" dirty="0" err="1" smtClean="0">
                <a:effectLst/>
              </a:rPr>
              <a:t>Korupcijos</a:t>
            </a:r>
            <a:r>
              <a:rPr lang="en-US" sz="5300" b="1" dirty="0" smtClean="0">
                <a:effectLst/>
              </a:rPr>
              <a:t> </a:t>
            </a:r>
            <a:r>
              <a:rPr lang="en-US" sz="5300" b="1" dirty="0" err="1" smtClean="0">
                <a:effectLst/>
              </a:rPr>
              <a:t>prevencijos</a:t>
            </a:r>
            <a:r>
              <a:rPr lang="en-US" sz="5300" b="1" dirty="0" smtClean="0">
                <a:effectLst/>
              </a:rPr>
              <a:t> </a:t>
            </a:r>
            <a:r>
              <a:rPr lang="lt-LT" sz="5300" b="1" dirty="0" smtClean="0">
                <a:effectLst/>
              </a:rPr>
              <a:t>į</a:t>
            </a:r>
            <a:r>
              <a:rPr lang="en-US" sz="5300" b="1" dirty="0" err="1" smtClean="0">
                <a:effectLst/>
              </a:rPr>
              <a:t>statym</a:t>
            </a:r>
            <a:r>
              <a:rPr lang="lt-LT" sz="5300" b="1" dirty="0" err="1" smtClean="0">
                <a:effectLst/>
              </a:rPr>
              <a:t>as</a:t>
            </a:r>
            <a:r>
              <a:rPr lang="lt-LT" sz="5300" b="1" dirty="0" smtClean="0">
                <a:effectLst/>
              </a:rPr>
              <a:t/>
            </a:r>
            <a:br>
              <a:rPr lang="lt-LT" sz="5300" b="1" dirty="0" smtClean="0">
                <a:effectLst/>
              </a:rPr>
            </a:br>
            <a:r>
              <a:rPr lang="lt-LT" sz="3600" b="1" dirty="0" smtClean="0">
                <a:effectLst/>
              </a:rPr>
              <a:t/>
            </a:r>
            <a:br>
              <a:rPr lang="lt-LT" sz="3600" b="1" dirty="0" smtClean="0">
                <a:effectLst/>
              </a:rPr>
            </a:br>
            <a:r>
              <a:rPr lang="en-US" sz="3600" b="1" dirty="0" smtClean="0">
                <a:effectLst/>
              </a:rPr>
              <a:t> </a:t>
            </a:r>
            <a:r>
              <a:rPr lang="lt-LT" sz="3600" b="1" dirty="0" smtClean="0">
                <a:effectLst/>
              </a:rPr>
              <a:t>III </a:t>
            </a:r>
            <a:r>
              <a:rPr lang="lt-LT" sz="3600" b="1" dirty="0">
                <a:effectLst/>
              </a:rPr>
              <a:t>SKYRIUS</a:t>
            </a:r>
            <a:r>
              <a:rPr lang="lt-LT" sz="3600" dirty="0">
                <a:effectLst/>
              </a:rPr>
              <a:t/>
            </a:r>
            <a:br>
              <a:rPr lang="lt-LT" sz="3600" dirty="0">
                <a:effectLst/>
              </a:rPr>
            </a:br>
            <a:r>
              <a:rPr lang="lt-LT" sz="3600" b="1" dirty="0">
                <a:effectLst/>
              </a:rPr>
              <a:t>PERSONALO PATIKIMUMO UŽTIKRINIMAS</a:t>
            </a:r>
            <a:endParaRPr lang="lt-LT" sz="3600" dirty="0">
              <a:effectLst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794624" y="5462063"/>
            <a:ext cx="3949449" cy="1000382"/>
          </a:xfrm>
        </p:spPr>
        <p:txBody>
          <a:bodyPr>
            <a:normAutofit fontScale="92500" lnSpcReduction="10000"/>
          </a:bodyPr>
          <a:lstStyle/>
          <a:p>
            <a:endParaRPr lang="lt-LT" sz="1600" dirty="0" smtClean="0"/>
          </a:p>
          <a:p>
            <a:r>
              <a:rPr lang="en-US" sz="1600" dirty="0" smtClean="0"/>
              <a:t>STT </a:t>
            </a:r>
            <a:r>
              <a:rPr lang="en-US" sz="1600" dirty="0"/>
              <a:t>Ana</a:t>
            </a:r>
            <a:r>
              <a:rPr lang="lt-LT" sz="1600" dirty="0"/>
              <a:t>litinės  antikorupcinės žvalgybos valdybos Operatyvios analizės skyriaus vyriausioji specialistė Jolanta Karalkevičienė</a:t>
            </a:r>
          </a:p>
        </p:txBody>
      </p:sp>
    </p:spTree>
    <p:extLst>
      <p:ext uri="{BB962C8B-B14F-4D97-AF65-F5344CB8AC3E}">
        <p14:creationId xmlns:p14="http://schemas.microsoft.com/office/powerpoint/2010/main" val="237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06E483C-C343-9640-84FD-E580E49462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324" y="589234"/>
            <a:ext cx="5286525" cy="807782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Garamond" panose="02020404030301010803" pitchFamily="18" charset="0"/>
              </a:rPr>
              <a:t>Pateikiama informacija (3)</a:t>
            </a:r>
            <a:endParaRPr lang="x-none" dirty="0">
              <a:latin typeface="Garamond" panose="02020404030301010803" pitchFamily="18" charset="0"/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588896" y="3045093"/>
            <a:ext cx="2423904" cy="2825392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r>
              <a:rPr lang="lt-LT" dirty="0">
                <a:latin typeface="Garamond" panose="02020404030301010803" pitchFamily="18" charset="0"/>
              </a:rPr>
              <a:t>atvejus, kai asmuo buvo pripažintas pažeidusiu</a:t>
            </a:r>
            <a:r>
              <a:rPr lang="lt-LT" dirty="0">
                <a:solidFill>
                  <a:schemeClr val="accent3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lt-LT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viešųjų ir privačių interesų derinimo </a:t>
            </a:r>
            <a:r>
              <a:rPr lang="lt-LT" dirty="0">
                <a:latin typeface="Garamond" panose="02020404030301010803" pitchFamily="18" charset="0"/>
              </a:rPr>
              <a:t>valstybinėje tarnyboje </a:t>
            </a:r>
            <a:r>
              <a:rPr lang="lt-LT" dirty="0" smtClean="0">
                <a:latin typeface="Garamond" panose="02020404030301010803" pitchFamily="18" charset="0"/>
              </a:rPr>
              <a:t>įstatymą </a:t>
            </a:r>
            <a:r>
              <a:rPr lang="lt-LT" b="1" dirty="0" smtClean="0">
                <a:latin typeface="Garamond" panose="02020404030301010803" pitchFamily="18" charset="0"/>
              </a:rPr>
              <a:t>(5 m.)</a:t>
            </a:r>
            <a:endParaRPr lang="lt-LT" b="1" dirty="0">
              <a:latin typeface="Garamond" panose="02020404030301010803" pitchFamily="18" charset="0"/>
            </a:endParaRPr>
          </a:p>
        </p:txBody>
      </p:sp>
      <p:sp>
        <p:nvSpPr>
          <p:cNvPr id="5" name="Kubas 4"/>
          <p:cNvSpPr/>
          <p:nvPr/>
        </p:nvSpPr>
        <p:spPr>
          <a:xfrm>
            <a:off x="2832745" y="1397016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dirty="0">
                <a:latin typeface="Garamond" panose="02020404030301010803" pitchFamily="18" charset="0"/>
              </a:rPr>
              <a:t>atvejus, kai asmuo buvo pripažintas pažeidusiu</a:t>
            </a:r>
            <a:r>
              <a:rPr lang="lt-LT" dirty="0">
                <a:solidFill>
                  <a:schemeClr val="accent3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lt-LT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Lobistinės veiklos </a:t>
            </a:r>
            <a:r>
              <a:rPr lang="lt-LT" dirty="0" smtClean="0">
                <a:latin typeface="Garamond" panose="02020404030301010803" pitchFamily="18" charset="0"/>
              </a:rPr>
              <a:t>įstatymą </a:t>
            </a:r>
            <a:r>
              <a:rPr lang="lt-LT" b="1" dirty="0" smtClean="0">
                <a:latin typeface="Garamond" panose="02020404030301010803" pitchFamily="18" charset="0"/>
              </a:rPr>
              <a:t>(5 m.)</a:t>
            </a:r>
            <a:endParaRPr lang="lt-LT" b="1" dirty="0">
              <a:latin typeface="Garamond" panose="02020404030301010803" pitchFamily="18" charset="0"/>
            </a:endParaRPr>
          </a:p>
        </p:txBody>
      </p:sp>
      <p:sp>
        <p:nvSpPr>
          <p:cNvPr id="6" name="Kubas 5"/>
          <p:cNvSpPr/>
          <p:nvPr/>
        </p:nvSpPr>
        <p:spPr>
          <a:xfrm>
            <a:off x="4831266" y="3067075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dirty="0">
                <a:latin typeface="Garamond" panose="02020404030301010803" pitchFamily="18" charset="0"/>
              </a:rPr>
              <a:t>atvejus, kai asmuo buvo pripažintas pažeidusiu teisės akto, reglamentuojančio </a:t>
            </a:r>
            <a:r>
              <a:rPr lang="lt-LT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tarnybinės etikos ir elgesio </a:t>
            </a:r>
            <a:r>
              <a:rPr lang="lt-LT" sz="1600" dirty="0" smtClean="0">
                <a:latin typeface="Garamond" panose="02020404030301010803" pitchFamily="18" charset="0"/>
              </a:rPr>
              <a:t>normas </a:t>
            </a:r>
            <a:r>
              <a:rPr lang="lt-LT" sz="1600" b="1" dirty="0" smtClean="0">
                <a:latin typeface="Garamond" panose="02020404030301010803" pitchFamily="18" charset="0"/>
              </a:rPr>
              <a:t>(5 m.)</a:t>
            </a:r>
            <a:endParaRPr lang="lt-LT" sz="1600" b="1" dirty="0">
              <a:latin typeface="Garamond" panose="02020404030301010803" pitchFamily="18" charset="0"/>
            </a:endParaRPr>
          </a:p>
        </p:txBody>
      </p:sp>
      <p:sp>
        <p:nvSpPr>
          <p:cNvPr id="7" name="Kubas 6"/>
          <p:cNvSpPr/>
          <p:nvPr/>
        </p:nvSpPr>
        <p:spPr>
          <a:xfrm>
            <a:off x="7167565" y="1397016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400" dirty="0">
                <a:latin typeface="Garamond" panose="02020404030301010803" pitchFamily="18" charset="0"/>
              </a:rPr>
              <a:t>asmens atžvilgiu atliktus </a:t>
            </a:r>
            <a:r>
              <a:rPr lang="lt-LT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mokestinius patikrinimus, tyrimus</a:t>
            </a:r>
            <a:r>
              <a:rPr lang="lt-LT" sz="1400" dirty="0">
                <a:latin typeface="Garamond" panose="02020404030301010803" pitchFamily="18" charset="0"/>
              </a:rPr>
              <a:t>, kurių metu buvo nustatyti mokesčių įstatymų </a:t>
            </a:r>
            <a:r>
              <a:rPr lang="lt-LT" sz="1400" dirty="0" smtClean="0">
                <a:latin typeface="Garamond" panose="02020404030301010803" pitchFamily="18" charset="0"/>
              </a:rPr>
              <a:t>pažeidimai </a:t>
            </a:r>
            <a:r>
              <a:rPr lang="lt-LT" sz="1400" b="1" dirty="0" smtClean="0">
                <a:latin typeface="Garamond" panose="02020404030301010803" pitchFamily="18" charset="0"/>
              </a:rPr>
              <a:t>(10 m.)</a:t>
            </a:r>
            <a:endParaRPr lang="lt-LT" sz="1400" b="1" dirty="0">
              <a:latin typeface="Garamond" panose="02020404030301010803" pitchFamily="18" charset="0"/>
            </a:endParaRPr>
          </a:p>
        </p:txBody>
      </p:sp>
      <p:sp>
        <p:nvSpPr>
          <p:cNvPr id="8" name="Kubas 7"/>
          <p:cNvSpPr/>
          <p:nvPr/>
        </p:nvSpPr>
        <p:spPr>
          <a:xfrm>
            <a:off x="8926945" y="3210914"/>
            <a:ext cx="2575440" cy="3128242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įslaptintą </a:t>
            </a:r>
            <a:r>
              <a:rPr lang="lt-LT" sz="1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informaciją </a:t>
            </a:r>
            <a:r>
              <a:rPr lang="lt-LT" sz="1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(KŽI ir AAŽI) </a:t>
            </a:r>
            <a:r>
              <a:rPr lang="lt-LT" sz="1600" dirty="0">
                <a:solidFill>
                  <a:schemeClr val="tx1"/>
                </a:solidFill>
                <a:latin typeface="Garamond" panose="02020404030301010803" pitchFamily="18" charset="0"/>
              </a:rPr>
              <a:t>dėl asmens rengiamos, daromos ar padarytos nusikalstamos </a:t>
            </a:r>
            <a:r>
              <a:rPr lang="lt-LT" sz="16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veikos ar korupcinės rizikos </a:t>
            </a:r>
            <a:r>
              <a:rPr lang="lt-LT" sz="1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(10 m.)</a:t>
            </a:r>
            <a:endParaRPr lang="lt-LT" sz="16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3"/>
          </p:nvPr>
        </p:nvSpPr>
        <p:spPr>
          <a:xfrm>
            <a:off x="688369" y="2938409"/>
            <a:ext cx="11044719" cy="2054831"/>
          </a:xfrm>
        </p:spPr>
        <p:txBody>
          <a:bodyPr/>
          <a:lstStyle/>
          <a:p>
            <a:endParaRPr lang="lt-LT" sz="3600" dirty="0" smtClean="0">
              <a:latin typeface="+mj-lt"/>
            </a:endParaRPr>
          </a:p>
          <a:p>
            <a:r>
              <a:rPr lang="lt-LT" sz="3600" b="1" dirty="0">
                <a:effectLst/>
              </a:rPr>
              <a:t>Informacijos apie asmenį, siekiantį eiti arba einantį pareigas, pateikimo tvarka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515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as 5"/>
          <p:cNvSpPr/>
          <p:nvPr/>
        </p:nvSpPr>
        <p:spPr>
          <a:xfrm flipH="1">
            <a:off x="6882831" y="5304881"/>
            <a:ext cx="1660849" cy="839981"/>
          </a:xfrm>
          <a:prstGeom prst="ellipse">
            <a:avLst/>
          </a:prstGeom>
          <a:solidFill>
            <a:srgbClr val="FFC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3900000">
              <a:rot lat="2411657" lon="18958768" rev="8419023"/>
            </a:camera>
            <a:lightRig rig="twoPt" dir="t"/>
          </a:scene3d>
          <a:sp3d extrusionH="38100" prstMaterial="clear">
            <a:bevelT w="260350" h="57150" prst="softRound"/>
            <a:bevelB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Stačiakampis 3"/>
          <p:cNvSpPr/>
          <p:nvPr/>
        </p:nvSpPr>
        <p:spPr>
          <a:xfrm>
            <a:off x="7568493" y="1942362"/>
            <a:ext cx="326850" cy="381373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6567A92-62BE-E34C-9C07-E9359CA595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575584"/>
            <a:ext cx="2553646" cy="2273643"/>
          </a:xfrm>
        </p:spPr>
        <p:txBody>
          <a:bodyPr/>
          <a:lstStyle/>
          <a:p>
            <a:r>
              <a:rPr lang="lt-LT" sz="3600" b="1" dirty="0">
                <a:latin typeface="Garamond" panose="02020404030301010803" pitchFamily="18" charset="0"/>
              </a:rPr>
              <a:t>Asmenų grupės, apie kuriuos teikiama informacija</a:t>
            </a:r>
            <a:endParaRPr lang="x-none" sz="3600" dirty="0">
              <a:latin typeface="Garamond" panose="02020404030301010803" pitchFamily="18" charset="0"/>
            </a:endParaRPr>
          </a:p>
          <a:p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9DB45B-5A91-EA4C-B572-891D19EF6D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28304" y="965940"/>
            <a:ext cx="7734079" cy="4790152"/>
          </a:xfrm>
        </p:spPr>
        <p:txBody>
          <a:bodyPr/>
          <a:lstStyle/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  <a:p>
            <a:endParaRPr lang="x-none" dirty="0"/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2456184" y="5476007"/>
            <a:ext cx="444154" cy="414071"/>
          </a:xfrm>
          <a:custGeom>
            <a:avLst/>
            <a:gdLst/>
            <a:ahLst/>
            <a:cxnLst>
              <a:cxn ang="0">
                <a:pos x="117" y="78"/>
              </a:cxn>
              <a:cxn ang="0">
                <a:pos x="136" y="0"/>
              </a:cxn>
              <a:cxn ang="0">
                <a:pos x="56" y="5"/>
              </a:cxn>
              <a:cxn ang="0">
                <a:pos x="67" y="18"/>
              </a:cxn>
              <a:cxn ang="0">
                <a:pos x="19" y="156"/>
              </a:cxn>
              <a:cxn ang="0">
                <a:pos x="106" y="66"/>
              </a:cxn>
              <a:cxn ang="0">
                <a:pos x="117" y="78"/>
              </a:cxn>
              <a:cxn ang="0">
                <a:pos x="205" y="73"/>
              </a:cxn>
              <a:cxn ang="0">
                <a:pos x="118" y="163"/>
              </a:cxn>
              <a:cxn ang="0">
                <a:pos x="108" y="151"/>
              </a:cxn>
              <a:cxn ang="0">
                <a:pos x="88" y="229"/>
              </a:cxn>
              <a:cxn ang="0">
                <a:pos x="169" y="225"/>
              </a:cxn>
              <a:cxn ang="0">
                <a:pos x="158" y="211"/>
              </a:cxn>
              <a:cxn ang="0">
                <a:pos x="205" y="73"/>
              </a:cxn>
            </a:cxnLst>
            <a:rect l="0" t="0" r="r" b="b"/>
            <a:pathLst>
              <a:path w="225" h="229">
                <a:moveTo>
                  <a:pt x="117" y="78"/>
                </a:moveTo>
                <a:cubicBezTo>
                  <a:pt x="136" y="0"/>
                  <a:pt x="136" y="0"/>
                  <a:pt x="136" y="0"/>
                </a:cubicBezTo>
                <a:cubicBezTo>
                  <a:pt x="56" y="5"/>
                  <a:pt x="56" y="5"/>
                  <a:pt x="56" y="5"/>
                </a:cubicBezTo>
                <a:cubicBezTo>
                  <a:pt x="67" y="18"/>
                  <a:pt x="67" y="18"/>
                  <a:pt x="67" y="18"/>
                </a:cubicBezTo>
                <a:cubicBezTo>
                  <a:pt x="51" y="30"/>
                  <a:pt x="0" y="75"/>
                  <a:pt x="19" y="156"/>
                </a:cubicBezTo>
                <a:cubicBezTo>
                  <a:pt x="19" y="156"/>
                  <a:pt x="20" y="99"/>
                  <a:pt x="106" y="66"/>
                </a:cubicBezTo>
                <a:lnTo>
                  <a:pt x="117" y="78"/>
                </a:lnTo>
                <a:close/>
                <a:moveTo>
                  <a:pt x="205" y="73"/>
                </a:moveTo>
                <a:cubicBezTo>
                  <a:pt x="205" y="73"/>
                  <a:pt x="205" y="130"/>
                  <a:pt x="118" y="163"/>
                </a:cubicBezTo>
                <a:cubicBezTo>
                  <a:pt x="108" y="151"/>
                  <a:pt x="108" y="151"/>
                  <a:pt x="108" y="151"/>
                </a:cubicBezTo>
                <a:cubicBezTo>
                  <a:pt x="88" y="229"/>
                  <a:pt x="88" y="229"/>
                  <a:pt x="88" y="229"/>
                </a:cubicBezTo>
                <a:cubicBezTo>
                  <a:pt x="169" y="225"/>
                  <a:pt x="169" y="225"/>
                  <a:pt x="169" y="225"/>
                </a:cubicBezTo>
                <a:cubicBezTo>
                  <a:pt x="158" y="211"/>
                  <a:pt x="158" y="211"/>
                  <a:pt x="158" y="211"/>
                </a:cubicBezTo>
                <a:cubicBezTo>
                  <a:pt x="173" y="200"/>
                  <a:pt x="225" y="154"/>
                  <a:pt x="205" y="7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</a:endParaRPr>
          </a:p>
        </p:txBody>
      </p:sp>
      <p:sp>
        <p:nvSpPr>
          <p:cNvPr id="5" name="Penkiakampis 4"/>
          <p:cNvSpPr/>
          <p:nvPr/>
        </p:nvSpPr>
        <p:spPr>
          <a:xfrm flipH="1">
            <a:off x="4656677" y="577170"/>
            <a:ext cx="6338200" cy="1523664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  <a:latin typeface="Garamond" panose="02020404030301010803" pitchFamily="18" charset="0"/>
              </a:rPr>
              <a:t>apie asmenis, </a:t>
            </a:r>
            <a:r>
              <a:rPr lang="lt-LT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siekiančius</a:t>
            </a:r>
            <a:r>
              <a:rPr lang="lt-LT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lt-LT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eiti </a:t>
            </a:r>
            <a:r>
              <a:rPr lang="lt-LT" sz="2400" dirty="0">
                <a:solidFill>
                  <a:schemeClr val="tx1"/>
                </a:solidFill>
                <a:latin typeface="Garamond" panose="02020404030301010803" pitchFamily="18" charset="0"/>
              </a:rPr>
              <a:t>pareigas </a:t>
            </a:r>
            <a:r>
              <a:rPr lang="lt-LT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viešojo sektoriaus subjekte</a:t>
            </a:r>
            <a:endParaRPr lang="lt-LT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Penkiakampis 8"/>
          <p:cNvSpPr/>
          <p:nvPr/>
        </p:nvSpPr>
        <p:spPr>
          <a:xfrm flipH="1">
            <a:off x="4028304" y="3116257"/>
            <a:ext cx="6338200" cy="1523664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  <a:latin typeface="Garamond" panose="02020404030301010803" pitchFamily="18" charset="0"/>
              </a:rPr>
              <a:t>apie asmenis, </a:t>
            </a:r>
            <a:r>
              <a:rPr lang="lt-LT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einančius pareigas </a:t>
            </a:r>
            <a:r>
              <a:rPr lang="lt-LT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viešojo sektoriaus subjekte</a:t>
            </a:r>
            <a:endParaRPr lang="lt-LT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8D20E9DB-4884-1249-A3C2-CCFC7887BA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6730" y="328773"/>
            <a:ext cx="4728754" cy="15137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-457200">
              <a:buNone/>
            </a:pPr>
            <a:r>
              <a:rPr lang="lt-LT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Prašymo pateikimas </a:t>
            </a:r>
          </a:p>
          <a:p>
            <a:pPr marL="0" indent="-457200">
              <a:buNone/>
            </a:pPr>
            <a:r>
              <a:rPr lang="lt-LT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              STT              </a:t>
            </a:r>
            <a:endParaRPr lang="x-none" sz="3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2" name="Paveikslėlis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812" y="852818"/>
            <a:ext cx="2346569" cy="268411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HeroicExtremeRigh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Stačiakampis 1"/>
          <p:cNvSpPr/>
          <p:nvPr/>
        </p:nvSpPr>
        <p:spPr>
          <a:xfrm rot="21348194">
            <a:off x="2695003" y="1397310"/>
            <a:ext cx="435428" cy="226454"/>
          </a:xfrm>
          <a:prstGeom prst="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 rot="293841">
            <a:off x="2248095" y="1116772"/>
            <a:ext cx="1887927" cy="646331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18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Privaloma (pareiga)</a:t>
            </a:r>
            <a:endParaRPr kumimoji="0" lang="lt-LT" altLang="lt-LT" sz="1800" b="1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23" name="Paveikslėlis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94" y="3073519"/>
            <a:ext cx="2466776" cy="267324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HeroicExtremeRigh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5" name="Stačiakampis 24"/>
          <p:cNvSpPr/>
          <p:nvPr/>
        </p:nvSpPr>
        <p:spPr>
          <a:xfrm rot="21348194">
            <a:off x="8290136" y="3569281"/>
            <a:ext cx="476419" cy="281137"/>
          </a:xfrm>
          <a:prstGeom prst="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01618" y="1460959"/>
            <a:ext cx="1395274" cy="347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  <a:softEdge rad="127000"/>
          </a:effectLst>
        </p:spPr>
      </p:pic>
      <p:sp>
        <p:nvSpPr>
          <p:cNvPr id="24" name="TextBox 10"/>
          <p:cNvSpPr txBox="1">
            <a:spLocks noChangeArrowheads="1"/>
          </p:cNvSpPr>
          <p:nvPr/>
        </p:nvSpPr>
        <p:spPr bwMode="auto">
          <a:xfrm rot="176650">
            <a:off x="8108518" y="3344751"/>
            <a:ext cx="1191597" cy="646113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18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Galima (teisė)</a:t>
            </a:r>
            <a:endParaRPr kumimoji="0" lang="lt-LT" altLang="lt-LT" sz="1800" b="1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0677" y="3742495"/>
            <a:ext cx="245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smtClean="0">
                <a:latin typeface="Garamond" panose="02020404030301010803" pitchFamily="18" charset="0"/>
              </a:rPr>
              <a:t>Numatyta įstatyme</a:t>
            </a:r>
            <a:endParaRPr lang="lt-LT" sz="2000" b="1" dirty="0"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4741" y="5899754"/>
            <a:ext cx="391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smtClean="0">
                <a:latin typeface="Garamond" panose="02020404030301010803" pitchFamily="18" charset="0"/>
              </a:rPr>
              <a:t>Pareigos, galimai susijusios su korupcijos rizikomis</a:t>
            </a:r>
            <a:endParaRPr lang="lt-LT" sz="20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8D20E9DB-4884-1249-A3C2-CCFC7887BA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37121" y="243957"/>
            <a:ext cx="4753224" cy="137511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lt-LT" sz="39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Prašymo pateikimas STT</a:t>
            </a:r>
          </a:p>
          <a:p>
            <a:pPr marL="0" indent="0" algn="ctr">
              <a:buNone/>
            </a:pPr>
            <a:r>
              <a:rPr lang="lt-LT" sz="39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 </a:t>
            </a:r>
            <a:r>
              <a:rPr lang="lt-LT" sz="3900" u="sng" dirty="0" smtClean="0">
                <a:solidFill>
                  <a:schemeClr val="bg1"/>
                </a:solidFill>
                <a:latin typeface="Garamond" panose="02020404030301010803" pitchFamily="18" charset="0"/>
              </a:rPr>
              <a:t>PRIVALOMA</a:t>
            </a:r>
            <a:endParaRPr lang="lt-LT" sz="3900" u="sng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endParaRPr lang="lt-LT" dirty="0" smtClean="0">
              <a:latin typeface="Garamond" panose="02020404030301010803" pitchFamily="18" charset="0"/>
            </a:endParaRPr>
          </a:p>
          <a:p>
            <a:endParaRPr lang="x-none" dirty="0"/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090EAEE5-CAE7-CE4C-9F3E-84305EBB9A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5343" y="520793"/>
            <a:ext cx="5181600" cy="5067516"/>
          </a:xfrm>
          <a:effectLst/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lt-LT" sz="1800" b="1" u="sng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Kai </a:t>
            </a:r>
            <a:r>
              <a:rPr lang="lt-LT" sz="1800" b="1" u="sng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asmenį į pareigas </a:t>
            </a:r>
            <a:r>
              <a:rPr lang="lt-LT" sz="1800" b="1" u="sng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teikia ar skiria:</a:t>
            </a:r>
          </a:p>
          <a:p>
            <a:pPr>
              <a:spcBef>
                <a:spcPts val="0"/>
              </a:spcBef>
            </a:pPr>
            <a:endParaRPr lang="lt-LT" sz="1600" b="1" u="sng" dirty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160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Respublikos </a:t>
            </a:r>
            <a:r>
              <a:rPr lang="lt-LT" sz="16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Prezidentas </a:t>
            </a:r>
            <a:r>
              <a:rPr lang="lt-LT" sz="10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(arba išrinktas, bet nepradėjęs eiti pareigų)</a:t>
            </a:r>
            <a:endParaRPr lang="lt-LT" sz="1000" dirty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endParaRPr lang="lt-LT" sz="1600" dirty="0" smtClean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16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Seimas</a:t>
            </a: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endParaRPr lang="lt-LT" sz="1600" dirty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160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Seimo Pirmininkas </a:t>
            </a:r>
            <a:r>
              <a:rPr lang="lt-LT" sz="10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(arba išrinktas, </a:t>
            </a:r>
            <a:r>
              <a:rPr lang="lt-LT" sz="100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bet nepradėjęs eiti pareigų)</a:t>
            </a:r>
            <a:endParaRPr lang="lt-LT" sz="1000" dirty="0" smtClean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endParaRPr lang="lt-LT" sz="1600" dirty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16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Vyriausybė</a:t>
            </a: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endParaRPr lang="lt-LT" sz="1600" dirty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160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Ministras Pirmininkas </a:t>
            </a:r>
            <a:r>
              <a:rPr lang="lt-LT" sz="10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(arba išrinktas, </a:t>
            </a:r>
            <a:r>
              <a:rPr lang="lt-LT" sz="100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bet nepradėjęs eiti pareigų</a:t>
            </a:r>
            <a:r>
              <a:rPr lang="lt-LT" sz="10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)</a:t>
            </a: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endParaRPr lang="lt-LT" sz="800" dirty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endParaRPr lang="lt-LT" sz="800" dirty="0" smtClean="0"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16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Meras </a:t>
            </a:r>
            <a:r>
              <a:rPr lang="lt-LT" sz="10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(arba išrinktas, </a:t>
            </a:r>
            <a:r>
              <a:rPr lang="lt-LT" sz="100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bet nepradėjęs eiti pareigų)</a:t>
            </a:r>
          </a:p>
          <a:p>
            <a:pPr marL="285750" indent="-285750" algn="just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endParaRPr lang="lt-LT" sz="1600" dirty="0">
              <a:solidFill>
                <a:schemeClr val="tx1"/>
              </a:solidFill>
              <a:effectLst/>
            </a:endParaRPr>
          </a:p>
          <a:p>
            <a:pPr algn="just">
              <a:spcBef>
                <a:spcPts val="0"/>
              </a:spcBef>
              <a:buClr>
                <a:srgbClr val="FFC000"/>
              </a:buClr>
            </a:pPr>
            <a:endParaRPr lang="lt-LT" sz="800" dirty="0" smtClean="0">
              <a:solidFill>
                <a:schemeClr val="tx1"/>
              </a:solidFill>
              <a:effectLst/>
            </a:endParaRPr>
          </a:p>
          <a:p>
            <a:pPr algn="ctr">
              <a:spcBef>
                <a:spcPts val="0"/>
              </a:spcBef>
            </a:pPr>
            <a:endParaRPr lang="lt-LT" sz="1600" dirty="0" smtClean="0"/>
          </a:p>
          <a:p>
            <a:pPr>
              <a:spcBef>
                <a:spcPts val="0"/>
              </a:spcBef>
            </a:pPr>
            <a:endParaRPr lang="lt-LT" sz="3700" dirty="0"/>
          </a:p>
          <a:p>
            <a:pPr algn="ctr">
              <a:spcBef>
                <a:spcPts val="0"/>
              </a:spcBef>
            </a:pPr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A23C03D7-A054-E647-B3A0-5DFC4F6F4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2746" y="2254841"/>
            <a:ext cx="6664391" cy="5067517"/>
          </a:xfrm>
        </p:spPr>
        <p:txBody>
          <a:bodyPr>
            <a:normAutofit fontScale="25000" lnSpcReduction="20000"/>
          </a:bodyPr>
          <a:lstStyle/>
          <a:p>
            <a:pPr algn="ctr">
              <a:spcBef>
                <a:spcPts val="0"/>
              </a:spcBef>
            </a:pPr>
            <a:r>
              <a:rPr lang="lt-LT" sz="7200" b="1" u="sng" dirty="0">
                <a:latin typeface="Garamond" panose="02020404030301010803" pitchFamily="18" charset="0"/>
              </a:rPr>
              <a:t>Kai asmenį ketinama </a:t>
            </a:r>
            <a:r>
              <a:rPr lang="lt-LT" sz="7200" b="1" u="sng" dirty="0" smtClean="0">
                <a:latin typeface="Garamond" panose="02020404030301010803" pitchFamily="18" charset="0"/>
              </a:rPr>
              <a:t>teikti ar skirti</a:t>
            </a:r>
            <a:r>
              <a:rPr lang="lt-LT" sz="7200" b="1" u="sng" dirty="0">
                <a:latin typeface="Garamond" panose="02020404030301010803" pitchFamily="18" charset="0"/>
              </a:rPr>
              <a:t>:</a:t>
            </a:r>
          </a:p>
          <a:p>
            <a:pPr>
              <a:spcBef>
                <a:spcPts val="0"/>
              </a:spcBef>
            </a:pPr>
            <a:endParaRPr lang="lt-LT" sz="2900" b="1" u="sng" dirty="0">
              <a:latin typeface="Garamond" panose="02020404030301010803" pitchFamily="18" charset="0"/>
            </a:endParaRP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 smtClean="0">
                <a:latin typeface="Garamond" panose="02020404030301010803" pitchFamily="18" charset="0"/>
              </a:rPr>
              <a:t>viceministru</a:t>
            </a: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 smtClean="0">
                <a:latin typeface="Garamond" panose="02020404030301010803" pitchFamily="18" charset="0"/>
              </a:rPr>
              <a:t>ministerijos kancleriu</a:t>
            </a: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 smtClean="0">
                <a:latin typeface="Garamond" panose="02020404030301010803" pitchFamily="18" charset="0"/>
              </a:rPr>
              <a:t>prokuroru</a:t>
            </a: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 smtClean="0">
                <a:latin typeface="Garamond" panose="02020404030301010803" pitchFamily="18" charset="0"/>
              </a:rPr>
              <a:t>valstybės ar savivaldybės įstaigos vadovu ar jo pavaduotoju</a:t>
            </a: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 smtClean="0">
                <a:latin typeface="Garamond" panose="02020404030301010803" pitchFamily="18" charset="0"/>
              </a:rPr>
              <a:t>valstybės ar savivaldybės įstaigos </a:t>
            </a:r>
            <a:r>
              <a:rPr lang="lt-LT" sz="6400" dirty="0">
                <a:latin typeface="Garamond" panose="02020404030301010803" pitchFamily="18" charset="0"/>
              </a:rPr>
              <a:t>padalinio vadovu ar jo pavaduotoju </a:t>
            </a:r>
            <a:endParaRPr lang="lt-LT" sz="6400" dirty="0" smtClean="0">
              <a:latin typeface="Garamond" panose="02020404030301010803" pitchFamily="18" charset="0"/>
            </a:endParaRP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 smtClean="0">
                <a:latin typeface="Garamond" panose="02020404030301010803" pitchFamily="18" charset="0"/>
              </a:rPr>
              <a:t>savivaldybės </a:t>
            </a:r>
            <a:r>
              <a:rPr lang="lt-LT" sz="6400" dirty="0">
                <a:latin typeface="Garamond" panose="02020404030301010803" pitchFamily="18" charset="0"/>
              </a:rPr>
              <a:t>administracijos direktoriumi ar jo </a:t>
            </a:r>
            <a:r>
              <a:rPr lang="lt-LT" sz="6400" dirty="0" smtClean="0">
                <a:latin typeface="Garamond" panose="02020404030301010803" pitchFamily="18" charset="0"/>
              </a:rPr>
              <a:t>pavaduotoju</a:t>
            </a:r>
            <a:endParaRPr lang="lt-LT" sz="6400" dirty="0">
              <a:latin typeface="Garamond" panose="02020404030301010803" pitchFamily="18" charset="0"/>
            </a:endParaRP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 smtClean="0">
                <a:latin typeface="Garamond" panose="02020404030301010803" pitchFamily="18" charset="0"/>
              </a:rPr>
              <a:t>savivaldybės </a:t>
            </a:r>
            <a:r>
              <a:rPr lang="lt-LT" sz="6400" dirty="0">
                <a:latin typeface="Garamond" panose="02020404030301010803" pitchFamily="18" charset="0"/>
              </a:rPr>
              <a:t>įstaigos padalinio vadovu ar jo </a:t>
            </a:r>
            <a:r>
              <a:rPr lang="lt-LT" sz="6400" dirty="0" smtClean="0">
                <a:latin typeface="Garamond" panose="02020404030301010803" pitchFamily="18" charset="0"/>
              </a:rPr>
              <a:t>pavaduotojo</a:t>
            </a: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 smtClean="0">
                <a:latin typeface="Garamond" panose="02020404030301010803" pitchFamily="18" charset="0"/>
              </a:rPr>
              <a:t>valstybės </a:t>
            </a:r>
            <a:r>
              <a:rPr lang="lt-LT" sz="6400" dirty="0">
                <a:latin typeface="Garamond" panose="02020404030301010803" pitchFamily="18" charset="0"/>
              </a:rPr>
              <a:t>ar savivaldybės įmonių, taip pat akcinių bendrovių ir uždarųjų akcinių bendrovių, kurių valstybei ar savivaldybei nuosavybės teise priklausančios akcijos suteikia daugiau kaip 1/2 balsų visuotiniame akcininkų susirinkime, vadovu ar jo </a:t>
            </a:r>
            <a:r>
              <a:rPr lang="lt-LT" sz="6400" dirty="0" smtClean="0">
                <a:latin typeface="Garamond" panose="02020404030301010803" pitchFamily="18" charset="0"/>
              </a:rPr>
              <a:t>pavaduotoju</a:t>
            </a: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>
                <a:latin typeface="Garamond" panose="02020404030301010803" pitchFamily="18" charset="0"/>
              </a:rPr>
              <a:t>valstybės ar savivaldybės įmonių </a:t>
            </a:r>
            <a:r>
              <a:rPr lang="lt-LT" sz="6400" dirty="0" smtClean="0">
                <a:latin typeface="Garamond" panose="02020404030301010803" pitchFamily="18" charset="0"/>
              </a:rPr>
              <a:t> kolegialių priežiūros ir valdymo organų narių</a:t>
            </a: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>
                <a:latin typeface="Garamond" panose="02020404030301010803" pitchFamily="18" charset="0"/>
              </a:rPr>
              <a:t>valstybės ar savivaldybės įmonių  </a:t>
            </a:r>
            <a:r>
              <a:rPr lang="lt-LT" sz="6400" dirty="0" smtClean="0">
                <a:latin typeface="Garamond" panose="02020404030301010803" pitchFamily="18" charset="0"/>
              </a:rPr>
              <a:t>padalinių, nesančių kitame struktūriniame padalinyje, vadovų ir jų pavaduotojų</a:t>
            </a:r>
          </a:p>
          <a:p>
            <a:pPr>
              <a:spcBef>
                <a:spcPts val="0"/>
              </a:spcBef>
              <a:buClr>
                <a:srgbClr val="FFC000"/>
              </a:buClr>
            </a:pPr>
            <a:endParaRPr lang="lt-LT" sz="6400" dirty="0"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  <a:buClr>
                <a:srgbClr val="FFC000"/>
              </a:buClr>
            </a:pPr>
            <a:endParaRPr lang="lt-LT" sz="6400" dirty="0">
              <a:latin typeface="Garamond" panose="02020404030301010803" pitchFamily="18" charset="0"/>
            </a:endParaRPr>
          </a:p>
          <a:p>
            <a:pPr marL="457200" indent="-457200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lt-LT" sz="6400" dirty="0">
                <a:latin typeface="Garamond" panose="02020404030301010803" pitchFamily="18" charset="0"/>
              </a:rPr>
              <a:t>a</a:t>
            </a:r>
            <a:r>
              <a:rPr lang="lt-LT" sz="6400" dirty="0" smtClean="0">
                <a:latin typeface="Garamond" panose="02020404030301010803" pitchFamily="18" charset="0"/>
              </a:rPr>
              <a:t>smuo teikiamas Europos Sąjungos ir tarptautinėse teisminėse ir kitose institucijose</a:t>
            </a:r>
            <a:endParaRPr lang="lt-LT" sz="6400" dirty="0">
              <a:latin typeface="Garamond" panose="02020404030301010803" pitchFamily="18" charset="0"/>
            </a:endParaRPr>
          </a:p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224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lt-LT" dirty="0" smtClean="0">
                <a:latin typeface="Garamond" panose="02020404030301010803" pitchFamily="18" charset="0"/>
              </a:rPr>
              <a:t>Sąrašų sudarymas</a:t>
            </a:r>
            <a:endParaRPr lang="lt-LT" dirty="0">
              <a:latin typeface="Garamond" panose="02020404030301010803" pitchFamily="18" charset="0"/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sz="quarter" idx="16"/>
          </p:nvPr>
        </p:nvSpPr>
        <p:spPr>
          <a:xfrm>
            <a:off x="177884" y="134337"/>
            <a:ext cx="7414718" cy="3040378"/>
          </a:xfrm>
        </p:spPr>
        <p:txBody>
          <a:bodyPr>
            <a:normAutofit lnSpcReduction="10000"/>
          </a:bodyPr>
          <a:lstStyle/>
          <a:p>
            <a:r>
              <a:rPr lang="lt-LT" b="1" dirty="0" smtClean="0">
                <a:latin typeface="Garamond" panose="02020404030301010803" pitchFamily="18" charset="0"/>
              </a:rPr>
              <a:t>17 str. 5 d. </a:t>
            </a:r>
            <a:r>
              <a:rPr lang="lt-LT" dirty="0">
                <a:latin typeface="Garamond" panose="02020404030301010803" pitchFamily="18" charset="0"/>
              </a:rPr>
              <a:t>Į pareigas skiriantis ar teikiantis subjektas </a:t>
            </a:r>
            <a:r>
              <a:rPr lang="lt-LT" b="1" u="sng" dirty="0">
                <a:latin typeface="Garamond" panose="02020404030301010803" pitchFamily="18" charset="0"/>
              </a:rPr>
              <a:t>patvirtina sąrašą pareigybių</a:t>
            </a:r>
            <a:r>
              <a:rPr lang="lt-LT" dirty="0">
                <a:latin typeface="Garamond" panose="02020404030301010803" pitchFamily="18" charset="0"/>
              </a:rPr>
              <a:t>, dėl kurių teikiamas prašymas Specialiųjų tyrimų tarnybai pateikti informaciją, ir paskelbia jį savo interneto svetainėje. Į šį sąrašą </a:t>
            </a:r>
            <a:r>
              <a:rPr lang="lt-LT" dirty="0" smtClean="0">
                <a:latin typeface="Garamond" panose="02020404030301010803" pitchFamily="18" charset="0"/>
              </a:rPr>
              <a:t>įtraukiamos:</a:t>
            </a:r>
          </a:p>
          <a:p>
            <a:pPr marL="342900" indent="-342900">
              <a:buFontTx/>
              <a:buChar char="-"/>
            </a:pPr>
            <a:r>
              <a:rPr lang="lt-LT" dirty="0" smtClean="0">
                <a:latin typeface="Garamond" panose="02020404030301010803" pitchFamily="18" charset="0"/>
              </a:rPr>
              <a:t>visos </a:t>
            </a:r>
            <a:r>
              <a:rPr lang="lt-LT" dirty="0">
                <a:latin typeface="Garamond" panose="02020404030301010803" pitchFamily="18" charset="0"/>
              </a:rPr>
              <a:t>bent vieną iš šio straipsnio </a:t>
            </a:r>
            <a:r>
              <a:rPr lang="lt-LT" b="1" u="sng" dirty="0">
                <a:latin typeface="Garamond" panose="02020404030301010803" pitchFamily="18" charset="0"/>
              </a:rPr>
              <a:t>4 dalyje nurodytų požymių atitinkančios </a:t>
            </a:r>
            <a:r>
              <a:rPr lang="lt-LT" b="1" u="sng" dirty="0" smtClean="0">
                <a:latin typeface="Garamond" panose="02020404030301010803" pitchFamily="18" charset="0"/>
              </a:rPr>
              <a:t>pareigybės</a:t>
            </a:r>
            <a:r>
              <a:rPr lang="lt-LT" b="1" u="sng" dirty="0">
                <a:latin typeface="Garamond" panose="02020404030301010803" pitchFamily="18" charset="0"/>
              </a:rPr>
              <a:t>;</a:t>
            </a:r>
            <a:r>
              <a:rPr lang="lt-LT" b="1" u="sng" dirty="0" smtClean="0">
                <a:latin typeface="Garamond" panose="02020404030301010803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lt-LT" b="1" u="sng" smtClean="0">
                <a:latin typeface="Garamond" panose="02020404030301010803" pitchFamily="18" charset="0"/>
              </a:rPr>
              <a:t>į </a:t>
            </a:r>
            <a:r>
              <a:rPr lang="lt-LT" b="1" u="sng" dirty="0">
                <a:latin typeface="Garamond" panose="02020404030301010803" pitchFamily="18" charset="0"/>
              </a:rPr>
              <a:t>pareigas skiriančio ar teikiančio subjekto sprendimu – kitos viešojo sektoriaus subjekto darbuotojų pareigybės</a:t>
            </a:r>
            <a:r>
              <a:rPr lang="lt-LT" b="1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5" name="Teksto vietos rezervavimo ženklas 4"/>
          <p:cNvSpPr txBox="1">
            <a:spLocks noGrp="1"/>
          </p:cNvSpPr>
          <p:nvPr>
            <p:ph type="body" sz="quarter" idx="18"/>
          </p:nvPr>
        </p:nvSpPr>
        <p:spPr>
          <a:xfrm>
            <a:off x="4790565" y="3496475"/>
            <a:ext cx="6627697" cy="9235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t"/>
            <a:r>
              <a:rPr lang="en-US" sz="1400" dirty="0"/>
              <a:t> </a:t>
            </a:r>
            <a:endParaRPr lang="lt-LT" sz="1400" dirty="0"/>
          </a:p>
          <a:p>
            <a:pPr fontAlgn="t"/>
            <a:r>
              <a:rPr lang="en-US" sz="1400" dirty="0"/>
              <a:t> </a:t>
            </a:r>
            <a:endParaRPr lang="lt-LT" sz="1400" dirty="0"/>
          </a:p>
          <a:p>
            <a:pPr latinLnBrk="0">
              <a:defRPr/>
            </a:pPr>
            <a:endParaRPr lang="lt-LT" sz="1350" dirty="0">
              <a:solidFill>
                <a:prstClr val="black"/>
              </a:solidFill>
            </a:endParaRP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065" y="3061700"/>
            <a:ext cx="7356298" cy="36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695978" y="409242"/>
            <a:ext cx="6814608" cy="4674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lt-LT" altLang="lt-LT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Calibri Light" panose="020F0302020204030204" pitchFamily="34" charset="0"/>
              </a:rPr>
              <a:t>Prašymo turinys</a:t>
            </a:r>
            <a:endParaRPr lang="lt-LT" altLang="lt-LT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ounded Rectangle 13"/>
          <p:cNvSpPr/>
          <p:nvPr/>
        </p:nvSpPr>
        <p:spPr>
          <a:xfrm>
            <a:off x="2225082" y="1327342"/>
            <a:ext cx="3024187" cy="5746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Apie SIEKIANTĮ EITI pareigas asmenį  </a:t>
            </a:r>
          </a:p>
        </p:txBody>
      </p:sp>
      <p:sp>
        <p:nvSpPr>
          <p:cNvPr id="6" name="Rounded Rectangle 22"/>
          <p:cNvSpPr/>
          <p:nvPr/>
        </p:nvSpPr>
        <p:spPr>
          <a:xfrm>
            <a:off x="6847192" y="1327341"/>
            <a:ext cx="3024187" cy="5746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Apie EINANTĮ pareigas asmenį  </a:t>
            </a:r>
          </a:p>
        </p:txBody>
      </p:sp>
      <p:sp>
        <p:nvSpPr>
          <p:cNvPr id="7" name="Rectangle 23"/>
          <p:cNvSpPr/>
          <p:nvPr/>
        </p:nvSpPr>
        <p:spPr>
          <a:xfrm>
            <a:off x="4159388" y="2158764"/>
            <a:ext cx="3887788" cy="387908"/>
          </a:xfrm>
          <a:prstGeom prst="rect">
            <a:avLst/>
          </a:prstGeom>
          <a:solidFill>
            <a:srgbClr val="A5A5A5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Asmens</a:t>
            </a:r>
            <a:r>
              <a:rPr kumimoji="0" lang="lt-LT" altLang="lt-LT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 vardas, pavardė, asmens kodas</a:t>
            </a:r>
            <a:endParaRPr kumimoji="0" lang="lt-LT" altLang="lt-LT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  <a:cs typeface="Tahoma" panose="020B0604030504040204" pitchFamily="34" charset="0"/>
            </a:endParaRPr>
          </a:p>
        </p:txBody>
      </p:sp>
      <p:sp>
        <p:nvSpPr>
          <p:cNvPr id="8" name="Rectangle 24"/>
          <p:cNvSpPr/>
          <p:nvPr/>
        </p:nvSpPr>
        <p:spPr>
          <a:xfrm>
            <a:off x="4159388" y="2569676"/>
            <a:ext cx="3887788" cy="360362"/>
          </a:xfrm>
          <a:prstGeom prst="rect">
            <a:avLst/>
          </a:prstGeom>
          <a:solidFill>
            <a:srgbClr val="A5A5A5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Asmens</a:t>
            </a:r>
            <a:r>
              <a:rPr kumimoji="0" lang="lt-LT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 siekiamos  / einamos pareigos</a:t>
            </a:r>
            <a:endParaRPr kumimoji="0" lang="lt-LT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  <a:cs typeface="Tahoma" panose="020B0604030504040204" pitchFamily="34" charset="0"/>
            </a:endParaRPr>
          </a:p>
        </p:txBody>
      </p:sp>
      <p:sp>
        <p:nvSpPr>
          <p:cNvPr id="9" name="Rectangle 25"/>
          <p:cNvSpPr/>
          <p:nvPr/>
        </p:nvSpPr>
        <p:spPr>
          <a:xfrm>
            <a:off x="4159388" y="3680406"/>
            <a:ext cx="3887788" cy="416693"/>
          </a:xfrm>
          <a:prstGeom prst="rect">
            <a:avLst/>
          </a:prstGeom>
          <a:solidFill>
            <a:srgbClr val="A5A5A5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Subjekto</a:t>
            </a:r>
            <a:r>
              <a:rPr kumimoji="0" lang="lt-LT" altLang="lt-LT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 pareigos, vardas, pavardė, asmens kodas</a:t>
            </a:r>
            <a:endParaRPr kumimoji="0" lang="lt-LT" altLang="lt-LT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  <a:cs typeface="Tahoma" panose="020B0604030504040204" pitchFamily="34" charset="0"/>
            </a:endParaRPr>
          </a:p>
        </p:txBody>
      </p:sp>
      <p:sp>
        <p:nvSpPr>
          <p:cNvPr id="10" name="Rectangle 27"/>
          <p:cNvSpPr/>
          <p:nvPr/>
        </p:nvSpPr>
        <p:spPr>
          <a:xfrm>
            <a:off x="4159388" y="4579622"/>
            <a:ext cx="3887788" cy="436515"/>
          </a:xfrm>
          <a:prstGeom prst="rect">
            <a:avLst/>
          </a:prstGeom>
          <a:solidFill>
            <a:srgbClr val="A5A5A5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Subjekto</a:t>
            </a:r>
            <a:r>
              <a:rPr kumimoji="0" lang="lt-LT" altLang="lt-LT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 darbovietės rekvizitai ir kontaktiniai duomenys</a:t>
            </a:r>
            <a:endParaRPr kumimoji="0" lang="lt-LT" altLang="lt-LT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  <a:cs typeface="Tahoma" panose="020B0604030504040204" pitchFamily="34" charset="0"/>
            </a:endParaRPr>
          </a:p>
        </p:txBody>
      </p:sp>
      <p:sp>
        <p:nvSpPr>
          <p:cNvPr id="11" name="Rectangle 26"/>
          <p:cNvSpPr/>
          <p:nvPr/>
        </p:nvSpPr>
        <p:spPr>
          <a:xfrm>
            <a:off x="4159388" y="4120103"/>
            <a:ext cx="3887788" cy="436515"/>
          </a:xfrm>
          <a:prstGeom prst="rect">
            <a:avLst/>
          </a:prstGeom>
          <a:solidFill>
            <a:srgbClr val="A5A5A5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Subjekto leidimas </a:t>
            </a:r>
            <a:r>
              <a:rPr kumimoji="0" lang="lt-LT" altLang="lt-LT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dirbti ar susipažinti su įslaptinta informacija</a:t>
            </a:r>
            <a:endParaRPr kumimoji="0" lang="lt-LT" altLang="lt-LT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  <a:cs typeface="Tahoma" panose="020B0604030504040204" pitchFamily="34" charset="0"/>
            </a:endParaRPr>
          </a:p>
        </p:txBody>
      </p:sp>
      <p:sp>
        <p:nvSpPr>
          <p:cNvPr id="12" name="Rectangle 29"/>
          <p:cNvSpPr/>
          <p:nvPr/>
        </p:nvSpPr>
        <p:spPr>
          <a:xfrm>
            <a:off x="6393685" y="5099085"/>
            <a:ext cx="4176713" cy="683628"/>
          </a:xfrm>
          <a:prstGeom prst="rect">
            <a:avLst/>
          </a:prstGeom>
          <a:solidFill>
            <a:srgbClr val="006386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cs typeface="Times New Roman" panose="02020603050405020304" pitchFamily="18" charset="0"/>
              </a:rPr>
              <a:t>Motyvai ir juos pagrindžiantys duomenys</a:t>
            </a:r>
            <a:r>
              <a:rPr kumimoji="0" lang="lt-LT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cs typeface="Times New Roman" panose="02020603050405020304" pitchFamily="18" charset="0"/>
              </a:rPr>
              <a:t>, keliantys abejonių dėl asmens tinkamumo einamoms pareigoms</a:t>
            </a:r>
            <a:endParaRPr kumimoji="0" lang="lt-LT" altLang="en-US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30"/>
          <p:cNvSpPr/>
          <p:nvPr/>
        </p:nvSpPr>
        <p:spPr>
          <a:xfrm>
            <a:off x="4159389" y="5865662"/>
            <a:ext cx="3887787" cy="360362"/>
          </a:xfrm>
          <a:prstGeom prst="rect">
            <a:avLst/>
          </a:prstGeom>
          <a:solidFill>
            <a:srgbClr val="A5A5A5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Subjekto įgaliojimas </a:t>
            </a:r>
            <a:r>
              <a:rPr kumimoji="0" lang="lt-LT" altLang="lt-LT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cs typeface="Tahoma" panose="020B0604030504040204" pitchFamily="34" charset="0"/>
              </a:rPr>
              <a:t>pateikti prašymą STT</a:t>
            </a:r>
          </a:p>
        </p:txBody>
      </p:sp>
      <p:sp>
        <p:nvSpPr>
          <p:cNvPr id="15" name="Rectangle 29"/>
          <p:cNvSpPr/>
          <p:nvPr/>
        </p:nvSpPr>
        <p:spPr>
          <a:xfrm>
            <a:off x="6393685" y="2996778"/>
            <a:ext cx="4176713" cy="594378"/>
          </a:xfrm>
          <a:prstGeom prst="rect">
            <a:avLst/>
          </a:prstGeom>
          <a:solidFill>
            <a:srgbClr val="006386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Asmens</a:t>
            </a:r>
            <a:r>
              <a:rPr kumimoji="0" lang="lt-LT" alt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pareigos, kurias eina valstybės ar savivaldybės</a:t>
            </a:r>
            <a:r>
              <a:rPr kumimoji="0" lang="lt-LT" altLang="en-US" sz="140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įstaigoje ar įmonėje </a:t>
            </a:r>
            <a:endParaRPr kumimoji="0" lang="lt-LT" altLang="en-US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29"/>
          <p:cNvSpPr/>
          <p:nvPr/>
        </p:nvSpPr>
        <p:spPr>
          <a:xfrm>
            <a:off x="1926568" y="2996778"/>
            <a:ext cx="4176713" cy="594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lt-LT" sz="1400" b="1" dirty="0">
                <a:latin typeface="Garamond" panose="02020404030301010803" pitchFamily="18" charset="0"/>
              </a:rPr>
              <a:t>Sąrašas pareigybių</a:t>
            </a:r>
            <a:r>
              <a:rPr lang="lt-LT" sz="1400" dirty="0">
                <a:latin typeface="Garamond" panose="02020404030301010803" pitchFamily="18" charset="0"/>
              </a:rPr>
              <a:t>, dėl kurių teikiamas prašymas STT pateikti informaciją apie asmenį</a:t>
            </a:r>
            <a:endParaRPr kumimoji="0" lang="lt-LT" altLang="en-US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esioji jungtis 3"/>
          <p:cNvCxnSpPr/>
          <p:nvPr/>
        </p:nvCxnSpPr>
        <p:spPr>
          <a:xfrm flipV="1">
            <a:off x="333375" y="1221251"/>
            <a:ext cx="3427920" cy="14579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vadinimas 8"/>
          <p:cNvSpPr>
            <a:spLocks noGrp="1"/>
          </p:cNvSpPr>
          <p:nvPr>
            <p:ph type="title"/>
          </p:nvPr>
        </p:nvSpPr>
        <p:spPr>
          <a:xfrm>
            <a:off x="333375" y="521805"/>
            <a:ext cx="10325372" cy="768350"/>
          </a:xfrm>
        </p:spPr>
        <p:txBody>
          <a:bodyPr>
            <a:noAutofit/>
          </a:bodyPr>
          <a:lstStyle/>
          <a:p>
            <a:pPr algn="ctr"/>
            <a:r>
              <a:rPr lang="lt-LT" dirty="0">
                <a:latin typeface="Garamond" panose="02020404030301010803" pitchFamily="18" charset="0"/>
              </a:rPr>
              <a:t>Subjektai, renkantys ir teikiantys informaciją</a:t>
            </a:r>
            <a:endParaRPr lang="lt-LT" dirty="0">
              <a:latin typeface="Garamond" panose="02020404030301010803" pitchFamily="18" charset="0"/>
              <a:cs typeface="Calibri Light" panose="020F0302020204030204" pitchFamily="34" charset="0"/>
            </a:endParaRPr>
          </a:p>
        </p:txBody>
      </p:sp>
      <p:grpSp>
        <p:nvGrpSpPr>
          <p:cNvPr id="2" name="Grupė 1"/>
          <p:cNvGrpSpPr/>
          <p:nvPr/>
        </p:nvGrpSpPr>
        <p:grpSpPr>
          <a:xfrm>
            <a:off x="333375" y="2691236"/>
            <a:ext cx="7667511" cy="2817869"/>
            <a:chOff x="646110" y="2267915"/>
            <a:chExt cx="7667511" cy="2817869"/>
          </a:xfrm>
        </p:grpSpPr>
        <p:sp>
          <p:nvSpPr>
            <p:cNvPr id="16" name="Freeform 31"/>
            <p:cNvSpPr>
              <a:spLocks noEditPoints="1"/>
            </p:cNvSpPr>
            <p:nvPr/>
          </p:nvSpPr>
          <p:spPr bwMode="auto">
            <a:xfrm>
              <a:off x="3227656" y="2267915"/>
              <a:ext cx="1024638" cy="1148049"/>
            </a:xfrm>
            <a:custGeom>
              <a:avLst/>
              <a:gdLst>
                <a:gd name="T0" fmla="*/ 457 w 479"/>
                <a:gd name="T1" fmla="*/ 323 h 577"/>
                <a:gd name="T2" fmla="*/ 418 w 479"/>
                <a:gd name="T3" fmla="*/ 258 h 577"/>
                <a:gd name="T4" fmla="*/ 414 w 479"/>
                <a:gd name="T5" fmla="*/ 245 h 577"/>
                <a:gd name="T6" fmla="*/ 424 w 479"/>
                <a:gd name="T7" fmla="*/ 232 h 577"/>
                <a:gd name="T8" fmla="*/ 415 w 479"/>
                <a:gd name="T9" fmla="*/ 240 h 577"/>
                <a:gd name="T10" fmla="*/ 419 w 479"/>
                <a:gd name="T11" fmla="*/ 184 h 577"/>
                <a:gd name="T12" fmla="*/ 426 w 479"/>
                <a:gd name="T13" fmla="*/ 86 h 577"/>
                <a:gd name="T14" fmla="*/ 422 w 479"/>
                <a:gd name="T15" fmla="*/ 82 h 577"/>
                <a:gd name="T16" fmla="*/ 351 w 479"/>
                <a:gd name="T17" fmla="*/ 39 h 577"/>
                <a:gd name="T18" fmla="*/ 350 w 479"/>
                <a:gd name="T19" fmla="*/ 38 h 577"/>
                <a:gd name="T20" fmla="*/ 348 w 479"/>
                <a:gd name="T21" fmla="*/ 35 h 577"/>
                <a:gd name="T22" fmla="*/ 343 w 479"/>
                <a:gd name="T23" fmla="*/ 31 h 577"/>
                <a:gd name="T24" fmla="*/ 290 w 479"/>
                <a:gd name="T25" fmla="*/ 26 h 577"/>
                <a:gd name="T26" fmla="*/ 291 w 479"/>
                <a:gd name="T27" fmla="*/ 23 h 577"/>
                <a:gd name="T28" fmla="*/ 293 w 479"/>
                <a:gd name="T29" fmla="*/ 15 h 577"/>
                <a:gd name="T30" fmla="*/ 294 w 479"/>
                <a:gd name="T31" fmla="*/ 6 h 577"/>
                <a:gd name="T32" fmla="*/ 293 w 479"/>
                <a:gd name="T33" fmla="*/ 4 h 577"/>
                <a:gd name="T34" fmla="*/ 290 w 479"/>
                <a:gd name="T35" fmla="*/ 3 h 577"/>
                <a:gd name="T36" fmla="*/ 285 w 479"/>
                <a:gd name="T37" fmla="*/ 4 h 577"/>
                <a:gd name="T38" fmla="*/ 284 w 479"/>
                <a:gd name="T39" fmla="*/ 5 h 577"/>
                <a:gd name="T40" fmla="*/ 239 w 479"/>
                <a:gd name="T41" fmla="*/ 27 h 577"/>
                <a:gd name="T42" fmla="*/ 238 w 479"/>
                <a:gd name="T43" fmla="*/ 25 h 577"/>
                <a:gd name="T44" fmla="*/ 238 w 479"/>
                <a:gd name="T45" fmla="*/ 22 h 577"/>
                <a:gd name="T46" fmla="*/ 236 w 479"/>
                <a:gd name="T47" fmla="*/ 17 h 577"/>
                <a:gd name="T48" fmla="*/ 233 w 479"/>
                <a:gd name="T49" fmla="*/ 17 h 577"/>
                <a:gd name="T50" fmla="*/ 211 w 479"/>
                <a:gd name="T51" fmla="*/ 16 h 577"/>
                <a:gd name="T52" fmla="*/ 185 w 479"/>
                <a:gd name="T53" fmla="*/ 35 h 577"/>
                <a:gd name="T54" fmla="*/ 118 w 479"/>
                <a:gd name="T55" fmla="*/ 44 h 577"/>
                <a:gd name="T56" fmla="*/ 33 w 479"/>
                <a:gd name="T57" fmla="*/ 261 h 577"/>
                <a:gd name="T58" fmla="*/ 42 w 479"/>
                <a:gd name="T59" fmla="*/ 182 h 577"/>
                <a:gd name="T60" fmla="*/ 66 w 479"/>
                <a:gd name="T61" fmla="*/ 334 h 577"/>
                <a:gd name="T62" fmla="*/ 56 w 479"/>
                <a:gd name="T63" fmla="*/ 286 h 577"/>
                <a:gd name="T64" fmla="*/ 103 w 479"/>
                <a:gd name="T65" fmla="*/ 364 h 577"/>
                <a:gd name="T66" fmla="*/ 152 w 479"/>
                <a:gd name="T67" fmla="*/ 450 h 577"/>
                <a:gd name="T68" fmla="*/ 150 w 479"/>
                <a:gd name="T69" fmla="*/ 410 h 577"/>
                <a:gd name="T70" fmla="*/ 156 w 479"/>
                <a:gd name="T71" fmla="*/ 458 h 577"/>
                <a:gd name="T72" fmla="*/ 160 w 479"/>
                <a:gd name="T73" fmla="*/ 453 h 577"/>
                <a:gd name="T74" fmla="*/ 160 w 479"/>
                <a:gd name="T75" fmla="*/ 457 h 577"/>
                <a:gd name="T76" fmla="*/ 140 w 479"/>
                <a:gd name="T77" fmla="*/ 530 h 577"/>
                <a:gd name="T78" fmla="*/ 300 w 479"/>
                <a:gd name="T79" fmla="*/ 570 h 577"/>
                <a:gd name="T80" fmla="*/ 285 w 479"/>
                <a:gd name="T81" fmla="*/ 545 h 577"/>
                <a:gd name="T82" fmla="*/ 290 w 479"/>
                <a:gd name="T83" fmla="*/ 456 h 577"/>
                <a:gd name="T84" fmla="*/ 308 w 479"/>
                <a:gd name="T85" fmla="*/ 448 h 577"/>
                <a:gd name="T86" fmla="*/ 316 w 479"/>
                <a:gd name="T87" fmla="*/ 451 h 577"/>
                <a:gd name="T88" fmla="*/ 318 w 479"/>
                <a:gd name="T89" fmla="*/ 452 h 577"/>
                <a:gd name="T90" fmla="*/ 325 w 479"/>
                <a:gd name="T91" fmla="*/ 454 h 577"/>
                <a:gd name="T92" fmla="*/ 325 w 479"/>
                <a:gd name="T93" fmla="*/ 454 h 577"/>
                <a:gd name="T94" fmla="*/ 399 w 479"/>
                <a:gd name="T95" fmla="*/ 439 h 577"/>
                <a:gd name="T96" fmla="*/ 400 w 479"/>
                <a:gd name="T97" fmla="*/ 410 h 577"/>
                <a:gd name="T98" fmla="*/ 410 w 479"/>
                <a:gd name="T99" fmla="*/ 385 h 577"/>
                <a:gd name="T100" fmla="*/ 422 w 479"/>
                <a:gd name="T101" fmla="*/ 370 h 577"/>
                <a:gd name="T102" fmla="*/ 422 w 479"/>
                <a:gd name="T103" fmla="*/ 368 h 577"/>
                <a:gd name="T104" fmla="*/ 422 w 479"/>
                <a:gd name="T105" fmla="*/ 346 h 577"/>
                <a:gd name="T106" fmla="*/ 457 w 479"/>
                <a:gd name="T107" fmla="*/ 323 h 577"/>
                <a:gd name="T108" fmla="*/ 286 w 479"/>
                <a:gd name="T109" fmla="*/ 7 h 577"/>
                <a:gd name="T110" fmla="*/ 286 w 479"/>
                <a:gd name="T111" fmla="*/ 7 h 577"/>
                <a:gd name="T112" fmla="*/ 290 w 479"/>
                <a:gd name="T113" fmla="*/ 6 h 577"/>
                <a:gd name="T114" fmla="*/ 291 w 479"/>
                <a:gd name="T115" fmla="*/ 7 h 577"/>
                <a:gd name="T116" fmla="*/ 290 w 479"/>
                <a:gd name="T117" fmla="*/ 14 h 577"/>
                <a:gd name="T118" fmla="*/ 288 w 479"/>
                <a:gd name="T119" fmla="*/ 19 h 577"/>
                <a:gd name="T120" fmla="*/ 286 w 479"/>
                <a:gd name="T121" fmla="*/ 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79" h="577">
                  <a:moveTo>
                    <a:pt x="457" y="323"/>
                  </a:moveTo>
                  <a:cubicBezTo>
                    <a:pt x="451" y="311"/>
                    <a:pt x="430" y="276"/>
                    <a:pt x="418" y="258"/>
                  </a:cubicBezTo>
                  <a:cubicBezTo>
                    <a:pt x="415" y="255"/>
                    <a:pt x="415" y="249"/>
                    <a:pt x="414" y="245"/>
                  </a:cubicBezTo>
                  <a:cubicBezTo>
                    <a:pt x="418" y="243"/>
                    <a:pt x="422" y="239"/>
                    <a:pt x="424" y="232"/>
                  </a:cubicBezTo>
                  <a:cubicBezTo>
                    <a:pt x="424" y="232"/>
                    <a:pt x="420" y="239"/>
                    <a:pt x="415" y="240"/>
                  </a:cubicBezTo>
                  <a:cubicBezTo>
                    <a:pt x="419" y="219"/>
                    <a:pt x="421" y="201"/>
                    <a:pt x="419" y="184"/>
                  </a:cubicBezTo>
                  <a:cubicBezTo>
                    <a:pt x="479" y="133"/>
                    <a:pt x="440" y="96"/>
                    <a:pt x="426" y="86"/>
                  </a:cubicBezTo>
                  <a:cubicBezTo>
                    <a:pt x="424" y="85"/>
                    <a:pt x="423" y="83"/>
                    <a:pt x="422" y="82"/>
                  </a:cubicBezTo>
                  <a:cubicBezTo>
                    <a:pt x="420" y="74"/>
                    <a:pt x="411" y="25"/>
                    <a:pt x="351" y="39"/>
                  </a:cubicBezTo>
                  <a:cubicBezTo>
                    <a:pt x="351" y="39"/>
                    <a:pt x="351" y="39"/>
                    <a:pt x="350" y="38"/>
                  </a:cubicBezTo>
                  <a:cubicBezTo>
                    <a:pt x="350" y="37"/>
                    <a:pt x="349" y="36"/>
                    <a:pt x="348" y="35"/>
                  </a:cubicBezTo>
                  <a:cubicBezTo>
                    <a:pt x="347" y="33"/>
                    <a:pt x="345" y="32"/>
                    <a:pt x="343" y="31"/>
                  </a:cubicBezTo>
                  <a:cubicBezTo>
                    <a:pt x="332" y="22"/>
                    <a:pt x="311" y="11"/>
                    <a:pt x="290" y="26"/>
                  </a:cubicBezTo>
                  <a:cubicBezTo>
                    <a:pt x="290" y="25"/>
                    <a:pt x="290" y="24"/>
                    <a:pt x="291" y="23"/>
                  </a:cubicBezTo>
                  <a:cubicBezTo>
                    <a:pt x="292" y="21"/>
                    <a:pt x="293" y="18"/>
                    <a:pt x="293" y="15"/>
                  </a:cubicBezTo>
                  <a:cubicBezTo>
                    <a:pt x="294" y="13"/>
                    <a:pt x="295" y="10"/>
                    <a:pt x="294" y="6"/>
                  </a:cubicBezTo>
                  <a:cubicBezTo>
                    <a:pt x="294" y="6"/>
                    <a:pt x="294" y="5"/>
                    <a:pt x="293" y="4"/>
                  </a:cubicBezTo>
                  <a:cubicBezTo>
                    <a:pt x="292" y="3"/>
                    <a:pt x="291" y="3"/>
                    <a:pt x="290" y="3"/>
                  </a:cubicBezTo>
                  <a:cubicBezTo>
                    <a:pt x="288" y="3"/>
                    <a:pt x="286" y="4"/>
                    <a:pt x="285" y="4"/>
                  </a:cubicBezTo>
                  <a:cubicBezTo>
                    <a:pt x="285" y="4"/>
                    <a:pt x="285" y="5"/>
                    <a:pt x="284" y="5"/>
                  </a:cubicBezTo>
                  <a:cubicBezTo>
                    <a:pt x="279" y="0"/>
                    <a:pt x="266" y="3"/>
                    <a:pt x="239" y="27"/>
                  </a:cubicBezTo>
                  <a:cubicBezTo>
                    <a:pt x="239" y="27"/>
                    <a:pt x="238" y="26"/>
                    <a:pt x="238" y="25"/>
                  </a:cubicBezTo>
                  <a:cubicBezTo>
                    <a:pt x="238" y="24"/>
                    <a:pt x="238" y="23"/>
                    <a:pt x="238" y="22"/>
                  </a:cubicBezTo>
                  <a:cubicBezTo>
                    <a:pt x="238" y="20"/>
                    <a:pt x="238" y="19"/>
                    <a:pt x="236" y="17"/>
                  </a:cubicBezTo>
                  <a:cubicBezTo>
                    <a:pt x="235" y="17"/>
                    <a:pt x="234" y="17"/>
                    <a:pt x="233" y="17"/>
                  </a:cubicBezTo>
                  <a:cubicBezTo>
                    <a:pt x="229" y="12"/>
                    <a:pt x="222" y="9"/>
                    <a:pt x="211" y="16"/>
                  </a:cubicBezTo>
                  <a:cubicBezTo>
                    <a:pt x="189" y="28"/>
                    <a:pt x="185" y="35"/>
                    <a:pt x="185" y="35"/>
                  </a:cubicBezTo>
                  <a:cubicBezTo>
                    <a:pt x="185" y="35"/>
                    <a:pt x="170" y="16"/>
                    <a:pt x="118" y="44"/>
                  </a:cubicBezTo>
                  <a:cubicBezTo>
                    <a:pt x="66" y="71"/>
                    <a:pt x="0" y="174"/>
                    <a:pt x="33" y="261"/>
                  </a:cubicBezTo>
                  <a:cubicBezTo>
                    <a:pt x="31" y="256"/>
                    <a:pt x="22" y="217"/>
                    <a:pt x="42" y="182"/>
                  </a:cubicBezTo>
                  <a:cubicBezTo>
                    <a:pt x="40" y="187"/>
                    <a:pt x="14" y="258"/>
                    <a:pt x="66" y="334"/>
                  </a:cubicBezTo>
                  <a:cubicBezTo>
                    <a:pt x="63" y="330"/>
                    <a:pt x="52" y="309"/>
                    <a:pt x="56" y="286"/>
                  </a:cubicBezTo>
                  <a:cubicBezTo>
                    <a:pt x="56" y="293"/>
                    <a:pt x="56" y="324"/>
                    <a:pt x="103" y="364"/>
                  </a:cubicBezTo>
                  <a:cubicBezTo>
                    <a:pt x="139" y="395"/>
                    <a:pt x="152" y="450"/>
                    <a:pt x="152" y="450"/>
                  </a:cubicBezTo>
                  <a:cubicBezTo>
                    <a:pt x="150" y="410"/>
                    <a:pt x="150" y="410"/>
                    <a:pt x="150" y="410"/>
                  </a:cubicBezTo>
                  <a:cubicBezTo>
                    <a:pt x="150" y="410"/>
                    <a:pt x="161" y="437"/>
                    <a:pt x="156" y="458"/>
                  </a:cubicBezTo>
                  <a:cubicBezTo>
                    <a:pt x="157" y="458"/>
                    <a:pt x="158" y="456"/>
                    <a:pt x="160" y="453"/>
                  </a:cubicBezTo>
                  <a:cubicBezTo>
                    <a:pt x="160" y="455"/>
                    <a:pt x="160" y="456"/>
                    <a:pt x="160" y="457"/>
                  </a:cubicBezTo>
                  <a:cubicBezTo>
                    <a:pt x="157" y="476"/>
                    <a:pt x="149" y="503"/>
                    <a:pt x="140" y="530"/>
                  </a:cubicBezTo>
                  <a:cubicBezTo>
                    <a:pt x="175" y="554"/>
                    <a:pt x="229" y="577"/>
                    <a:pt x="300" y="570"/>
                  </a:cubicBezTo>
                  <a:cubicBezTo>
                    <a:pt x="292" y="560"/>
                    <a:pt x="287" y="551"/>
                    <a:pt x="285" y="545"/>
                  </a:cubicBezTo>
                  <a:cubicBezTo>
                    <a:pt x="279" y="526"/>
                    <a:pt x="290" y="456"/>
                    <a:pt x="290" y="456"/>
                  </a:cubicBezTo>
                  <a:cubicBezTo>
                    <a:pt x="295" y="445"/>
                    <a:pt x="308" y="448"/>
                    <a:pt x="308" y="448"/>
                  </a:cubicBezTo>
                  <a:cubicBezTo>
                    <a:pt x="311" y="449"/>
                    <a:pt x="314" y="450"/>
                    <a:pt x="316" y="451"/>
                  </a:cubicBezTo>
                  <a:cubicBezTo>
                    <a:pt x="317" y="451"/>
                    <a:pt x="318" y="452"/>
                    <a:pt x="318" y="452"/>
                  </a:cubicBezTo>
                  <a:cubicBezTo>
                    <a:pt x="320" y="453"/>
                    <a:pt x="323" y="453"/>
                    <a:pt x="325" y="454"/>
                  </a:cubicBezTo>
                  <a:cubicBezTo>
                    <a:pt x="325" y="454"/>
                    <a:pt x="325" y="454"/>
                    <a:pt x="325" y="454"/>
                  </a:cubicBezTo>
                  <a:cubicBezTo>
                    <a:pt x="361" y="464"/>
                    <a:pt x="392" y="457"/>
                    <a:pt x="399" y="439"/>
                  </a:cubicBezTo>
                  <a:cubicBezTo>
                    <a:pt x="405" y="422"/>
                    <a:pt x="400" y="410"/>
                    <a:pt x="400" y="410"/>
                  </a:cubicBezTo>
                  <a:cubicBezTo>
                    <a:pt x="420" y="403"/>
                    <a:pt x="410" y="385"/>
                    <a:pt x="410" y="385"/>
                  </a:cubicBezTo>
                  <a:cubicBezTo>
                    <a:pt x="416" y="383"/>
                    <a:pt x="424" y="375"/>
                    <a:pt x="422" y="370"/>
                  </a:cubicBezTo>
                  <a:cubicBezTo>
                    <a:pt x="422" y="369"/>
                    <a:pt x="422" y="369"/>
                    <a:pt x="422" y="368"/>
                  </a:cubicBezTo>
                  <a:cubicBezTo>
                    <a:pt x="415" y="355"/>
                    <a:pt x="422" y="346"/>
                    <a:pt x="422" y="346"/>
                  </a:cubicBezTo>
                  <a:cubicBezTo>
                    <a:pt x="447" y="339"/>
                    <a:pt x="461" y="330"/>
                    <a:pt x="457" y="323"/>
                  </a:cubicBezTo>
                  <a:close/>
                  <a:moveTo>
                    <a:pt x="286" y="7"/>
                  </a:moveTo>
                  <a:cubicBezTo>
                    <a:pt x="286" y="7"/>
                    <a:pt x="286" y="7"/>
                    <a:pt x="286" y="7"/>
                  </a:cubicBezTo>
                  <a:cubicBezTo>
                    <a:pt x="287" y="6"/>
                    <a:pt x="289" y="6"/>
                    <a:pt x="290" y="6"/>
                  </a:cubicBezTo>
                  <a:cubicBezTo>
                    <a:pt x="291" y="6"/>
                    <a:pt x="291" y="6"/>
                    <a:pt x="291" y="7"/>
                  </a:cubicBezTo>
                  <a:cubicBezTo>
                    <a:pt x="291" y="9"/>
                    <a:pt x="291" y="12"/>
                    <a:pt x="290" y="14"/>
                  </a:cubicBezTo>
                  <a:cubicBezTo>
                    <a:pt x="289" y="16"/>
                    <a:pt x="289" y="17"/>
                    <a:pt x="288" y="19"/>
                  </a:cubicBezTo>
                  <a:cubicBezTo>
                    <a:pt x="288" y="15"/>
                    <a:pt x="288" y="10"/>
                    <a:pt x="286" y="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7" name="Freeform 31"/>
            <p:cNvSpPr>
              <a:spLocks noEditPoints="1"/>
            </p:cNvSpPr>
            <p:nvPr/>
          </p:nvSpPr>
          <p:spPr bwMode="auto">
            <a:xfrm>
              <a:off x="646110" y="2267916"/>
              <a:ext cx="1024638" cy="1148049"/>
            </a:xfrm>
            <a:custGeom>
              <a:avLst/>
              <a:gdLst>
                <a:gd name="T0" fmla="*/ 457 w 479"/>
                <a:gd name="T1" fmla="*/ 323 h 577"/>
                <a:gd name="T2" fmla="*/ 418 w 479"/>
                <a:gd name="T3" fmla="*/ 258 h 577"/>
                <a:gd name="T4" fmla="*/ 414 w 479"/>
                <a:gd name="T5" fmla="*/ 245 h 577"/>
                <a:gd name="T6" fmla="*/ 424 w 479"/>
                <a:gd name="T7" fmla="*/ 232 h 577"/>
                <a:gd name="T8" fmla="*/ 415 w 479"/>
                <a:gd name="T9" fmla="*/ 240 h 577"/>
                <a:gd name="T10" fmla="*/ 419 w 479"/>
                <a:gd name="T11" fmla="*/ 184 h 577"/>
                <a:gd name="T12" fmla="*/ 426 w 479"/>
                <a:gd name="T13" fmla="*/ 86 h 577"/>
                <a:gd name="T14" fmla="*/ 422 w 479"/>
                <a:gd name="T15" fmla="*/ 82 h 577"/>
                <a:gd name="T16" fmla="*/ 351 w 479"/>
                <a:gd name="T17" fmla="*/ 39 h 577"/>
                <a:gd name="T18" fmla="*/ 350 w 479"/>
                <a:gd name="T19" fmla="*/ 38 h 577"/>
                <a:gd name="T20" fmla="*/ 348 w 479"/>
                <a:gd name="T21" fmla="*/ 35 h 577"/>
                <a:gd name="T22" fmla="*/ 343 w 479"/>
                <a:gd name="T23" fmla="*/ 31 h 577"/>
                <a:gd name="T24" fmla="*/ 290 w 479"/>
                <a:gd name="T25" fmla="*/ 26 h 577"/>
                <a:gd name="T26" fmla="*/ 291 w 479"/>
                <a:gd name="T27" fmla="*/ 23 h 577"/>
                <a:gd name="T28" fmla="*/ 293 w 479"/>
                <a:gd name="T29" fmla="*/ 15 h 577"/>
                <a:gd name="T30" fmla="*/ 294 w 479"/>
                <a:gd name="T31" fmla="*/ 6 h 577"/>
                <a:gd name="T32" fmla="*/ 293 w 479"/>
                <a:gd name="T33" fmla="*/ 4 h 577"/>
                <a:gd name="T34" fmla="*/ 290 w 479"/>
                <a:gd name="T35" fmla="*/ 3 h 577"/>
                <a:gd name="T36" fmla="*/ 285 w 479"/>
                <a:gd name="T37" fmla="*/ 4 h 577"/>
                <a:gd name="T38" fmla="*/ 284 w 479"/>
                <a:gd name="T39" fmla="*/ 5 h 577"/>
                <a:gd name="T40" fmla="*/ 239 w 479"/>
                <a:gd name="T41" fmla="*/ 27 h 577"/>
                <a:gd name="T42" fmla="*/ 238 w 479"/>
                <a:gd name="T43" fmla="*/ 25 h 577"/>
                <a:gd name="T44" fmla="*/ 238 w 479"/>
                <a:gd name="T45" fmla="*/ 22 h 577"/>
                <a:gd name="T46" fmla="*/ 236 w 479"/>
                <a:gd name="T47" fmla="*/ 17 h 577"/>
                <a:gd name="T48" fmla="*/ 233 w 479"/>
                <a:gd name="T49" fmla="*/ 17 h 577"/>
                <a:gd name="T50" fmla="*/ 211 w 479"/>
                <a:gd name="T51" fmla="*/ 16 h 577"/>
                <a:gd name="T52" fmla="*/ 185 w 479"/>
                <a:gd name="T53" fmla="*/ 35 h 577"/>
                <a:gd name="T54" fmla="*/ 118 w 479"/>
                <a:gd name="T55" fmla="*/ 44 h 577"/>
                <a:gd name="T56" fmla="*/ 33 w 479"/>
                <a:gd name="T57" fmla="*/ 261 h 577"/>
                <a:gd name="T58" fmla="*/ 42 w 479"/>
                <a:gd name="T59" fmla="*/ 182 h 577"/>
                <a:gd name="T60" fmla="*/ 66 w 479"/>
                <a:gd name="T61" fmla="*/ 334 h 577"/>
                <a:gd name="T62" fmla="*/ 56 w 479"/>
                <a:gd name="T63" fmla="*/ 286 h 577"/>
                <a:gd name="T64" fmla="*/ 103 w 479"/>
                <a:gd name="T65" fmla="*/ 364 h 577"/>
                <a:gd name="T66" fmla="*/ 152 w 479"/>
                <a:gd name="T67" fmla="*/ 450 h 577"/>
                <a:gd name="T68" fmla="*/ 150 w 479"/>
                <a:gd name="T69" fmla="*/ 410 h 577"/>
                <a:gd name="T70" fmla="*/ 156 w 479"/>
                <a:gd name="T71" fmla="*/ 458 h 577"/>
                <a:gd name="T72" fmla="*/ 160 w 479"/>
                <a:gd name="T73" fmla="*/ 453 h 577"/>
                <a:gd name="T74" fmla="*/ 160 w 479"/>
                <a:gd name="T75" fmla="*/ 457 h 577"/>
                <a:gd name="T76" fmla="*/ 140 w 479"/>
                <a:gd name="T77" fmla="*/ 530 h 577"/>
                <a:gd name="T78" fmla="*/ 300 w 479"/>
                <a:gd name="T79" fmla="*/ 570 h 577"/>
                <a:gd name="T80" fmla="*/ 285 w 479"/>
                <a:gd name="T81" fmla="*/ 545 h 577"/>
                <a:gd name="T82" fmla="*/ 290 w 479"/>
                <a:gd name="T83" fmla="*/ 456 h 577"/>
                <a:gd name="T84" fmla="*/ 308 w 479"/>
                <a:gd name="T85" fmla="*/ 448 h 577"/>
                <a:gd name="T86" fmla="*/ 316 w 479"/>
                <a:gd name="T87" fmla="*/ 451 h 577"/>
                <a:gd name="T88" fmla="*/ 318 w 479"/>
                <a:gd name="T89" fmla="*/ 452 h 577"/>
                <a:gd name="T90" fmla="*/ 325 w 479"/>
                <a:gd name="T91" fmla="*/ 454 h 577"/>
                <a:gd name="T92" fmla="*/ 325 w 479"/>
                <a:gd name="T93" fmla="*/ 454 h 577"/>
                <a:gd name="T94" fmla="*/ 399 w 479"/>
                <a:gd name="T95" fmla="*/ 439 h 577"/>
                <a:gd name="T96" fmla="*/ 400 w 479"/>
                <a:gd name="T97" fmla="*/ 410 h 577"/>
                <a:gd name="T98" fmla="*/ 410 w 479"/>
                <a:gd name="T99" fmla="*/ 385 h 577"/>
                <a:gd name="T100" fmla="*/ 422 w 479"/>
                <a:gd name="T101" fmla="*/ 370 h 577"/>
                <a:gd name="T102" fmla="*/ 422 w 479"/>
                <a:gd name="T103" fmla="*/ 368 h 577"/>
                <a:gd name="T104" fmla="*/ 422 w 479"/>
                <a:gd name="T105" fmla="*/ 346 h 577"/>
                <a:gd name="T106" fmla="*/ 457 w 479"/>
                <a:gd name="T107" fmla="*/ 323 h 577"/>
                <a:gd name="T108" fmla="*/ 286 w 479"/>
                <a:gd name="T109" fmla="*/ 7 h 577"/>
                <a:gd name="T110" fmla="*/ 286 w 479"/>
                <a:gd name="T111" fmla="*/ 7 h 577"/>
                <a:gd name="T112" fmla="*/ 290 w 479"/>
                <a:gd name="T113" fmla="*/ 6 h 577"/>
                <a:gd name="T114" fmla="*/ 291 w 479"/>
                <a:gd name="T115" fmla="*/ 7 h 577"/>
                <a:gd name="T116" fmla="*/ 290 w 479"/>
                <a:gd name="T117" fmla="*/ 14 h 577"/>
                <a:gd name="T118" fmla="*/ 288 w 479"/>
                <a:gd name="T119" fmla="*/ 19 h 577"/>
                <a:gd name="T120" fmla="*/ 286 w 479"/>
                <a:gd name="T121" fmla="*/ 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79" h="577">
                  <a:moveTo>
                    <a:pt x="457" y="323"/>
                  </a:moveTo>
                  <a:cubicBezTo>
                    <a:pt x="451" y="311"/>
                    <a:pt x="430" y="276"/>
                    <a:pt x="418" y="258"/>
                  </a:cubicBezTo>
                  <a:cubicBezTo>
                    <a:pt x="415" y="255"/>
                    <a:pt x="415" y="249"/>
                    <a:pt x="414" y="245"/>
                  </a:cubicBezTo>
                  <a:cubicBezTo>
                    <a:pt x="418" y="243"/>
                    <a:pt x="422" y="239"/>
                    <a:pt x="424" y="232"/>
                  </a:cubicBezTo>
                  <a:cubicBezTo>
                    <a:pt x="424" y="232"/>
                    <a:pt x="420" y="239"/>
                    <a:pt x="415" y="240"/>
                  </a:cubicBezTo>
                  <a:cubicBezTo>
                    <a:pt x="419" y="219"/>
                    <a:pt x="421" y="201"/>
                    <a:pt x="419" y="184"/>
                  </a:cubicBezTo>
                  <a:cubicBezTo>
                    <a:pt x="479" y="133"/>
                    <a:pt x="440" y="96"/>
                    <a:pt x="426" y="86"/>
                  </a:cubicBezTo>
                  <a:cubicBezTo>
                    <a:pt x="424" y="85"/>
                    <a:pt x="423" y="83"/>
                    <a:pt x="422" y="82"/>
                  </a:cubicBezTo>
                  <a:cubicBezTo>
                    <a:pt x="420" y="74"/>
                    <a:pt x="411" y="25"/>
                    <a:pt x="351" y="39"/>
                  </a:cubicBezTo>
                  <a:cubicBezTo>
                    <a:pt x="351" y="39"/>
                    <a:pt x="351" y="39"/>
                    <a:pt x="350" y="38"/>
                  </a:cubicBezTo>
                  <a:cubicBezTo>
                    <a:pt x="350" y="37"/>
                    <a:pt x="349" y="36"/>
                    <a:pt x="348" y="35"/>
                  </a:cubicBezTo>
                  <a:cubicBezTo>
                    <a:pt x="347" y="33"/>
                    <a:pt x="345" y="32"/>
                    <a:pt x="343" y="31"/>
                  </a:cubicBezTo>
                  <a:cubicBezTo>
                    <a:pt x="332" y="22"/>
                    <a:pt x="311" y="11"/>
                    <a:pt x="290" y="26"/>
                  </a:cubicBezTo>
                  <a:cubicBezTo>
                    <a:pt x="290" y="25"/>
                    <a:pt x="290" y="24"/>
                    <a:pt x="291" y="23"/>
                  </a:cubicBezTo>
                  <a:cubicBezTo>
                    <a:pt x="292" y="21"/>
                    <a:pt x="293" y="18"/>
                    <a:pt x="293" y="15"/>
                  </a:cubicBezTo>
                  <a:cubicBezTo>
                    <a:pt x="294" y="13"/>
                    <a:pt x="295" y="10"/>
                    <a:pt x="294" y="6"/>
                  </a:cubicBezTo>
                  <a:cubicBezTo>
                    <a:pt x="294" y="6"/>
                    <a:pt x="294" y="5"/>
                    <a:pt x="293" y="4"/>
                  </a:cubicBezTo>
                  <a:cubicBezTo>
                    <a:pt x="292" y="3"/>
                    <a:pt x="291" y="3"/>
                    <a:pt x="290" y="3"/>
                  </a:cubicBezTo>
                  <a:cubicBezTo>
                    <a:pt x="288" y="3"/>
                    <a:pt x="286" y="4"/>
                    <a:pt x="285" y="4"/>
                  </a:cubicBezTo>
                  <a:cubicBezTo>
                    <a:pt x="285" y="4"/>
                    <a:pt x="285" y="5"/>
                    <a:pt x="284" y="5"/>
                  </a:cubicBezTo>
                  <a:cubicBezTo>
                    <a:pt x="279" y="0"/>
                    <a:pt x="266" y="3"/>
                    <a:pt x="239" y="27"/>
                  </a:cubicBezTo>
                  <a:cubicBezTo>
                    <a:pt x="239" y="27"/>
                    <a:pt x="238" y="26"/>
                    <a:pt x="238" y="25"/>
                  </a:cubicBezTo>
                  <a:cubicBezTo>
                    <a:pt x="238" y="24"/>
                    <a:pt x="238" y="23"/>
                    <a:pt x="238" y="22"/>
                  </a:cubicBezTo>
                  <a:cubicBezTo>
                    <a:pt x="238" y="20"/>
                    <a:pt x="238" y="19"/>
                    <a:pt x="236" y="17"/>
                  </a:cubicBezTo>
                  <a:cubicBezTo>
                    <a:pt x="235" y="17"/>
                    <a:pt x="234" y="17"/>
                    <a:pt x="233" y="17"/>
                  </a:cubicBezTo>
                  <a:cubicBezTo>
                    <a:pt x="229" y="12"/>
                    <a:pt x="222" y="9"/>
                    <a:pt x="211" y="16"/>
                  </a:cubicBezTo>
                  <a:cubicBezTo>
                    <a:pt x="189" y="28"/>
                    <a:pt x="185" y="35"/>
                    <a:pt x="185" y="35"/>
                  </a:cubicBezTo>
                  <a:cubicBezTo>
                    <a:pt x="185" y="35"/>
                    <a:pt x="170" y="16"/>
                    <a:pt x="118" y="44"/>
                  </a:cubicBezTo>
                  <a:cubicBezTo>
                    <a:pt x="66" y="71"/>
                    <a:pt x="0" y="174"/>
                    <a:pt x="33" y="261"/>
                  </a:cubicBezTo>
                  <a:cubicBezTo>
                    <a:pt x="31" y="256"/>
                    <a:pt x="22" y="217"/>
                    <a:pt x="42" y="182"/>
                  </a:cubicBezTo>
                  <a:cubicBezTo>
                    <a:pt x="40" y="187"/>
                    <a:pt x="14" y="258"/>
                    <a:pt x="66" y="334"/>
                  </a:cubicBezTo>
                  <a:cubicBezTo>
                    <a:pt x="63" y="330"/>
                    <a:pt x="52" y="309"/>
                    <a:pt x="56" y="286"/>
                  </a:cubicBezTo>
                  <a:cubicBezTo>
                    <a:pt x="56" y="293"/>
                    <a:pt x="56" y="324"/>
                    <a:pt x="103" y="364"/>
                  </a:cubicBezTo>
                  <a:cubicBezTo>
                    <a:pt x="139" y="395"/>
                    <a:pt x="152" y="450"/>
                    <a:pt x="152" y="450"/>
                  </a:cubicBezTo>
                  <a:cubicBezTo>
                    <a:pt x="150" y="410"/>
                    <a:pt x="150" y="410"/>
                    <a:pt x="150" y="410"/>
                  </a:cubicBezTo>
                  <a:cubicBezTo>
                    <a:pt x="150" y="410"/>
                    <a:pt x="161" y="437"/>
                    <a:pt x="156" y="458"/>
                  </a:cubicBezTo>
                  <a:cubicBezTo>
                    <a:pt x="157" y="458"/>
                    <a:pt x="158" y="456"/>
                    <a:pt x="160" y="453"/>
                  </a:cubicBezTo>
                  <a:cubicBezTo>
                    <a:pt x="160" y="455"/>
                    <a:pt x="160" y="456"/>
                    <a:pt x="160" y="457"/>
                  </a:cubicBezTo>
                  <a:cubicBezTo>
                    <a:pt x="157" y="476"/>
                    <a:pt x="149" y="503"/>
                    <a:pt x="140" y="530"/>
                  </a:cubicBezTo>
                  <a:cubicBezTo>
                    <a:pt x="175" y="554"/>
                    <a:pt x="229" y="577"/>
                    <a:pt x="300" y="570"/>
                  </a:cubicBezTo>
                  <a:cubicBezTo>
                    <a:pt x="292" y="560"/>
                    <a:pt x="287" y="551"/>
                    <a:pt x="285" y="545"/>
                  </a:cubicBezTo>
                  <a:cubicBezTo>
                    <a:pt x="279" y="526"/>
                    <a:pt x="290" y="456"/>
                    <a:pt x="290" y="456"/>
                  </a:cubicBezTo>
                  <a:cubicBezTo>
                    <a:pt x="295" y="445"/>
                    <a:pt x="308" y="448"/>
                    <a:pt x="308" y="448"/>
                  </a:cubicBezTo>
                  <a:cubicBezTo>
                    <a:pt x="311" y="449"/>
                    <a:pt x="314" y="450"/>
                    <a:pt x="316" y="451"/>
                  </a:cubicBezTo>
                  <a:cubicBezTo>
                    <a:pt x="317" y="451"/>
                    <a:pt x="318" y="452"/>
                    <a:pt x="318" y="452"/>
                  </a:cubicBezTo>
                  <a:cubicBezTo>
                    <a:pt x="320" y="453"/>
                    <a:pt x="323" y="453"/>
                    <a:pt x="325" y="454"/>
                  </a:cubicBezTo>
                  <a:cubicBezTo>
                    <a:pt x="325" y="454"/>
                    <a:pt x="325" y="454"/>
                    <a:pt x="325" y="454"/>
                  </a:cubicBezTo>
                  <a:cubicBezTo>
                    <a:pt x="361" y="464"/>
                    <a:pt x="392" y="457"/>
                    <a:pt x="399" y="439"/>
                  </a:cubicBezTo>
                  <a:cubicBezTo>
                    <a:pt x="405" y="422"/>
                    <a:pt x="400" y="410"/>
                    <a:pt x="400" y="410"/>
                  </a:cubicBezTo>
                  <a:cubicBezTo>
                    <a:pt x="420" y="403"/>
                    <a:pt x="410" y="385"/>
                    <a:pt x="410" y="385"/>
                  </a:cubicBezTo>
                  <a:cubicBezTo>
                    <a:pt x="416" y="383"/>
                    <a:pt x="424" y="375"/>
                    <a:pt x="422" y="370"/>
                  </a:cubicBezTo>
                  <a:cubicBezTo>
                    <a:pt x="422" y="369"/>
                    <a:pt x="422" y="369"/>
                    <a:pt x="422" y="368"/>
                  </a:cubicBezTo>
                  <a:cubicBezTo>
                    <a:pt x="415" y="355"/>
                    <a:pt x="422" y="346"/>
                    <a:pt x="422" y="346"/>
                  </a:cubicBezTo>
                  <a:cubicBezTo>
                    <a:pt x="447" y="339"/>
                    <a:pt x="461" y="330"/>
                    <a:pt x="457" y="323"/>
                  </a:cubicBezTo>
                  <a:close/>
                  <a:moveTo>
                    <a:pt x="286" y="7"/>
                  </a:moveTo>
                  <a:cubicBezTo>
                    <a:pt x="286" y="7"/>
                    <a:pt x="286" y="7"/>
                    <a:pt x="286" y="7"/>
                  </a:cubicBezTo>
                  <a:cubicBezTo>
                    <a:pt x="287" y="6"/>
                    <a:pt x="289" y="6"/>
                    <a:pt x="290" y="6"/>
                  </a:cubicBezTo>
                  <a:cubicBezTo>
                    <a:pt x="291" y="6"/>
                    <a:pt x="291" y="6"/>
                    <a:pt x="291" y="7"/>
                  </a:cubicBezTo>
                  <a:cubicBezTo>
                    <a:pt x="291" y="9"/>
                    <a:pt x="291" y="12"/>
                    <a:pt x="290" y="14"/>
                  </a:cubicBezTo>
                  <a:cubicBezTo>
                    <a:pt x="289" y="16"/>
                    <a:pt x="289" y="17"/>
                    <a:pt x="288" y="19"/>
                  </a:cubicBezTo>
                  <a:cubicBezTo>
                    <a:pt x="288" y="15"/>
                    <a:pt x="288" y="10"/>
                    <a:pt x="286" y="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8" name="Turinio vietos rezervavimo ženklas 2"/>
            <p:cNvSpPr txBox="1">
              <a:spLocks/>
            </p:cNvSpPr>
            <p:nvPr/>
          </p:nvSpPr>
          <p:spPr>
            <a:xfrm>
              <a:off x="646110" y="3763068"/>
              <a:ext cx="2312748" cy="132271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lt-LT" sz="1400" b="1" dirty="0" smtClean="0">
                  <a:latin typeface="Garamond" panose="02020404030301010803" pitchFamily="18" charset="0"/>
                </a:rPr>
                <a:t>    PRAŠO / GAUNA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lt-LT" sz="1400" dirty="0" smtClean="0">
                  <a:latin typeface="Garamond" panose="02020404030301010803" pitchFamily="18" charset="0"/>
                </a:rPr>
                <a:t>į pareigas asmenį skiriantis ar paskyręs subjektas</a:t>
              </a:r>
              <a:endParaRPr lang="lt-LT" sz="1400" dirty="0">
                <a:latin typeface="Garamond" panose="02020404030301010803" pitchFamily="18" charset="0"/>
              </a:endParaRPr>
            </a:p>
          </p:txBody>
        </p:sp>
        <p:sp>
          <p:nvSpPr>
            <p:cNvPr id="19" name="Turinio vietos rezervavimo ženklas 2"/>
            <p:cNvSpPr txBox="1">
              <a:spLocks/>
            </p:cNvSpPr>
            <p:nvPr/>
          </p:nvSpPr>
          <p:spPr>
            <a:xfrm>
              <a:off x="3227656" y="3763068"/>
              <a:ext cx="2390386" cy="13227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20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8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6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5pPr>
              <a:lvl6pPr marL="2506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lt-LT" sz="1400" b="1" dirty="0" smtClean="0">
                  <a:latin typeface="Garamond" panose="02020404030301010803" pitchFamily="18" charset="0"/>
                </a:rPr>
                <a:t>RENKA</a:t>
              </a:r>
              <a:r>
                <a:rPr lang="lt-LT" sz="1400" dirty="0" smtClean="0">
                  <a:latin typeface="Garamond" panose="02020404030301010803" pitchFamily="18" charset="0"/>
                </a:rPr>
                <a:t> </a:t>
              </a:r>
              <a:endParaRPr lang="lt-LT" sz="1400" dirty="0">
                <a:latin typeface="Garamond" panose="02020404030301010803" pitchFamily="18" charset="0"/>
              </a:endParaRPr>
            </a:p>
            <a:p>
              <a:pPr marL="0" indent="0">
                <a:buNone/>
              </a:pPr>
              <a:r>
                <a:rPr lang="lt-LT" sz="1400" dirty="0">
                  <a:latin typeface="Garamond" panose="02020404030301010803" pitchFamily="18" charset="0"/>
                </a:rPr>
                <a:t>Specialiųjų tyrimų tarnyba</a:t>
              </a:r>
            </a:p>
          </p:txBody>
        </p:sp>
        <p:sp>
          <p:nvSpPr>
            <p:cNvPr id="20" name="Rodyklė kairėn-dešinėn 19"/>
            <p:cNvSpPr/>
            <p:nvPr/>
          </p:nvSpPr>
          <p:spPr>
            <a:xfrm>
              <a:off x="1882456" y="2850566"/>
              <a:ext cx="980553" cy="425597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1" name="Rodyklė kairėn 20"/>
            <p:cNvSpPr/>
            <p:nvPr/>
          </p:nvSpPr>
          <p:spPr>
            <a:xfrm>
              <a:off x="4932236" y="2804886"/>
              <a:ext cx="3381385" cy="471277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sp>
        <p:nvSpPr>
          <p:cNvPr id="22" name="Turinio vietos rezervavimo ženklas 2"/>
          <p:cNvSpPr txBox="1">
            <a:spLocks/>
          </p:cNvSpPr>
          <p:nvPr/>
        </p:nvSpPr>
        <p:spPr>
          <a:xfrm>
            <a:off x="7144472" y="3570150"/>
            <a:ext cx="2390386" cy="372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lt-LT" sz="1400" b="1" dirty="0" smtClean="0"/>
              <a:t>TEIKIA STT</a:t>
            </a:r>
            <a:endParaRPr lang="lt-LT" sz="1400" b="1" dirty="0"/>
          </a:p>
        </p:txBody>
      </p:sp>
      <p:sp>
        <p:nvSpPr>
          <p:cNvPr id="24" name="Turinio vietos rezervavimo ženklas 2"/>
          <p:cNvSpPr txBox="1">
            <a:spLocks/>
          </p:cNvSpPr>
          <p:nvPr/>
        </p:nvSpPr>
        <p:spPr>
          <a:xfrm>
            <a:off x="7894011" y="1393172"/>
            <a:ext cx="2499423" cy="472674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lt-LT" sz="1600" dirty="0" smtClean="0">
                <a:latin typeface="Garamond" panose="02020404030301010803" pitchFamily="18" charset="0"/>
              </a:rPr>
              <a:t>Kriminalinės </a:t>
            </a:r>
            <a:r>
              <a:rPr lang="lt-LT" sz="1600" dirty="0">
                <a:latin typeface="Garamond" panose="02020404030301010803" pitchFamily="18" charset="0"/>
              </a:rPr>
              <a:t>žvalgybos </a:t>
            </a:r>
            <a:r>
              <a:rPr lang="lt-LT" sz="1600" dirty="0" smtClean="0">
                <a:latin typeface="Garamond" panose="02020404030301010803" pitchFamily="18" charset="0"/>
              </a:rPr>
              <a:t>pagrindinės institucijos   (KŽ subjektai)          </a:t>
            </a:r>
          </a:p>
          <a:p>
            <a:pPr>
              <a:spcBef>
                <a:spcPts val="0"/>
              </a:spcBef>
            </a:pPr>
            <a:r>
              <a:rPr lang="lt-LT" sz="1050" dirty="0" smtClean="0">
                <a:latin typeface="Garamond" panose="02020404030301010803" pitchFamily="18" charset="0"/>
              </a:rPr>
              <a:t>LKPB, </a:t>
            </a:r>
            <a:r>
              <a:rPr lang="lt-LT" sz="1050" dirty="0">
                <a:latin typeface="Garamond" panose="02020404030301010803" pitchFamily="18" charset="0"/>
              </a:rPr>
              <a:t>VSAT, </a:t>
            </a:r>
            <a:r>
              <a:rPr lang="lt-LT" sz="1050" dirty="0" smtClean="0">
                <a:latin typeface="Garamond" panose="02020404030301010803" pitchFamily="18" charset="0"/>
              </a:rPr>
              <a:t>VAT, </a:t>
            </a:r>
            <a:r>
              <a:rPr lang="lt-LT" sz="1050" dirty="0">
                <a:latin typeface="Garamond" panose="02020404030301010803" pitchFamily="18" charset="0"/>
              </a:rPr>
              <a:t>FNTT, MKT, </a:t>
            </a:r>
            <a:r>
              <a:rPr lang="lt-LT" sz="1050" dirty="0" smtClean="0">
                <a:latin typeface="Garamond" panose="02020404030301010803" pitchFamily="18" charset="0"/>
              </a:rPr>
              <a:t>KD</a:t>
            </a:r>
          </a:p>
          <a:p>
            <a:pPr marL="0" indent="0">
              <a:buNone/>
            </a:pPr>
            <a:endParaRPr lang="lt-LT" sz="1600" dirty="0" smtClean="0">
              <a:latin typeface="Garamond" panose="02020404030301010803" pitchFamily="18" charset="0"/>
            </a:endParaRPr>
          </a:p>
          <a:p>
            <a:r>
              <a:rPr lang="lt-LT" sz="1600" dirty="0" smtClean="0">
                <a:latin typeface="Garamond" panose="02020404030301010803" pitchFamily="18" charset="0"/>
              </a:rPr>
              <a:t>Žvalgybos institucijos   </a:t>
            </a:r>
            <a:r>
              <a:rPr lang="lt-LT" sz="1050" dirty="0" smtClean="0">
                <a:latin typeface="Garamond" panose="02020404030301010803" pitchFamily="18" charset="0"/>
              </a:rPr>
              <a:t>VSD, AOTD</a:t>
            </a:r>
          </a:p>
          <a:p>
            <a:pPr marL="0" indent="0">
              <a:buNone/>
            </a:pPr>
            <a:endParaRPr lang="lt-LT" sz="1050" dirty="0" smtClean="0">
              <a:latin typeface="Garamond" panose="02020404030301010803" pitchFamily="18" charset="0"/>
            </a:endParaRPr>
          </a:p>
          <a:p>
            <a:r>
              <a:rPr lang="lt-LT" sz="1600" dirty="0" smtClean="0">
                <a:latin typeface="Garamond" panose="02020404030301010803" pitchFamily="18" charset="0"/>
              </a:rPr>
              <a:t>Kontrolės institucijos </a:t>
            </a:r>
            <a:r>
              <a:rPr lang="lt-LT" sz="1050" dirty="0">
                <a:latin typeface="Garamond" panose="02020404030301010803" pitchFamily="18" charset="0"/>
              </a:rPr>
              <a:t>VMI, </a:t>
            </a:r>
            <a:r>
              <a:rPr lang="lt-LT" sz="1050" dirty="0" smtClean="0">
                <a:latin typeface="Garamond" panose="02020404030301010803" pitchFamily="18" charset="0"/>
              </a:rPr>
              <a:t>VTEK</a:t>
            </a:r>
          </a:p>
          <a:p>
            <a:pPr marL="0" indent="0">
              <a:buNone/>
            </a:pPr>
            <a:endParaRPr lang="lt-LT" sz="1600" dirty="0" smtClean="0">
              <a:latin typeface="Garamond" panose="02020404030301010803" pitchFamily="18" charset="0"/>
            </a:endParaRPr>
          </a:p>
          <a:p>
            <a:r>
              <a:rPr lang="lt-LT" sz="1600" dirty="0" smtClean="0">
                <a:latin typeface="Garamond" panose="02020404030301010803" pitchFamily="18" charset="0"/>
              </a:rPr>
              <a:t>Buvę darbdaviai</a:t>
            </a:r>
          </a:p>
          <a:p>
            <a:endParaRPr lang="lt-LT" sz="1600" dirty="0">
              <a:latin typeface="Garamond" panose="02020404030301010803" pitchFamily="18" charset="0"/>
            </a:endParaRPr>
          </a:p>
          <a:p>
            <a:r>
              <a:rPr lang="lt-LT" sz="1600" dirty="0" smtClean="0">
                <a:latin typeface="Garamond" panose="02020404030301010803" pitchFamily="18" charset="0"/>
              </a:rPr>
              <a:t>+ Registrai ir informacinės sistemos</a:t>
            </a:r>
            <a:endParaRPr lang="lt-LT" sz="16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lt-LT" sz="1000" dirty="0"/>
          </a:p>
        </p:txBody>
      </p:sp>
      <p:sp>
        <p:nvSpPr>
          <p:cNvPr id="42" name="object 5"/>
          <p:cNvSpPr>
            <a:spLocks noChangeAspect="1"/>
          </p:cNvSpPr>
          <p:nvPr/>
        </p:nvSpPr>
        <p:spPr>
          <a:xfrm>
            <a:off x="5636526" y="2616909"/>
            <a:ext cx="1637374" cy="1739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그룹 40"/>
          <p:cNvGrpSpPr/>
          <p:nvPr/>
        </p:nvGrpSpPr>
        <p:grpSpPr>
          <a:xfrm>
            <a:off x="300515" y="3529511"/>
            <a:ext cx="2163524" cy="2036157"/>
            <a:chOff x="3676072" y="1834630"/>
            <a:chExt cx="1328852" cy="1326757"/>
          </a:xfrm>
          <a:solidFill>
            <a:schemeClr val="tx1">
              <a:lumMod val="50000"/>
              <a:lumOff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grpSp>
          <p:nvGrpSpPr>
            <p:cNvPr id="74" name="그룹 80"/>
            <p:cNvGrpSpPr/>
            <p:nvPr/>
          </p:nvGrpSpPr>
          <p:grpSpPr>
            <a:xfrm>
              <a:off x="3676072" y="1834630"/>
              <a:ext cx="1326762" cy="1326757"/>
              <a:chOff x="5388526" y="1348545"/>
              <a:chExt cx="805348" cy="805347"/>
            </a:xfrm>
            <a:grpFill/>
          </p:grpSpPr>
          <p:sp>
            <p:nvSpPr>
              <p:cNvPr id="76" name="타원 86"/>
              <p:cNvSpPr/>
              <p:nvPr/>
            </p:nvSpPr>
            <p:spPr>
              <a:xfrm>
                <a:off x="5388526" y="1348545"/>
                <a:ext cx="805348" cy="805346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500"/>
                  </a:lnSpc>
                </a:pPr>
                <a:endParaRPr lang="ko-KR" altLang="en-US" sz="8000" dirty="0">
                  <a:gradFill>
                    <a:gsLst>
                      <a:gs pos="0">
                        <a:schemeClr val="bg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atin typeface="Century Gothic" panose="020B0502020202020204" pitchFamily="34" charset="0"/>
                  <a:ea typeface="Roboto Light" pitchFamily="2" charset="0"/>
                  <a:cs typeface="Roboto Condensed Regular"/>
                </a:endParaRPr>
              </a:p>
            </p:txBody>
          </p:sp>
          <p:sp>
            <p:nvSpPr>
              <p:cNvPr id="77" name="타원 111"/>
              <p:cNvSpPr/>
              <p:nvPr/>
            </p:nvSpPr>
            <p:spPr>
              <a:xfrm>
                <a:off x="5605916" y="1521893"/>
                <a:ext cx="587958" cy="631999"/>
              </a:xfrm>
              <a:custGeom>
                <a:avLst/>
                <a:gdLst/>
                <a:ahLst/>
                <a:cxnLst/>
                <a:rect l="l" t="t" r="r" b="b"/>
                <a:pathLst>
                  <a:path w="587958" h="631999">
                    <a:moveTo>
                      <a:pt x="515732" y="0"/>
                    </a:moveTo>
                    <a:cubicBezTo>
                      <a:pt x="561413" y="64854"/>
                      <a:pt x="587958" y="143990"/>
                      <a:pt x="587958" y="229326"/>
                    </a:cubicBezTo>
                    <a:cubicBezTo>
                      <a:pt x="587958" y="451716"/>
                      <a:pt x="407675" y="631999"/>
                      <a:pt x="185284" y="631999"/>
                    </a:cubicBezTo>
                    <a:cubicBezTo>
                      <a:pt x="118132" y="631999"/>
                      <a:pt x="54819" y="615561"/>
                      <a:pt x="0" y="584861"/>
                    </a:cubicBezTo>
                    <a:cubicBezTo>
                      <a:pt x="34632" y="595451"/>
                      <a:pt x="71363" y="600249"/>
                      <a:pt x="109215" y="600249"/>
                    </a:cubicBezTo>
                    <a:cubicBezTo>
                      <a:pt x="351271" y="600249"/>
                      <a:pt x="547496" y="404024"/>
                      <a:pt x="547496" y="161969"/>
                    </a:cubicBezTo>
                    <a:cubicBezTo>
                      <a:pt x="547496" y="104644"/>
                      <a:pt x="536490" y="49889"/>
                      <a:pt x="515732" y="0"/>
                    </a:cubicBez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3718173" y="2283497"/>
              <a:ext cx="1286751" cy="319504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 rtlCol="0">
              <a:noAutofit/>
            </a:bodyPr>
            <a:lstStyle/>
            <a:p>
              <a:pPr lvl="0" algn="ctr"/>
              <a:r>
                <a:rPr lang="lt-LT" sz="1600" dirty="0" smtClean="0">
                  <a:latin typeface="Century Gothic" panose="020B0502020202020204" pitchFamily="34" charset="0"/>
                  <a:ea typeface="Tahoma" pitchFamily="34" charset="0"/>
                  <a:cs typeface="Tahoma" pitchFamily="34" charset="0"/>
                </a:rPr>
                <a:t>Į pareigas asmenį skiriantis ar paskyręs subjektas</a:t>
              </a:r>
              <a:endParaRPr lang="ko-KR" altLang="en-US" sz="1600" b="1" dirty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Century Gothic" panose="020B0502020202020204" pitchFamily="34" charset="0"/>
                <a:cs typeface="Tahoma" pitchFamily="34" charset="0"/>
              </a:endParaRPr>
            </a:p>
          </p:txBody>
        </p:sp>
      </p:grpSp>
      <p:sp>
        <p:nvSpPr>
          <p:cNvPr id="59" name="Pavadinimas 1"/>
          <p:cNvSpPr txBox="1">
            <a:spLocks/>
          </p:cNvSpPr>
          <p:nvPr/>
        </p:nvSpPr>
        <p:spPr>
          <a:xfrm>
            <a:off x="886474" y="31674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dirty="0" smtClean="0">
                <a:latin typeface="Garamond" panose="02020404030301010803" pitchFamily="18" charset="0"/>
              </a:rPr>
              <a:t>Informacijos pateikimo terminai</a:t>
            </a:r>
            <a:endParaRPr lang="lt-LT" dirty="0">
              <a:latin typeface="Garamond" panose="02020404030301010803" pitchFamily="18" charset="0"/>
            </a:endParaRPr>
          </a:p>
        </p:txBody>
      </p:sp>
      <p:grpSp>
        <p:nvGrpSpPr>
          <p:cNvPr id="63" name="그룹 1"/>
          <p:cNvGrpSpPr/>
          <p:nvPr/>
        </p:nvGrpSpPr>
        <p:grpSpPr>
          <a:xfrm>
            <a:off x="2277031" y="3848853"/>
            <a:ext cx="5056187" cy="2054610"/>
            <a:chOff x="2995614" y="1608136"/>
            <a:chExt cx="4451352" cy="1804985"/>
          </a:xfrm>
        </p:grpSpPr>
        <p:sp>
          <p:nvSpPr>
            <p:cNvPr id="64" name="Freeform 48"/>
            <p:cNvSpPr>
              <a:spLocks noEditPoints="1"/>
            </p:cNvSpPr>
            <p:nvPr/>
          </p:nvSpPr>
          <p:spPr bwMode="auto">
            <a:xfrm>
              <a:off x="3049589" y="2014535"/>
              <a:ext cx="4397377" cy="1398586"/>
            </a:xfrm>
            <a:custGeom>
              <a:avLst/>
              <a:gdLst>
                <a:gd name="T0" fmla="*/ 2240 w 2241"/>
                <a:gd name="T1" fmla="*/ 356 h 713"/>
                <a:gd name="T2" fmla="*/ 2102 w 2241"/>
                <a:gd name="T3" fmla="*/ 171 h 713"/>
                <a:gd name="T4" fmla="*/ 2102 w 2241"/>
                <a:gd name="T5" fmla="*/ 171 h 713"/>
                <a:gd name="T6" fmla="*/ 2102 w 2241"/>
                <a:gd name="T7" fmla="*/ 171 h 713"/>
                <a:gd name="T8" fmla="*/ 2009 w 2241"/>
                <a:gd name="T9" fmla="*/ 128 h 713"/>
                <a:gd name="T10" fmla="*/ 1892 w 2241"/>
                <a:gd name="T11" fmla="*/ 89 h 713"/>
                <a:gd name="T12" fmla="*/ 1120 w 2241"/>
                <a:gd name="T13" fmla="*/ 0 h 713"/>
                <a:gd name="T14" fmla="*/ 1091 w 2241"/>
                <a:gd name="T15" fmla="*/ 0 h 713"/>
                <a:gd name="T16" fmla="*/ 1084 w 2241"/>
                <a:gd name="T17" fmla="*/ 0 h 713"/>
                <a:gd name="T18" fmla="*/ 1061 w 2241"/>
                <a:gd name="T19" fmla="*/ 0 h 713"/>
                <a:gd name="T20" fmla="*/ 1054 w 2241"/>
                <a:gd name="T21" fmla="*/ 0 h 713"/>
                <a:gd name="T22" fmla="*/ 965 w 2241"/>
                <a:gd name="T23" fmla="*/ 3 h 713"/>
                <a:gd name="T24" fmla="*/ 964 w 2241"/>
                <a:gd name="T25" fmla="*/ 3 h 713"/>
                <a:gd name="T26" fmla="*/ 904 w 2241"/>
                <a:gd name="T27" fmla="*/ 6 h 713"/>
                <a:gd name="T28" fmla="*/ 902 w 2241"/>
                <a:gd name="T29" fmla="*/ 6 h 713"/>
                <a:gd name="T30" fmla="*/ 877 w 2241"/>
                <a:gd name="T31" fmla="*/ 7 h 713"/>
                <a:gd name="T32" fmla="*/ 870 w 2241"/>
                <a:gd name="T33" fmla="*/ 8 h 713"/>
                <a:gd name="T34" fmla="*/ 846 w 2241"/>
                <a:gd name="T35" fmla="*/ 9 h 713"/>
                <a:gd name="T36" fmla="*/ 832 w 2241"/>
                <a:gd name="T37" fmla="*/ 10 h 713"/>
                <a:gd name="T38" fmla="*/ 822 w 2241"/>
                <a:gd name="T39" fmla="*/ 11 h 713"/>
                <a:gd name="T40" fmla="*/ 641 w 2241"/>
                <a:gd name="T41" fmla="*/ 31 h 713"/>
                <a:gd name="T42" fmla="*/ 641 w 2241"/>
                <a:gd name="T43" fmla="*/ 31 h 713"/>
                <a:gd name="T44" fmla="*/ 359 w 2241"/>
                <a:gd name="T45" fmla="*/ 86 h 713"/>
                <a:gd name="T46" fmla="*/ 285 w 2241"/>
                <a:gd name="T47" fmla="*/ 55 h 713"/>
                <a:gd name="T48" fmla="*/ 293 w 2241"/>
                <a:gd name="T49" fmla="*/ 106 h 713"/>
                <a:gd name="T50" fmla="*/ 108 w 2241"/>
                <a:gd name="T51" fmla="*/ 190 h 713"/>
                <a:gd name="T52" fmla="*/ 1 w 2241"/>
                <a:gd name="T53" fmla="*/ 356 h 713"/>
                <a:gd name="T54" fmla="*/ 88 w 2241"/>
                <a:gd name="T55" fmla="*/ 510 h 713"/>
                <a:gd name="T56" fmla="*/ 184 w 2241"/>
                <a:gd name="T57" fmla="*/ 565 h 713"/>
                <a:gd name="T58" fmla="*/ 233 w 2241"/>
                <a:gd name="T59" fmla="*/ 638 h 713"/>
                <a:gd name="T60" fmla="*/ 245 w 2241"/>
                <a:gd name="T61" fmla="*/ 590 h 713"/>
                <a:gd name="T62" fmla="*/ 349 w 2241"/>
                <a:gd name="T63" fmla="*/ 624 h 713"/>
                <a:gd name="T64" fmla="*/ 1120 w 2241"/>
                <a:gd name="T65" fmla="*/ 713 h 713"/>
                <a:gd name="T66" fmla="*/ 1892 w 2241"/>
                <a:gd name="T67" fmla="*/ 624 h 713"/>
                <a:gd name="T68" fmla="*/ 2023 w 2241"/>
                <a:gd name="T69" fmla="*/ 579 h 713"/>
                <a:gd name="T70" fmla="*/ 2136 w 2241"/>
                <a:gd name="T71" fmla="*/ 521 h 713"/>
                <a:gd name="T72" fmla="*/ 2139 w 2241"/>
                <a:gd name="T73" fmla="*/ 518 h 713"/>
                <a:gd name="T74" fmla="*/ 2214 w 2241"/>
                <a:gd name="T75" fmla="*/ 514 h 713"/>
                <a:gd name="T76" fmla="*/ 2194 w 2241"/>
                <a:gd name="T77" fmla="*/ 471 h 713"/>
                <a:gd name="T78" fmla="*/ 2240 w 2241"/>
                <a:gd name="T79" fmla="*/ 356 h 713"/>
                <a:gd name="T80" fmla="*/ 2150 w 2241"/>
                <a:gd name="T81" fmla="*/ 378 h 713"/>
                <a:gd name="T82" fmla="*/ 2129 w 2241"/>
                <a:gd name="T83" fmla="*/ 332 h 713"/>
                <a:gd name="T84" fmla="*/ 2090 w 2241"/>
                <a:gd name="T85" fmla="*/ 430 h 713"/>
                <a:gd name="T86" fmla="*/ 2090 w 2241"/>
                <a:gd name="T87" fmla="*/ 430 h 713"/>
                <a:gd name="T88" fmla="*/ 1990 w 2241"/>
                <a:gd name="T89" fmla="*/ 480 h 713"/>
                <a:gd name="T90" fmla="*/ 1875 w 2241"/>
                <a:gd name="T91" fmla="*/ 518 h 713"/>
                <a:gd name="T92" fmla="*/ 1120 w 2241"/>
                <a:gd name="T93" fmla="*/ 606 h 713"/>
                <a:gd name="T94" fmla="*/ 365 w 2241"/>
                <a:gd name="T95" fmla="*/ 518 h 713"/>
                <a:gd name="T96" fmla="*/ 268 w 2241"/>
                <a:gd name="T97" fmla="*/ 487 h 713"/>
                <a:gd name="T98" fmla="*/ 281 w 2241"/>
                <a:gd name="T99" fmla="*/ 432 h 713"/>
                <a:gd name="T100" fmla="*/ 199 w 2241"/>
                <a:gd name="T101" fmla="*/ 457 h 713"/>
                <a:gd name="T102" fmla="*/ 81 w 2241"/>
                <a:gd name="T103" fmla="*/ 356 h 713"/>
                <a:gd name="T104" fmla="*/ 311 w 2241"/>
                <a:gd name="T105" fmla="*/ 211 h 713"/>
                <a:gd name="T106" fmla="*/ 320 w 2241"/>
                <a:gd name="T107" fmla="*/ 265 h 713"/>
                <a:gd name="T108" fmla="*/ 379 w 2241"/>
                <a:gd name="T109" fmla="*/ 192 h 713"/>
                <a:gd name="T110" fmla="*/ 833 w 2241"/>
                <a:gd name="T111" fmla="*/ 118 h 713"/>
                <a:gd name="T112" fmla="*/ 1120 w 2241"/>
                <a:gd name="T113" fmla="*/ 107 h 713"/>
                <a:gd name="T114" fmla="*/ 1875 w 2241"/>
                <a:gd name="T115" fmla="*/ 195 h 713"/>
                <a:gd name="T116" fmla="*/ 2160 w 2241"/>
                <a:gd name="T117" fmla="*/ 356 h 713"/>
                <a:gd name="T118" fmla="*/ 2150 w 2241"/>
                <a:gd name="T119" fmla="*/ 378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41" h="713">
                  <a:moveTo>
                    <a:pt x="2240" y="356"/>
                  </a:moveTo>
                  <a:cubicBezTo>
                    <a:pt x="2241" y="232"/>
                    <a:pt x="2104" y="172"/>
                    <a:pt x="2102" y="171"/>
                  </a:cubicBezTo>
                  <a:cubicBezTo>
                    <a:pt x="2102" y="171"/>
                    <a:pt x="2102" y="171"/>
                    <a:pt x="2102" y="171"/>
                  </a:cubicBezTo>
                  <a:cubicBezTo>
                    <a:pt x="2102" y="171"/>
                    <a:pt x="2102" y="171"/>
                    <a:pt x="2102" y="171"/>
                  </a:cubicBezTo>
                  <a:cubicBezTo>
                    <a:pt x="2075" y="156"/>
                    <a:pt x="2044" y="142"/>
                    <a:pt x="2009" y="128"/>
                  </a:cubicBezTo>
                  <a:cubicBezTo>
                    <a:pt x="1974" y="114"/>
                    <a:pt x="1935" y="102"/>
                    <a:pt x="1892" y="89"/>
                  </a:cubicBezTo>
                  <a:cubicBezTo>
                    <a:pt x="1685" y="31"/>
                    <a:pt x="1411" y="0"/>
                    <a:pt x="1120" y="0"/>
                  </a:cubicBezTo>
                  <a:cubicBezTo>
                    <a:pt x="1110" y="0"/>
                    <a:pt x="1101" y="0"/>
                    <a:pt x="1091" y="0"/>
                  </a:cubicBezTo>
                  <a:cubicBezTo>
                    <a:pt x="1089" y="0"/>
                    <a:pt x="1086" y="0"/>
                    <a:pt x="1084" y="0"/>
                  </a:cubicBezTo>
                  <a:cubicBezTo>
                    <a:pt x="1076" y="0"/>
                    <a:pt x="1068" y="0"/>
                    <a:pt x="1061" y="0"/>
                  </a:cubicBezTo>
                  <a:cubicBezTo>
                    <a:pt x="1059" y="0"/>
                    <a:pt x="1057" y="0"/>
                    <a:pt x="1054" y="0"/>
                  </a:cubicBezTo>
                  <a:cubicBezTo>
                    <a:pt x="1024" y="1"/>
                    <a:pt x="994" y="1"/>
                    <a:pt x="965" y="3"/>
                  </a:cubicBezTo>
                  <a:cubicBezTo>
                    <a:pt x="964" y="3"/>
                    <a:pt x="964" y="3"/>
                    <a:pt x="964" y="3"/>
                  </a:cubicBezTo>
                  <a:cubicBezTo>
                    <a:pt x="943" y="3"/>
                    <a:pt x="923" y="4"/>
                    <a:pt x="904" y="6"/>
                  </a:cubicBezTo>
                  <a:cubicBezTo>
                    <a:pt x="903" y="6"/>
                    <a:pt x="902" y="6"/>
                    <a:pt x="902" y="6"/>
                  </a:cubicBezTo>
                  <a:cubicBezTo>
                    <a:pt x="893" y="6"/>
                    <a:pt x="885" y="7"/>
                    <a:pt x="877" y="7"/>
                  </a:cubicBezTo>
                  <a:cubicBezTo>
                    <a:pt x="874" y="7"/>
                    <a:pt x="872" y="7"/>
                    <a:pt x="870" y="8"/>
                  </a:cubicBezTo>
                  <a:cubicBezTo>
                    <a:pt x="862" y="8"/>
                    <a:pt x="854" y="9"/>
                    <a:pt x="846" y="9"/>
                  </a:cubicBezTo>
                  <a:cubicBezTo>
                    <a:pt x="842" y="10"/>
                    <a:pt x="837" y="10"/>
                    <a:pt x="832" y="10"/>
                  </a:cubicBezTo>
                  <a:cubicBezTo>
                    <a:pt x="829" y="11"/>
                    <a:pt x="825" y="11"/>
                    <a:pt x="822" y="11"/>
                  </a:cubicBezTo>
                  <a:cubicBezTo>
                    <a:pt x="760" y="16"/>
                    <a:pt x="699" y="23"/>
                    <a:pt x="641" y="31"/>
                  </a:cubicBezTo>
                  <a:cubicBezTo>
                    <a:pt x="641" y="31"/>
                    <a:pt x="641" y="31"/>
                    <a:pt x="641" y="31"/>
                  </a:cubicBezTo>
                  <a:cubicBezTo>
                    <a:pt x="511" y="49"/>
                    <a:pt x="416" y="71"/>
                    <a:pt x="359" y="86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93" y="106"/>
                    <a:pt x="293" y="106"/>
                    <a:pt x="293" y="106"/>
                  </a:cubicBezTo>
                  <a:cubicBezTo>
                    <a:pt x="216" y="131"/>
                    <a:pt x="154" y="159"/>
                    <a:pt x="108" y="190"/>
                  </a:cubicBezTo>
                  <a:cubicBezTo>
                    <a:pt x="108" y="190"/>
                    <a:pt x="0" y="250"/>
                    <a:pt x="1" y="356"/>
                  </a:cubicBezTo>
                  <a:cubicBezTo>
                    <a:pt x="1" y="416"/>
                    <a:pt x="30" y="466"/>
                    <a:pt x="88" y="510"/>
                  </a:cubicBezTo>
                  <a:cubicBezTo>
                    <a:pt x="114" y="530"/>
                    <a:pt x="146" y="548"/>
                    <a:pt x="184" y="565"/>
                  </a:cubicBezTo>
                  <a:cubicBezTo>
                    <a:pt x="233" y="638"/>
                    <a:pt x="233" y="638"/>
                    <a:pt x="233" y="638"/>
                  </a:cubicBezTo>
                  <a:cubicBezTo>
                    <a:pt x="245" y="590"/>
                    <a:pt x="245" y="590"/>
                    <a:pt x="245" y="590"/>
                  </a:cubicBezTo>
                  <a:cubicBezTo>
                    <a:pt x="276" y="602"/>
                    <a:pt x="311" y="613"/>
                    <a:pt x="349" y="624"/>
                  </a:cubicBezTo>
                  <a:cubicBezTo>
                    <a:pt x="555" y="682"/>
                    <a:pt x="829" y="713"/>
                    <a:pt x="1120" y="713"/>
                  </a:cubicBezTo>
                  <a:cubicBezTo>
                    <a:pt x="1411" y="713"/>
                    <a:pt x="1685" y="682"/>
                    <a:pt x="1892" y="624"/>
                  </a:cubicBezTo>
                  <a:cubicBezTo>
                    <a:pt x="1941" y="610"/>
                    <a:pt x="1984" y="595"/>
                    <a:pt x="2023" y="579"/>
                  </a:cubicBezTo>
                  <a:cubicBezTo>
                    <a:pt x="2068" y="561"/>
                    <a:pt x="2105" y="542"/>
                    <a:pt x="2136" y="521"/>
                  </a:cubicBezTo>
                  <a:cubicBezTo>
                    <a:pt x="2139" y="518"/>
                    <a:pt x="2139" y="518"/>
                    <a:pt x="2139" y="518"/>
                  </a:cubicBezTo>
                  <a:cubicBezTo>
                    <a:pt x="2214" y="514"/>
                    <a:pt x="2214" y="514"/>
                    <a:pt x="2214" y="514"/>
                  </a:cubicBezTo>
                  <a:cubicBezTo>
                    <a:pt x="2194" y="471"/>
                    <a:pt x="2194" y="471"/>
                    <a:pt x="2194" y="471"/>
                  </a:cubicBezTo>
                  <a:cubicBezTo>
                    <a:pt x="2224" y="436"/>
                    <a:pt x="2239" y="398"/>
                    <a:pt x="2240" y="356"/>
                  </a:cubicBezTo>
                  <a:close/>
                  <a:moveTo>
                    <a:pt x="2150" y="378"/>
                  </a:moveTo>
                  <a:cubicBezTo>
                    <a:pt x="2129" y="332"/>
                    <a:pt x="2129" y="332"/>
                    <a:pt x="2129" y="332"/>
                  </a:cubicBezTo>
                  <a:cubicBezTo>
                    <a:pt x="2090" y="430"/>
                    <a:pt x="2090" y="430"/>
                    <a:pt x="2090" y="430"/>
                  </a:cubicBezTo>
                  <a:cubicBezTo>
                    <a:pt x="2090" y="430"/>
                    <a:pt x="2090" y="430"/>
                    <a:pt x="2090" y="430"/>
                  </a:cubicBezTo>
                  <a:cubicBezTo>
                    <a:pt x="2066" y="446"/>
                    <a:pt x="2033" y="463"/>
                    <a:pt x="1990" y="480"/>
                  </a:cubicBezTo>
                  <a:cubicBezTo>
                    <a:pt x="1958" y="493"/>
                    <a:pt x="1920" y="506"/>
                    <a:pt x="1875" y="518"/>
                  </a:cubicBezTo>
                  <a:cubicBezTo>
                    <a:pt x="1674" y="575"/>
                    <a:pt x="1406" y="606"/>
                    <a:pt x="1120" y="606"/>
                  </a:cubicBezTo>
                  <a:cubicBezTo>
                    <a:pt x="834" y="606"/>
                    <a:pt x="566" y="575"/>
                    <a:pt x="365" y="518"/>
                  </a:cubicBezTo>
                  <a:cubicBezTo>
                    <a:pt x="328" y="508"/>
                    <a:pt x="296" y="497"/>
                    <a:pt x="268" y="487"/>
                  </a:cubicBezTo>
                  <a:cubicBezTo>
                    <a:pt x="281" y="432"/>
                    <a:pt x="281" y="432"/>
                    <a:pt x="281" y="432"/>
                  </a:cubicBezTo>
                  <a:cubicBezTo>
                    <a:pt x="199" y="457"/>
                    <a:pt x="199" y="457"/>
                    <a:pt x="199" y="457"/>
                  </a:cubicBezTo>
                  <a:cubicBezTo>
                    <a:pt x="133" y="427"/>
                    <a:pt x="97" y="391"/>
                    <a:pt x="81" y="356"/>
                  </a:cubicBezTo>
                  <a:cubicBezTo>
                    <a:pt x="81" y="336"/>
                    <a:pt x="125" y="272"/>
                    <a:pt x="311" y="211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79" y="192"/>
                    <a:pt x="379" y="192"/>
                    <a:pt x="379" y="192"/>
                  </a:cubicBezTo>
                  <a:cubicBezTo>
                    <a:pt x="538" y="150"/>
                    <a:pt x="701" y="129"/>
                    <a:pt x="833" y="118"/>
                  </a:cubicBezTo>
                  <a:cubicBezTo>
                    <a:pt x="925" y="111"/>
                    <a:pt x="1022" y="107"/>
                    <a:pt x="1120" y="107"/>
                  </a:cubicBezTo>
                  <a:cubicBezTo>
                    <a:pt x="1406" y="107"/>
                    <a:pt x="1674" y="138"/>
                    <a:pt x="1875" y="195"/>
                  </a:cubicBezTo>
                  <a:cubicBezTo>
                    <a:pt x="2106" y="260"/>
                    <a:pt x="2159" y="334"/>
                    <a:pt x="2160" y="356"/>
                  </a:cubicBezTo>
                  <a:cubicBezTo>
                    <a:pt x="2157" y="363"/>
                    <a:pt x="2154" y="371"/>
                    <a:pt x="2150" y="3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3625851" y="1608136"/>
              <a:ext cx="3743327" cy="700087"/>
            </a:xfrm>
            <a:custGeom>
              <a:avLst/>
              <a:gdLst>
                <a:gd name="T0" fmla="*/ 1867 w 1908"/>
                <a:gd name="T1" fmla="*/ 357 h 357"/>
                <a:gd name="T2" fmla="*/ 1582 w 1908"/>
                <a:gd name="T3" fmla="*/ 196 h 357"/>
                <a:gd name="T4" fmla="*/ 827 w 1908"/>
                <a:gd name="T5" fmla="*/ 108 h 357"/>
                <a:gd name="T6" fmla="*/ 540 w 1908"/>
                <a:gd name="T7" fmla="*/ 119 h 357"/>
                <a:gd name="T8" fmla="*/ 18 w 1908"/>
                <a:gd name="T9" fmla="*/ 212 h 357"/>
                <a:gd name="T10" fmla="*/ 0 w 1908"/>
                <a:gd name="T11" fmla="*/ 107 h 357"/>
                <a:gd name="T12" fmla="*/ 348 w 1908"/>
                <a:gd name="T13" fmla="*/ 32 h 357"/>
                <a:gd name="T14" fmla="*/ 348 w 1908"/>
                <a:gd name="T15" fmla="*/ 31 h 357"/>
                <a:gd name="T16" fmla="*/ 529 w 1908"/>
                <a:gd name="T17" fmla="*/ 12 h 357"/>
                <a:gd name="T18" fmla="*/ 539 w 1908"/>
                <a:gd name="T19" fmla="*/ 11 h 357"/>
                <a:gd name="T20" fmla="*/ 553 w 1908"/>
                <a:gd name="T21" fmla="*/ 10 h 357"/>
                <a:gd name="T22" fmla="*/ 577 w 1908"/>
                <a:gd name="T23" fmla="*/ 9 h 357"/>
                <a:gd name="T24" fmla="*/ 584 w 1908"/>
                <a:gd name="T25" fmla="*/ 8 h 357"/>
                <a:gd name="T26" fmla="*/ 609 w 1908"/>
                <a:gd name="T27" fmla="*/ 7 h 357"/>
                <a:gd name="T28" fmla="*/ 611 w 1908"/>
                <a:gd name="T29" fmla="*/ 7 h 357"/>
                <a:gd name="T30" fmla="*/ 671 w 1908"/>
                <a:gd name="T31" fmla="*/ 4 h 357"/>
                <a:gd name="T32" fmla="*/ 672 w 1908"/>
                <a:gd name="T33" fmla="*/ 4 h 357"/>
                <a:gd name="T34" fmla="*/ 761 w 1908"/>
                <a:gd name="T35" fmla="*/ 1 h 357"/>
                <a:gd name="T36" fmla="*/ 768 w 1908"/>
                <a:gd name="T37" fmla="*/ 1 h 357"/>
                <a:gd name="T38" fmla="*/ 791 w 1908"/>
                <a:gd name="T39" fmla="*/ 1 h 357"/>
                <a:gd name="T40" fmla="*/ 798 w 1908"/>
                <a:gd name="T41" fmla="*/ 1 h 357"/>
                <a:gd name="T42" fmla="*/ 827 w 1908"/>
                <a:gd name="T43" fmla="*/ 0 h 357"/>
                <a:gd name="T44" fmla="*/ 1599 w 1908"/>
                <a:gd name="T45" fmla="*/ 90 h 357"/>
                <a:gd name="T46" fmla="*/ 1809 w 1908"/>
                <a:gd name="T47" fmla="*/ 172 h 357"/>
                <a:gd name="T48" fmla="*/ 1809 w 1908"/>
                <a:gd name="T49" fmla="*/ 172 h 357"/>
                <a:gd name="T50" fmla="*/ 1809 w 1908"/>
                <a:gd name="T51" fmla="*/ 172 h 357"/>
                <a:gd name="T52" fmla="*/ 1809 w 1908"/>
                <a:gd name="T53" fmla="*/ 172 h 357"/>
                <a:gd name="T54" fmla="*/ 1810 w 1908"/>
                <a:gd name="T55" fmla="*/ 173 h 357"/>
                <a:gd name="T56" fmla="*/ 1867 w 1908"/>
                <a:gd name="T57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8" h="357">
                  <a:moveTo>
                    <a:pt x="1867" y="357"/>
                  </a:moveTo>
                  <a:cubicBezTo>
                    <a:pt x="1866" y="335"/>
                    <a:pt x="1813" y="261"/>
                    <a:pt x="1582" y="196"/>
                  </a:cubicBezTo>
                  <a:cubicBezTo>
                    <a:pt x="1381" y="139"/>
                    <a:pt x="1113" y="108"/>
                    <a:pt x="827" y="108"/>
                  </a:cubicBezTo>
                  <a:cubicBezTo>
                    <a:pt x="729" y="108"/>
                    <a:pt x="632" y="112"/>
                    <a:pt x="540" y="119"/>
                  </a:cubicBezTo>
                  <a:cubicBezTo>
                    <a:pt x="389" y="131"/>
                    <a:pt x="198" y="158"/>
                    <a:pt x="18" y="21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120" y="63"/>
                    <a:pt x="348" y="32"/>
                  </a:cubicBezTo>
                  <a:cubicBezTo>
                    <a:pt x="348" y="31"/>
                    <a:pt x="348" y="31"/>
                    <a:pt x="348" y="31"/>
                  </a:cubicBezTo>
                  <a:cubicBezTo>
                    <a:pt x="406" y="24"/>
                    <a:pt x="467" y="17"/>
                    <a:pt x="529" y="12"/>
                  </a:cubicBezTo>
                  <a:cubicBezTo>
                    <a:pt x="532" y="12"/>
                    <a:pt x="536" y="12"/>
                    <a:pt x="539" y="11"/>
                  </a:cubicBezTo>
                  <a:cubicBezTo>
                    <a:pt x="544" y="11"/>
                    <a:pt x="549" y="11"/>
                    <a:pt x="553" y="10"/>
                  </a:cubicBezTo>
                  <a:cubicBezTo>
                    <a:pt x="561" y="10"/>
                    <a:pt x="569" y="9"/>
                    <a:pt x="577" y="9"/>
                  </a:cubicBezTo>
                  <a:cubicBezTo>
                    <a:pt x="579" y="8"/>
                    <a:pt x="581" y="8"/>
                    <a:pt x="584" y="8"/>
                  </a:cubicBezTo>
                  <a:cubicBezTo>
                    <a:pt x="592" y="8"/>
                    <a:pt x="600" y="7"/>
                    <a:pt x="609" y="7"/>
                  </a:cubicBezTo>
                  <a:cubicBezTo>
                    <a:pt x="609" y="7"/>
                    <a:pt x="610" y="7"/>
                    <a:pt x="611" y="7"/>
                  </a:cubicBezTo>
                  <a:cubicBezTo>
                    <a:pt x="630" y="5"/>
                    <a:pt x="650" y="4"/>
                    <a:pt x="671" y="4"/>
                  </a:cubicBezTo>
                  <a:cubicBezTo>
                    <a:pt x="672" y="4"/>
                    <a:pt x="672" y="4"/>
                    <a:pt x="672" y="4"/>
                  </a:cubicBezTo>
                  <a:cubicBezTo>
                    <a:pt x="701" y="2"/>
                    <a:pt x="731" y="2"/>
                    <a:pt x="761" y="1"/>
                  </a:cubicBezTo>
                  <a:cubicBezTo>
                    <a:pt x="764" y="1"/>
                    <a:pt x="766" y="1"/>
                    <a:pt x="768" y="1"/>
                  </a:cubicBezTo>
                  <a:cubicBezTo>
                    <a:pt x="775" y="1"/>
                    <a:pt x="783" y="1"/>
                    <a:pt x="791" y="1"/>
                  </a:cubicBezTo>
                  <a:cubicBezTo>
                    <a:pt x="793" y="1"/>
                    <a:pt x="796" y="1"/>
                    <a:pt x="798" y="1"/>
                  </a:cubicBezTo>
                  <a:cubicBezTo>
                    <a:pt x="808" y="1"/>
                    <a:pt x="817" y="0"/>
                    <a:pt x="827" y="0"/>
                  </a:cubicBezTo>
                  <a:cubicBezTo>
                    <a:pt x="1118" y="0"/>
                    <a:pt x="1392" y="32"/>
                    <a:pt x="1599" y="90"/>
                  </a:cubicBezTo>
                  <a:cubicBezTo>
                    <a:pt x="1685" y="115"/>
                    <a:pt x="1755" y="142"/>
                    <a:pt x="1809" y="172"/>
                  </a:cubicBezTo>
                  <a:cubicBezTo>
                    <a:pt x="1809" y="172"/>
                    <a:pt x="1809" y="172"/>
                    <a:pt x="1809" y="172"/>
                  </a:cubicBezTo>
                  <a:cubicBezTo>
                    <a:pt x="1809" y="172"/>
                    <a:pt x="1809" y="172"/>
                    <a:pt x="1809" y="172"/>
                  </a:cubicBezTo>
                  <a:cubicBezTo>
                    <a:pt x="1809" y="172"/>
                    <a:pt x="1809" y="172"/>
                    <a:pt x="1809" y="172"/>
                  </a:cubicBezTo>
                  <a:cubicBezTo>
                    <a:pt x="1810" y="173"/>
                    <a:pt x="1810" y="173"/>
                    <a:pt x="1810" y="173"/>
                  </a:cubicBezTo>
                  <a:cubicBezTo>
                    <a:pt x="1819" y="179"/>
                    <a:pt x="1908" y="244"/>
                    <a:pt x="1867" y="35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3130551" y="1717673"/>
              <a:ext cx="779463" cy="590549"/>
            </a:xfrm>
            <a:custGeom>
              <a:avLst/>
              <a:gdLst>
                <a:gd name="T0" fmla="*/ 397 w 397"/>
                <a:gd name="T1" fmla="*/ 64 h 301"/>
                <a:gd name="T2" fmla="*/ 279 w 397"/>
                <a:gd name="T3" fmla="*/ 210 h 301"/>
                <a:gd name="T4" fmla="*/ 270 w 397"/>
                <a:gd name="T5" fmla="*/ 156 h 301"/>
                <a:gd name="T6" fmla="*/ 40 w 397"/>
                <a:gd name="T7" fmla="*/ 301 h 301"/>
                <a:gd name="T8" fmla="*/ 67 w 397"/>
                <a:gd name="T9" fmla="*/ 135 h 301"/>
                <a:gd name="T10" fmla="*/ 67 w 397"/>
                <a:gd name="T11" fmla="*/ 135 h 301"/>
                <a:gd name="T12" fmla="*/ 252 w 397"/>
                <a:gd name="T13" fmla="*/ 51 h 301"/>
                <a:gd name="T14" fmla="*/ 244 w 397"/>
                <a:gd name="T15" fmla="*/ 0 h 301"/>
                <a:gd name="T16" fmla="*/ 397 w 397"/>
                <a:gd name="T17" fmla="*/ 6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301">
                  <a:moveTo>
                    <a:pt x="397" y="64"/>
                  </a:moveTo>
                  <a:cubicBezTo>
                    <a:pt x="279" y="210"/>
                    <a:pt x="279" y="210"/>
                    <a:pt x="279" y="210"/>
                  </a:cubicBezTo>
                  <a:cubicBezTo>
                    <a:pt x="270" y="156"/>
                    <a:pt x="270" y="156"/>
                    <a:pt x="270" y="156"/>
                  </a:cubicBezTo>
                  <a:cubicBezTo>
                    <a:pt x="84" y="217"/>
                    <a:pt x="40" y="282"/>
                    <a:pt x="40" y="301"/>
                  </a:cubicBezTo>
                  <a:cubicBezTo>
                    <a:pt x="0" y="219"/>
                    <a:pt x="63" y="139"/>
                    <a:pt x="67" y="135"/>
                  </a:cubicBezTo>
                  <a:cubicBezTo>
                    <a:pt x="67" y="135"/>
                    <a:pt x="67" y="135"/>
                    <a:pt x="67" y="135"/>
                  </a:cubicBezTo>
                  <a:cubicBezTo>
                    <a:pt x="113" y="104"/>
                    <a:pt x="175" y="76"/>
                    <a:pt x="252" y="51"/>
                  </a:cubicBezTo>
                  <a:cubicBezTo>
                    <a:pt x="244" y="0"/>
                    <a:pt x="244" y="0"/>
                    <a:pt x="244" y="0"/>
                  </a:cubicBezTo>
                  <a:lnTo>
                    <a:pt x="397" y="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3295651" y="2454273"/>
              <a:ext cx="3951290" cy="554037"/>
            </a:xfrm>
            <a:custGeom>
              <a:avLst/>
              <a:gdLst>
                <a:gd name="T0" fmla="*/ 2014 w 2014"/>
                <a:gd name="T1" fmla="*/ 88 h 283"/>
                <a:gd name="T2" fmla="*/ 2011 w 2014"/>
                <a:gd name="T3" fmla="*/ 90 h 283"/>
                <a:gd name="T4" fmla="*/ 1898 w 2014"/>
                <a:gd name="T5" fmla="*/ 149 h 283"/>
                <a:gd name="T6" fmla="*/ 1767 w 2014"/>
                <a:gd name="T7" fmla="*/ 193 h 283"/>
                <a:gd name="T8" fmla="*/ 995 w 2014"/>
                <a:gd name="T9" fmla="*/ 283 h 283"/>
                <a:gd name="T10" fmla="*/ 224 w 2014"/>
                <a:gd name="T11" fmla="*/ 193 h 283"/>
                <a:gd name="T12" fmla="*/ 120 w 2014"/>
                <a:gd name="T13" fmla="*/ 160 h 283"/>
                <a:gd name="T14" fmla="*/ 108 w 2014"/>
                <a:gd name="T15" fmla="*/ 208 h 283"/>
                <a:gd name="T16" fmla="*/ 0 w 2014"/>
                <a:gd name="T17" fmla="*/ 50 h 283"/>
                <a:gd name="T18" fmla="*/ 156 w 2014"/>
                <a:gd name="T19" fmla="*/ 2 h 283"/>
                <a:gd name="T20" fmla="*/ 143 w 2014"/>
                <a:gd name="T21" fmla="*/ 57 h 283"/>
                <a:gd name="T22" fmla="*/ 240 w 2014"/>
                <a:gd name="T23" fmla="*/ 88 h 283"/>
                <a:gd name="T24" fmla="*/ 995 w 2014"/>
                <a:gd name="T25" fmla="*/ 176 h 283"/>
                <a:gd name="T26" fmla="*/ 1750 w 2014"/>
                <a:gd name="T27" fmla="*/ 88 h 283"/>
                <a:gd name="T28" fmla="*/ 1865 w 2014"/>
                <a:gd name="T29" fmla="*/ 50 h 283"/>
                <a:gd name="T30" fmla="*/ 1965 w 2014"/>
                <a:gd name="T31" fmla="*/ 0 h 283"/>
                <a:gd name="T32" fmla="*/ 1929 w 2014"/>
                <a:gd name="T33" fmla="*/ 93 h 283"/>
                <a:gd name="T34" fmla="*/ 2014 w 2014"/>
                <a:gd name="T35" fmla="*/ 8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14" h="283">
                  <a:moveTo>
                    <a:pt x="2014" y="88"/>
                  </a:moveTo>
                  <a:cubicBezTo>
                    <a:pt x="2011" y="90"/>
                    <a:pt x="2011" y="90"/>
                    <a:pt x="2011" y="90"/>
                  </a:cubicBezTo>
                  <a:cubicBezTo>
                    <a:pt x="1980" y="111"/>
                    <a:pt x="1943" y="131"/>
                    <a:pt x="1898" y="149"/>
                  </a:cubicBezTo>
                  <a:cubicBezTo>
                    <a:pt x="1859" y="165"/>
                    <a:pt x="1816" y="180"/>
                    <a:pt x="1767" y="193"/>
                  </a:cubicBezTo>
                  <a:cubicBezTo>
                    <a:pt x="1560" y="251"/>
                    <a:pt x="1286" y="283"/>
                    <a:pt x="995" y="283"/>
                  </a:cubicBezTo>
                  <a:cubicBezTo>
                    <a:pt x="704" y="283"/>
                    <a:pt x="430" y="251"/>
                    <a:pt x="224" y="193"/>
                  </a:cubicBezTo>
                  <a:cubicBezTo>
                    <a:pt x="186" y="183"/>
                    <a:pt x="151" y="172"/>
                    <a:pt x="120" y="160"/>
                  </a:cubicBezTo>
                  <a:cubicBezTo>
                    <a:pt x="108" y="208"/>
                    <a:pt x="108" y="208"/>
                    <a:pt x="108" y="20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71" y="67"/>
                    <a:pt x="203" y="78"/>
                    <a:pt x="240" y="88"/>
                  </a:cubicBezTo>
                  <a:cubicBezTo>
                    <a:pt x="441" y="145"/>
                    <a:pt x="709" y="176"/>
                    <a:pt x="995" y="176"/>
                  </a:cubicBezTo>
                  <a:cubicBezTo>
                    <a:pt x="1281" y="176"/>
                    <a:pt x="1549" y="145"/>
                    <a:pt x="1750" y="88"/>
                  </a:cubicBezTo>
                  <a:cubicBezTo>
                    <a:pt x="1795" y="76"/>
                    <a:pt x="1833" y="63"/>
                    <a:pt x="1865" y="50"/>
                  </a:cubicBezTo>
                  <a:cubicBezTo>
                    <a:pt x="1908" y="33"/>
                    <a:pt x="1941" y="16"/>
                    <a:pt x="1965" y="0"/>
                  </a:cubicBezTo>
                  <a:cubicBezTo>
                    <a:pt x="1929" y="93"/>
                    <a:pt x="1929" y="93"/>
                    <a:pt x="1929" y="93"/>
                  </a:cubicBezTo>
                  <a:lnTo>
                    <a:pt x="2014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2995614" y="1982785"/>
              <a:ext cx="444500" cy="736599"/>
            </a:xfrm>
            <a:custGeom>
              <a:avLst/>
              <a:gdLst>
                <a:gd name="T0" fmla="*/ 153 w 227"/>
                <a:gd name="T1" fmla="*/ 290 h 375"/>
                <a:gd name="T2" fmla="*/ 227 w 227"/>
                <a:gd name="T3" fmla="*/ 267 h 375"/>
                <a:gd name="T4" fmla="*/ 136 w 227"/>
                <a:gd name="T5" fmla="*/ 0 h 375"/>
                <a:gd name="T6" fmla="*/ 29 w 227"/>
                <a:gd name="T7" fmla="*/ 166 h 375"/>
                <a:gd name="T8" fmla="*/ 116 w 227"/>
                <a:gd name="T9" fmla="*/ 320 h 375"/>
                <a:gd name="T10" fmla="*/ 212 w 227"/>
                <a:gd name="T11" fmla="*/ 375 h 375"/>
                <a:gd name="T12" fmla="*/ 153 w 227"/>
                <a:gd name="T13" fmla="*/ 29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375">
                  <a:moveTo>
                    <a:pt x="153" y="290"/>
                  </a:moveTo>
                  <a:cubicBezTo>
                    <a:pt x="227" y="267"/>
                    <a:pt x="227" y="267"/>
                    <a:pt x="227" y="267"/>
                  </a:cubicBezTo>
                  <a:cubicBezTo>
                    <a:pt x="0" y="162"/>
                    <a:pt x="136" y="0"/>
                    <a:pt x="136" y="0"/>
                  </a:cubicBezTo>
                  <a:cubicBezTo>
                    <a:pt x="136" y="0"/>
                    <a:pt x="28" y="60"/>
                    <a:pt x="29" y="166"/>
                  </a:cubicBezTo>
                  <a:cubicBezTo>
                    <a:pt x="29" y="225"/>
                    <a:pt x="58" y="276"/>
                    <a:pt x="116" y="320"/>
                  </a:cubicBezTo>
                  <a:cubicBezTo>
                    <a:pt x="142" y="340"/>
                    <a:pt x="174" y="358"/>
                    <a:pt x="212" y="375"/>
                  </a:cubicBezTo>
                  <a:lnTo>
                    <a:pt x="153" y="29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  <a:ea typeface="Roboto Condensed Regular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7080253" y="1946273"/>
              <a:ext cx="366713" cy="690562"/>
            </a:xfrm>
            <a:custGeom>
              <a:avLst/>
              <a:gdLst>
                <a:gd name="T0" fmla="*/ 140 w 187"/>
                <a:gd name="T1" fmla="*/ 300 h 352"/>
                <a:gd name="T2" fmla="*/ 186 w 187"/>
                <a:gd name="T3" fmla="*/ 185 h 352"/>
                <a:gd name="T4" fmla="*/ 48 w 187"/>
                <a:gd name="T5" fmla="*/ 0 h 352"/>
                <a:gd name="T6" fmla="*/ 96 w 187"/>
                <a:gd name="T7" fmla="*/ 207 h 352"/>
                <a:gd name="T8" fmla="*/ 75 w 187"/>
                <a:gd name="T9" fmla="*/ 161 h 352"/>
                <a:gd name="T10" fmla="*/ 0 w 187"/>
                <a:gd name="T11" fmla="*/ 352 h 352"/>
                <a:gd name="T12" fmla="*/ 160 w 187"/>
                <a:gd name="T13" fmla="*/ 343 h 352"/>
                <a:gd name="T14" fmla="*/ 140 w 187"/>
                <a:gd name="T15" fmla="*/ 30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352">
                  <a:moveTo>
                    <a:pt x="140" y="300"/>
                  </a:moveTo>
                  <a:cubicBezTo>
                    <a:pt x="170" y="265"/>
                    <a:pt x="186" y="227"/>
                    <a:pt x="186" y="185"/>
                  </a:cubicBezTo>
                  <a:cubicBezTo>
                    <a:pt x="187" y="60"/>
                    <a:pt x="48" y="0"/>
                    <a:pt x="48" y="0"/>
                  </a:cubicBezTo>
                  <a:cubicBezTo>
                    <a:pt x="48" y="0"/>
                    <a:pt x="161" y="74"/>
                    <a:pt x="96" y="207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160" y="343"/>
                    <a:pt x="160" y="343"/>
                    <a:pt x="160" y="343"/>
                  </a:cubicBezTo>
                  <a:lnTo>
                    <a:pt x="140" y="30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  <a:ea typeface="Roboto Condensed Regular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7031040" y="2454273"/>
              <a:ext cx="215900" cy="209550"/>
            </a:xfrm>
            <a:custGeom>
              <a:avLst/>
              <a:gdLst>
                <a:gd name="T0" fmla="*/ 110 w 110"/>
                <a:gd name="T1" fmla="*/ 88 h 107"/>
                <a:gd name="T2" fmla="*/ 107 w 110"/>
                <a:gd name="T3" fmla="*/ 90 h 107"/>
                <a:gd name="T4" fmla="*/ 88 w 110"/>
                <a:gd name="T5" fmla="*/ 103 h 107"/>
                <a:gd name="T6" fmla="*/ 88 w 110"/>
                <a:gd name="T7" fmla="*/ 103 h 107"/>
                <a:gd name="T8" fmla="*/ 0 w 110"/>
                <a:gd name="T9" fmla="*/ 107 h 107"/>
                <a:gd name="T10" fmla="*/ 36 w 110"/>
                <a:gd name="T11" fmla="*/ 15 h 107"/>
                <a:gd name="T12" fmla="*/ 36 w 110"/>
                <a:gd name="T13" fmla="*/ 15 h 107"/>
                <a:gd name="T14" fmla="*/ 61 w 110"/>
                <a:gd name="T15" fmla="*/ 0 h 107"/>
                <a:gd name="T16" fmla="*/ 25 w 110"/>
                <a:gd name="T17" fmla="*/ 93 h 107"/>
                <a:gd name="T18" fmla="*/ 110 w 110"/>
                <a:gd name="T19" fmla="*/ 8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07">
                  <a:moveTo>
                    <a:pt x="110" y="88"/>
                  </a:moveTo>
                  <a:cubicBezTo>
                    <a:pt x="107" y="90"/>
                    <a:pt x="107" y="90"/>
                    <a:pt x="107" y="90"/>
                  </a:cubicBezTo>
                  <a:cubicBezTo>
                    <a:pt x="101" y="95"/>
                    <a:pt x="95" y="99"/>
                    <a:pt x="88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5" y="10"/>
                    <a:pt x="54" y="5"/>
                    <a:pt x="61" y="0"/>
                  </a:cubicBezTo>
                  <a:cubicBezTo>
                    <a:pt x="25" y="93"/>
                    <a:pt x="25" y="93"/>
                    <a:pt x="25" y="93"/>
                  </a:cubicBezTo>
                  <a:lnTo>
                    <a:pt x="110" y="88"/>
                  </a:lnTo>
                  <a:close/>
                </a:path>
              </a:pathLst>
            </a:custGeom>
            <a:solidFill>
              <a:srgbClr val="000000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71" name="Freeform 62"/>
            <p:cNvSpPr>
              <a:spLocks/>
            </p:cNvSpPr>
            <p:nvPr/>
          </p:nvSpPr>
          <p:spPr bwMode="auto">
            <a:xfrm>
              <a:off x="3754438" y="1763711"/>
              <a:ext cx="206375" cy="223838"/>
            </a:xfrm>
            <a:custGeom>
              <a:avLst/>
              <a:gdLst>
                <a:gd name="T0" fmla="*/ 105 w 105"/>
                <a:gd name="T1" fmla="*/ 31 h 114"/>
                <a:gd name="T2" fmla="*/ 43 w 105"/>
                <a:gd name="T3" fmla="*/ 108 h 114"/>
                <a:gd name="T4" fmla="*/ 20 w 105"/>
                <a:gd name="T5" fmla="*/ 114 h 114"/>
                <a:gd name="T6" fmla="*/ 79 w 105"/>
                <a:gd name="T7" fmla="*/ 41 h 114"/>
                <a:gd name="T8" fmla="*/ 0 w 105"/>
                <a:gd name="T9" fmla="*/ 8 h 114"/>
                <a:gd name="T10" fmla="*/ 31 w 105"/>
                <a:gd name="T11" fmla="*/ 0 h 114"/>
                <a:gd name="T12" fmla="*/ 105 w 105"/>
                <a:gd name="T13" fmla="*/ 3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14">
                  <a:moveTo>
                    <a:pt x="105" y="31"/>
                  </a:moveTo>
                  <a:cubicBezTo>
                    <a:pt x="43" y="108"/>
                    <a:pt x="43" y="108"/>
                    <a:pt x="43" y="108"/>
                  </a:cubicBezTo>
                  <a:cubicBezTo>
                    <a:pt x="35" y="110"/>
                    <a:pt x="28" y="112"/>
                    <a:pt x="20" y="114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6"/>
                    <a:pt x="20" y="3"/>
                    <a:pt x="31" y="0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0000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72" name="Freeform 63"/>
            <p:cNvSpPr>
              <a:spLocks/>
            </p:cNvSpPr>
            <p:nvPr/>
          </p:nvSpPr>
          <p:spPr bwMode="auto">
            <a:xfrm>
              <a:off x="3246438" y="2486025"/>
              <a:ext cx="193675" cy="233363"/>
            </a:xfrm>
            <a:custGeom>
              <a:avLst/>
              <a:gdLst>
                <a:gd name="T0" fmla="*/ 25 w 99"/>
                <a:gd name="T1" fmla="*/ 34 h 119"/>
                <a:gd name="T2" fmla="*/ 84 w 99"/>
                <a:gd name="T3" fmla="*/ 119 h 119"/>
                <a:gd name="T4" fmla="*/ 57 w 99"/>
                <a:gd name="T5" fmla="*/ 107 h 119"/>
                <a:gd name="T6" fmla="*/ 0 w 99"/>
                <a:gd name="T7" fmla="*/ 23 h 119"/>
                <a:gd name="T8" fmla="*/ 75 w 99"/>
                <a:gd name="T9" fmla="*/ 0 h 119"/>
                <a:gd name="T10" fmla="*/ 99 w 99"/>
                <a:gd name="T11" fmla="*/ 11 h 119"/>
                <a:gd name="T12" fmla="*/ 25 w 99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119">
                  <a:moveTo>
                    <a:pt x="25" y="34"/>
                  </a:moveTo>
                  <a:cubicBezTo>
                    <a:pt x="84" y="119"/>
                    <a:pt x="84" y="119"/>
                    <a:pt x="84" y="119"/>
                  </a:cubicBezTo>
                  <a:cubicBezTo>
                    <a:pt x="74" y="115"/>
                    <a:pt x="66" y="111"/>
                    <a:pt x="57" y="10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3" y="4"/>
                    <a:pt x="91" y="7"/>
                    <a:pt x="99" y="11"/>
                  </a:cubicBezTo>
                  <a:lnTo>
                    <a:pt x="25" y="34"/>
                  </a:lnTo>
                  <a:close/>
                </a:path>
              </a:pathLst>
            </a:custGeom>
            <a:solidFill>
              <a:srgbClr val="000000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8" name="그룹 42"/>
          <p:cNvGrpSpPr/>
          <p:nvPr/>
        </p:nvGrpSpPr>
        <p:grpSpPr>
          <a:xfrm>
            <a:off x="7330812" y="3384723"/>
            <a:ext cx="2184186" cy="2008384"/>
            <a:chOff x="6044578" y="1834630"/>
            <a:chExt cx="1326762" cy="1326757"/>
          </a:xfrm>
          <a:solidFill>
            <a:schemeClr val="accent1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grpSp>
          <p:nvGrpSpPr>
            <p:cNvPr id="79" name="그룹 89"/>
            <p:cNvGrpSpPr/>
            <p:nvPr/>
          </p:nvGrpSpPr>
          <p:grpSpPr>
            <a:xfrm>
              <a:off x="6044578" y="1834630"/>
              <a:ext cx="1326762" cy="1326757"/>
              <a:chOff x="5388526" y="1348545"/>
              <a:chExt cx="805348" cy="805347"/>
            </a:xfrm>
            <a:grpFill/>
          </p:grpSpPr>
          <p:sp>
            <p:nvSpPr>
              <p:cNvPr id="81" name="타원 95"/>
              <p:cNvSpPr/>
              <p:nvPr/>
            </p:nvSpPr>
            <p:spPr>
              <a:xfrm>
                <a:off x="5388526" y="1348545"/>
                <a:ext cx="805348" cy="805346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500"/>
                  </a:lnSpc>
                </a:pPr>
                <a:endParaRPr lang="ko-KR" altLang="en-US" sz="8000" dirty="0">
                  <a:gradFill>
                    <a:gsLst>
                      <a:gs pos="0">
                        <a:schemeClr val="bg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atin typeface="Century Gothic" panose="020B0502020202020204" pitchFamily="34" charset="0"/>
                  <a:ea typeface="Roboto Light" pitchFamily="2" charset="0"/>
                  <a:cs typeface="Roboto Condensed Regular"/>
                </a:endParaRPr>
              </a:p>
            </p:txBody>
          </p:sp>
          <p:sp>
            <p:nvSpPr>
              <p:cNvPr id="82" name="타원 111"/>
              <p:cNvSpPr/>
              <p:nvPr/>
            </p:nvSpPr>
            <p:spPr>
              <a:xfrm>
                <a:off x="5605916" y="1521893"/>
                <a:ext cx="587958" cy="631999"/>
              </a:xfrm>
              <a:custGeom>
                <a:avLst/>
                <a:gdLst/>
                <a:ahLst/>
                <a:cxnLst/>
                <a:rect l="l" t="t" r="r" b="b"/>
                <a:pathLst>
                  <a:path w="587958" h="631999">
                    <a:moveTo>
                      <a:pt x="515732" y="0"/>
                    </a:moveTo>
                    <a:cubicBezTo>
                      <a:pt x="561413" y="64854"/>
                      <a:pt x="587958" y="143990"/>
                      <a:pt x="587958" y="229326"/>
                    </a:cubicBezTo>
                    <a:cubicBezTo>
                      <a:pt x="587958" y="451716"/>
                      <a:pt x="407675" y="631999"/>
                      <a:pt x="185284" y="631999"/>
                    </a:cubicBezTo>
                    <a:cubicBezTo>
                      <a:pt x="118132" y="631999"/>
                      <a:pt x="54819" y="615561"/>
                      <a:pt x="0" y="584861"/>
                    </a:cubicBezTo>
                    <a:cubicBezTo>
                      <a:pt x="34632" y="595451"/>
                      <a:pt x="71363" y="600249"/>
                      <a:pt x="109215" y="600249"/>
                    </a:cubicBezTo>
                    <a:cubicBezTo>
                      <a:pt x="351271" y="600249"/>
                      <a:pt x="547496" y="404024"/>
                      <a:pt x="547496" y="161969"/>
                    </a:cubicBezTo>
                    <a:cubicBezTo>
                      <a:pt x="547496" y="104644"/>
                      <a:pt x="536490" y="49889"/>
                      <a:pt x="515732" y="0"/>
                    </a:cubicBez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6083602" y="2353326"/>
              <a:ext cx="1286751" cy="319504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lt-LT" dirty="0"/>
                <a:t>Specialiųjų tyrimų tarnyba</a:t>
              </a:r>
            </a:p>
            <a:p>
              <a:pPr lvl="0" algn="ctr"/>
              <a:endParaRPr lang="ko-KR" alt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868187" y="5611075"/>
            <a:ext cx="7324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dirty="0">
                <a:latin typeface="Garamond" panose="02020404030301010803" pitchFamily="18" charset="0"/>
              </a:rPr>
              <a:t>N</a:t>
            </a:r>
            <a:r>
              <a:rPr lang="lt-LT" sz="1600" dirty="0" smtClean="0">
                <a:latin typeface="Garamond" panose="02020404030301010803" pitchFamily="18" charset="0"/>
              </a:rPr>
              <a:t>e </a:t>
            </a:r>
            <a:r>
              <a:rPr lang="lt-LT" sz="1600" dirty="0">
                <a:latin typeface="Garamond" panose="02020404030301010803" pitchFamily="18" charset="0"/>
              </a:rPr>
              <a:t>vėliau kaip per </a:t>
            </a:r>
            <a:r>
              <a:rPr lang="lt-LT" sz="1600" b="1" dirty="0" smtClean="0">
                <a:latin typeface="Garamond" panose="02020404030301010803" pitchFamily="18" charset="0"/>
              </a:rPr>
              <a:t>10 darbo dienų </a:t>
            </a:r>
            <a:r>
              <a:rPr lang="lt-LT" sz="1600" dirty="0">
                <a:latin typeface="Garamond" panose="02020404030301010803" pitchFamily="18" charset="0"/>
              </a:rPr>
              <a:t>nuo rašytinio prašymo pateikti informaciją apie asmenį gavimo dienos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grpSp>
        <p:nvGrpSpPr>
          <p:cNvPr id="84" name="그룹 41"/>
          <p:cNvGrpSpPr/>
          <p:nvPr/>
        </p:nvGrpSpPr>
        <p:grpSpPr>
          <a:xfrm>
            <a:off x="2901805" y="1563439"/>
            <a:ext cx="2262866" cy="2016221"/>
            <a:chOff x="4860325" y="2061717"/>
            <a:chExt cx="1326762" cy="1326755"/>
          </a:xfrm>
          <a:solidFill>
            <a:schemeClr val="accent2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grpSp>
          <p:nvGrpSpPr>
            <p:cNvPr id="85" name="그룹 98"/>
            <p:cNvGrpSpPr/>
            <p:nvPr/>
          </p:nvGrpSpPr>
          <p:grpSpPr>
            <a:xfrm>
              <a:off x="4860325" y="2061717"/>
              <a:ext cx="1326762" cy="1326755"/>
              <a:chOff x="5388526" y="1348546"/>
              <a:chExt cx="805348" cy="805346"/>
            </a:xfrm>
            <a:grpFill/>
          </p:grpSpPr>
          <p:sp>
            <p:nvSpPr>
              <p:cNvPr id="87" name="타원 104"/>
              <p:cNvSpPr/>
              <p:nvPr/>
            </p:nvSpPr>
            <p:spPr>
              <a:xfrm>
                <a:off x="5388526" y="1348546"/>
                <a:ext cx="805348" cy="805346"/>
              </a:xfrm>
              <a:prstGeom prst="ellipse">
                <a:avLst/>
              </a:prstGeom>
              <a:grpFill/>
              <a:ln w="3175" cap="flat" cmpd="sng" algn="ctr">
                <a:noFill/>
                <a:prstDash val="solid"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500"/>
                  </a:lnSpc>
                </a:pPr>
                <a:endParaRPr lang="ko-KR" altLang="en-US" sz="8000" dirty="0">
                  <a:gradFill>
                    <a:gsLst>
                      <a:gs pos="0">
                        <a:schemeClr val="bg2"/>
                      </a:gs>
                      <a:gs pos="100000">
                        <a:schemeClr val="bg2"/>
                      </a:gs>
                    </a:gsLst>
                    <a:lin ang="0" scaled="1"/>
                  </a:gradFill>
                  <a:latin typeface="Century Gothic" panose="020B0502020202020204" pitchFamily="34" charset="0"/>
                  <a:ea typeface="Roboto Light" pitchFamily="2" charset="0"/>
                  <a:cs typeface="Roboto Condensed Regular"/>
                </a:endParaRPr>
              </a:p>
            </p:txBody>
          </p:sp>
          <p:sp>
            <p:nvSpPr>
              <p:cNvPr id="88" name="타원 111"/>
              <p:cNvSpPr/>
              <p:nvPr/>
            </p:nvSpPr>
            <p:spPr>
              <a:xfrm>
                <a:off x="5605916" y="1521893"/>
                <a:ext cx="587958" cy="631999"/>
              </a:xfrm>
              <a:custGeom>
                <a:avLst/>
                <a:gdLst/>
                <a:ahLst/>
                <a:cxnLst/>
                <a:rect l="l" t="t" r="r" b="b"/>
                <a:pathLst>
                  <a:path w="587958" h="631999">
                    <a:moveTo>
                      <a:pt x="515732" y="0"/>
                    </a:moveTo>
                    <a:cubicBezTo>
                      <a:pt x="561413" y="64854"/>
                      <a:pt x="587958" y="143990"/>
                      <a:pt x="587958" y="229326"/>
                    </a:cubicBezTo>
                    <a:cubicBezTo>
                      <a:pt x="587958" y="451716"/>
                      <a:pt x="407675" y="631999"/>
                      <a:pt x="185284" y="631999"/>
                    </a:cubicBezTo>
                    <a:cubicBezTo>
                      <a:pt x="118132" y="631999"/>
                      <a:pt x="54819" y="615561"/>
                      <a:pt x="0" y="584861"/>
                    </a:cubicBezTo>
                    <a:cubicBezTo>
                      <a:pt x="34632" y="595451"/>
                      <a:pt x="71363" y="600249"/>
                      <a:pt x="109215" y="600249"/>
                    </a:cubicBezTo>
                    <a:cubicBezTo>
                      <a:pt x="351271" y="600249"/>
                      <a:pt x="547496" y="404024"/>
                      <a:pt x="547496" y="161969"/>
                    </a:cubicBezTo>
                    <a:cubicBezTo>
                      <a:pt x="547496" y="104644"/>
                      <a:pt x="536490" y="49889"/>
                      <a:pt x="515732" y="0"/>
                    </a:cubicBezTo>
                    <a:close/>
                  </a:path>
                </a:pathLst>
              </a:custGeom>
              <a:grpFill/>
              <a:ln w="3175" cap="flat" cmpd="sng" algn="ctr">
                <a:noFill/>
                <a:prstDash val="solid"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4875759" y="2569490"/>
              <a:ext cx="1286751" cy="319504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lt-LT" sz="1600" dirty="0" smtClean="0">
                  <a:latin typeface="Century Gothic" panose="020B0502020202020204" pitchFamily="34" charset="0"/>
                  <a:ea typeface="Tahoma" pitchFamily="34" charset="0"/>
                  <a:cs typeface="Tahoma" pitchFamily="34" charset="0"/>
                </a:rPr>
                <a:t>Institucijos, įstaigos ir įmonės</a:t>
              </a:r>
              <a:endParaRPr lang="en-US" sz="1600" dirty="0">
                <a:latin typeface="Century Gothic" panose="020B0502020202020204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9" name="그룹 1"/>
          <p:cNvGrpSpPr/>
          <p:nvPr/>
        </p:nvGrpSpPr>
        <p:grpSpPr>
          <a:xfrm rot="1461055">
            <a:off x="4796039" y="2652685"/>
            <a:ext cx="2955353" cy="2054610"/>
            <a:chOff x="2995614" y="1608136"/>
            <a:chExt cx="4451352" cy="1804985"/>
          </a:xfrm>
        </p:grpSpPr>
        <p:sp>
          <p:nvSpPr>
            <p:cNvPr id="90" name="Freeform 48"/>
            <p:cNvSpPr>
              <a:spLocks noEditPoints="1"/>
            </p:cNvSpPr>
            <p:nvPr/>
          </p:nvSpPr>
          <p:spPr bwMode="auto">
            <a:xfrm>
              <a:off x="3049589" y="2014535"/>
              <a:ext cx="4397377" cy="1398586"/>
            </a:xfrm>
            <a:custGeom>
              <a:avLst/>
              <a:gdLst>
                <a:gd name="T0" fmla="*/ 2240 w 2241"/>
                <a:gd name="T1" fmla="*/ 356 h 713"/>
                <a:gd name="T2" fmla="*/ 2102 w 2241"/>
                <a:gd name="T3" fmla="*/ 171 h 713"/>
                <a:gd name="T4" fmla="*/ 2102 w 2241"/>
                <a:gd name="T5" fmla="*/ 171 h 713"/>
                <a:gd name="T6" fmla="*/ 2102 w 2241"/>
                <a:gd name="T7" fmla="*/ 171 h 713"/>
                <a:gd name="T8" fmla="*/ 2009 w 2241"/>
                <a:gd name="T9" fmla="*/ 128 h 713"/>
                <a:gd name="T10" fmla="*/ 1892 w 2241"/>
                <a:gd name="T11" fmla="*/ 89 h 713"/>
                <a:gd name="T12" fmla="*/ 1120 w 2241"/>
                <a:gd name="T13" fmla="*/ 0 h 713"/>
                <a:gd name="T14" fmla="*/ 1091 w 2241"/>
                <a:gd name="T15" fmla="*/ 0 h 713"/>
                <a:gd name="T16" fmla="*/ 1084 w 2241"/>
                <a:gd name="T17" fmla="*/ 0 h 713"/>
                <a:gd name="T18" fmla="*/ 1061 w 2241"/>
                <a:gd name="T19" fmla="*/ 0 h 713"/>
                <a:gd name="T20" fmla="*/ 1054 w 2241"/>
                <a:gd name="T21" fmla="*/ 0 h 713"/>
                <a:gd name="T22" fmla="*/ 965 w 2241"/>
                <a:gd name="T23" fmla="*/ 3 h 713"/>
                <a:gd name="T24" fmla="*/ 964 w 2241"/>
                <a:gd name="T25" fmla="*/ 3 h 713"/>
                <a:gd name="T26" fmla="*/ 904 w 2241"/>
                <a:gd name="T27" fmla="*/ 6 h 713"/>
                <a:gd name="T28" fmla="*/ 902 w 2241"/>
                <a:gd name="T29" fmla="*/ 6 h 713"/>
                <a:gd name="T30" fmla="*/ 877 w 2241"/>
                <a:gd name="T31" fmla="*/ 7 h 713"/>
                <a:gd name="T32" fmla="*/ 870 w 2241"/>
                <a:gd name="T33" fmla="*/ 8 h 713"/>
                <a:gd name="T34" fmla="*/ 846 w 2241"/>
                <a:gd name="T35" fmla="*/ 9 h 713"/>
                <a:gd name="T36" fmla="*/ 832 w 2241"/>
                <a:gd name="T37" fmla="*/ 10 h 713"/>
                <a:gd name="T38" fmla="*/ 822 w 2241"/>
                <a:gd name="T39" fmla="*/ 11 h 713"/>
                <a:gd name="T40" fmla="*/ 641 w 2241"/>
                <a:gd name="T41" fmla="*/ 31 h 713"/>
                <a:gd name="T42" fmla="*/ 641 w 2241"/>
                <a:gd name="T43" fmla="*/ 31 h 713"/>
                <a:gd name="T44" fmla="*/ 359 w 2241"/>
                <a:gd name="T45" fmla="*/ 86 h 713"/>
                <a:gd name="T46" fmla="*/ 285 w 2241"/>
                <a:gd name="T47" fmla="*/ 55 h 713"/>
                <a:gd name="T48" fmla="*/ 293 w 2241"/>
                <a:gd name="T49" fmla="*/ 106 h 713"/>
                <a:gd name="T50" fmla="*/ 108 w 2241"/>
                <a:gd name="T51" fmla="*/ 190 h 713"/>
                <a:gd name="T52" fmla="*/ 1 w 2241"/>
                <a:gd name="T53" fmla="*/ 356 h 713"/>
                <a:gd name="T54" fmla="*/ 88 w 2241"/>
                <a:gd name="T55" fmla="*/ 510 h 713"/>
                <a:gd name="T56" fmla="*/ 184 w 2241"/>
                <a:gd name="T57" fmla="*/ 565 h 713"/>
                <a:gd name="T58" fmla="*/ 233 w 2241"/>
                <a:gd name="T59" fmla="*/ 638 h 713"/>
                <a:gd name="T60" fmla="*/ 245 w 2241"/>
                <a:gd name="T61" fmla="*/ 590 h 713"/>
                <a:gd name="T62" fmla="*/ 349 w 2241"/>
                <a:gd name="T63" fmla="*/ 624 h 713"/>
                <a:gd name="T64" fmla="*/ 1120 w 2241"/>
                <a:gd name="T65" fmla="*/ 713 h 713"/>
                <a:gd name="T66" fmla="*/ 1892 w 2241"/>
                <a:gd name="T67" fmla="*/ 624 h 713"/>
                <a:gd name="T68" fmla="*/ 2023 w 2241"/>
                <a:gd name="T69" fmla="*/ 579 h 713"/>
                <a:gd name="T70" fmla="*/ 2136 w 2241"/>
                <a:gd name="T71" fmla="*/ 521 h 713"/>
                <a:gd name="T72" fmla="*/ 2139 w 2241"/>
                <a:gd name="T73" fmla="*/ 518 h 713"/>
                <a:gd name="T74" fmla="*/ 2214 w 2241"/>
                <a:gd name="T75" fmla="*/ 514 h 713"/>
                <a:gd name="T76" fmla="*/ 2194 w 2241"/>
                <a:gd name="T77" fmla="*/ 471 h 713"/>
                <a:gd name="T78" fmla="*/ 2240 w 2241"/>
                <a:gd name="T79" fmla="*/ 356 h 713"/>
                <a:gd name="T80" fmla="*/ 2150 w 2241"/>
                <a:gd name="T81" fmla="*/ 378 h 713"/>
                <a:gd name="T82" fmla="*/ 2129 w 2241"/>
                <a:gd name="T83" fmla="*/ 332 h 713"/>
                <a:gd name="T84" fmla="*/ 2090 w 2241"/>
                <a:gd name="T85" fmla="*/ 430 h 713"/>
                <a:gd name="T86" fmla="*/ 2090 w 2241"/>
                <a:gd name="T87" fmla="*/ 430 h 713"/>
                <a:gd name="T88" fmla="*/ 1990 w 2241"/>
                <a:gd name="T89" fmla="*/ 480 h 713"/>
                <a:gd name="T90" fmla="*/ 1875 w 2241"/>
                <a:gd name="T91" fmla="*/ 518 h 713"/>
                <a:gd name="T92" fmla="*/ 1120 w 2241"/>
                <a:gd name="T93" fmla="*/ 606 h 713"/>
                <a:gd name="T94" fmla="*/ 365 w 2241"/>
                <a:gd name="T95" fmla="*/ 518 h 713"/>
                <a:gd name="T96" fmla="*/ 268 w 2241"/>
                <a:gd name="T97" fmla="*/ 487 h 713"/>
                <a:gd name="T98" fmla="*/ 281 w 2241"/>
                <a:gd name="T99" fmla="*/ 432 h 713"/>
                <a:gd name="T100" fmla="*/ 199 w 2241"/>
                <a:gd name="T101" fmla="*/ 457 h 713"/>
                <a:gd name="T102" fmla="*/ 81 w 2241"/>
                <a:gd name="T103" fmla="*/ 356 h 713"/>
                <a:gd name="T104" fmla="*/ 311 w 2241"/>
                <a:gd name="T105" fmla="*/ 211 h 713"/>
                <a:gd name="T106" fmla="*/ 320 w 2241"/>
                <a:gd name="T107" fmla="*/ 265 h 713"/>
                <a:gd name="T108" fmla="*/ 379 w 2241"/>
                <a:gd name="T109" fmla="*/ 192 h 713"/>
                <a:gd name="T110" fmla="*/ 833 w 2241"/>
                <a:gd name="T111" fmla="*/ 118 h 713"/>
                <a:gd name="T112" fmla="*/ 1120 w 2241"/>
                <a:gd name="T113" fmla="*/ 107 h 713"/>
                <a:gd name="T114" fmla="*/ 1875 w 2241"/>
                <a:gd name="T115" fmla="*/ 195 h 713"/>
                <a:gd name="T116" fmla="*/ 2160 w 2241"/>
                <a:gd name="T117" fmla="*/ 356 h 713"/>
                <a:gd name="T118" fmla="*/ 2150 w 2241"/>
                <a:gd name="T119" fmla="*/ 378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41" h="713">
                  <a:moveTo>
                    <a:pt x="2240" y="356"/>
                  </a:moveTo>
                  <a:cubicBezTo>
                    <a:pt x="2241" y="232"/>
                    <a:pt x="2104" y="172"/>
                    <a:pt x="2102" y="171"/>
                  </a:cubicBezTo>
                  <a:cubicBezTo>
                    <a:pt x="2102" y="171"/>
                    <a:pt x="2102" y="171"/>
                    <a:pt x="2102" y="171"/>
                  </a:cubicBezTo>
                  <a:cubicBezTo>
                    <a:pt x="2102" y="171"/>
                    <a:pt x="2102" y="171"/>
                    <a:pt x="2102" y="171"/>
                  </a:cubicBezTo>
                  <a:cubicBezTo>
                    <a:pt x="2075" y="156"/>
                    <a:pt x="2044" y="142"/>
                    <a:pt x="2009" y="128"/>
                  </a:cubicBezTo>
                  <a:cubicBezTo>
                    <a:pt x="1974" y="114"/>
                    <a:pt x="1935" y="102"/>
                    <a:pt x="1892" y="89"/>
                  </a:cubicBezTo>
                  <a:cubicBezTo>
                    <a:pt x="1685" y="31"/>
                    <a:pt x="1411" y="0"/>
                    <a:pt x="1120" y="0"/>
                  </a:cubicBezTo>
                  <a:cubicBezTo>
                    <a:pt x="1110" y="0"/>
                    <a:pt x="1101" y="0"/>
                    <a:pt x="1091" y="0"/>
                  </a:cubicBezTo>
                  <a:cubicBezTo>
                    <a:pt x="1089" y="0"/>
                    <a:pt x="1086" y="0"/>
                    <a:pt x="1084" y="0"/>
                  </a:cubicBezTo>
                  <a:cubicBezTo>
                    <a:pt x="1076" y="0"/>
                    <a:pt x="1068" y="0"/>
                    <a:pt x="1061" y="0"/>
                  </a:cubicBezTo>
                  <a:cubicBezTo>
                    <a:pt x="1059" y="0"/>
                    <a:pt x="1057" y="0"/>
                    <a:pt x="1054" y="0"/>
                  </a:cubicBezTo>
                  <a:cubicBezTo>
                    <a:pt x="1024" y="1"/>
                    <a:pt x="994" y="1"/>
                    <a:pt x="965" y="3"/>
                  </a:cubicBezTo>
                  <a:cubicBezTo>
                    <a:pt x="964" y="3"/>
                    <a:pt x="964" y="3"/>
                    <a:pt x="964" y="3"/>
                  </a:cubicBezTo>
                  <a:cubicBezTo>
                    <a:pt x="943" y="3"/>
                    <a:pt x="923" y="4"/>
                    <a:pt x="904" y="6"/>
                  </a:cubicBezTo>
                  <a:cubicBezTo>
                    <a:pt x="903" y="6"/>
                    <a:pt x="902" y="6"/>
                    <a:pt x="902" y="6"/>
                  </a:cubicBezTo>
                  <a:cubicBezTo>
                    <a:pt x="893" y="6"/>
                    <a:pt x="885" y="7"/>
                    <a:pt x="877" y="7"/>
                  </a:cubicBezTo>
                  <a:cubicBezTo>
                    <a:pt x="874" y="7"/>
                    <a:pt x="872" y="7"/>
                    <a:pt x="870" y="8"/>
                  </a:cubicBezTo>
                  <a:cubicBezTo>
                    <a:pt x="862" y="8"/>
                    <a:pt x="854" y="9"/>
                    <a:pt x="846" y="9"/>
                  </a:cubicBezTo>
                  <a:cubicBezTo>
                    <a:pt x="842" y="10"/>
                    <a:pt x="837" y="10"/>
                    <a:pt x="832" y="10"/>
                  </a:cubicBezTo>
                  <a:cubicBezTo>
                    <a:pt x="829" y="11"/>
                    <a:pt x="825" y="11"/>
                    <a:pt x="822" y="11"/>
                  </a:cubicBezTo>
                  <a:cubicBezTo>
                    <a:pt x="760" y="16"/>
                    <a:pt x="699" y="23"/>
                    <a:pt x="641" y="31"/>
                  </a:cubicBezTo>
                  <a:cubicBezTo>
                    <a:pt x="641" y="31"/>
                    <a:pt x="641" y="31"/>
                    <a:pt x="641" y="31"/>
                  </a:cubicBezTo>
                  <a:cubicBezTo>
                    <a:pt x="511" y="49"/>
                    <a:pt x="416" y="71"/>
                    <a:pt x="359" y="86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93" y="106"/>
                    <a:pt x="293" y="106"/>
                    <a:pt x="293" y="106"/>
                  </a:cubicBezTo>
                  <a:cubicBezTo>
                    <a:pt x="216" y="131"/>
                    <a:pt x="154" y="159"/>
                    <a:pt x="108" y="190"/>
                  </a:cubicBezTo>
                  <a:cubicBezTo>
                    <a:pt x="108" y="190"/>
                    <a:pt x="0" y="250"/>
                    <a:pt x="1" y="356"/>
                  </a:cubicBezTo>
                  <a:cubicBezTo>
                    <a:pt x="1" y="416"/>
                    <a:pt x="30" y="466"/>
                    <a:pt x="88" y="510"/>
                  </a:cubicBezTo>
                  <a:cubicBezTo>
                    <a:pt x="114" y="530"/>
                    <a:pt x="146" y="548"/>
                    <a:pt x="184" y="565"/>
                  </a:cubicBezTo>
                  <a:cubicBezTo>
                    <a:pt x="233" y="638"/>
                    <a:pt x="233" y="638"/>
                    <a:pt x="233" y="638"/>
                  </a:cubicBezTo>
                  <a:cubicBezTo>
                    <a:pt x="245" y="590"/>
                    <a:pt x="245" y="590"/>
                    <a:pt x="245" y="590"/>
                  </a:cubicBezTo>
                  <a:cubicBezTo>
                    <a:pt x="276" y="602"/>
                    <a:pt x="311" y="613"/>
                    <a:pt x="349" y="624"/>
                  </a:cubicBezTo>
                  <a:cubicBezTo>
                    <a:pt x="555" y="682"/>
                    <a:pt x="829" y="713"/>
                    <a:pt x="1120" y="713"/>
                  </a:cubicBezTo>
                  <a:cubicBezTo>
                    <a:pt x="1411" y="713"/>
                    <a:pt x="1685" y="682"/>
                    <a:pt x="1892" y="624"/>
                  </a:cubicBezTo>
                  <a:cubicBezTo>
                    <a:pt x="1941" y="610"/>
                    <a:pt x="1984" y="595"/>
                    <a:pt x="2023" y="579"/>
                  </a:cubicBezTo>
                  <a:cubicBezTo>
                    <a:pt x="2068" y="561"/>
                    <a:pt x="2105" y="542"/>
                    <a:pt x="2136" y="521"/>
                  </a:cubicBezTo>
                  <a:cubicBezTo>
                    <a:pt x="2139" y="518"/>
                    <a:pt x="2139" y="518"/>
                    <a:pt x="2139" y="518"/>
                  </a:cubicBezTo>
                  <a:cubicBezTo>
                    <a:pt x="2214" y="514"/>
                    <a:pt x="2214" y="514"/>
                    <a:pt x="2214" y="514"/>
                  </a:cubicBezTo>
                  <a:cubicBezTo>
                    <a:pt x="2194" y="471"/>
                    <a:pt x="2194" y="471"/>
                    <a:pt x="2194" y="471"/>
                  </a:cubicBezTo>
                  <a:cubicBezTo>
                    <a:pt x="2224" y="436"/>
                    <a:pt x="2239" y="398"/>
                    <a:pt x="2240" y="356"/>
                  </a:cubicBezTo>
                  <a:close/>
                  <a:moveTo>
                    <a:pt x="2150" y="378"/>
                  </a:moveTo>
                  <a:cubicBezTo>
                    <a:pt x="2129" y="332"/>
                    <a:pt x="2129" y="332"/>
                    <a:pt x="2129" y="332"/>
                  </a:cubicBezTo>
                  <a:cubicBezTo>
                    <a:pt x="2090" y="430"/>
                    <a:pt x="2090" y="430"/>
                    <a:pt x="2090" y="430"/>
                  </a:cubicBezTo>
                  <a:cubicBezTo>
                    <a:pt x="2090" y="430"/>
                    <a:pt x="2090" y="430"/>
                    <a:pt x="2090" y="430"/>
                  </a:cubicBezTo>
                  <a:cubicBezTo>
                    <a:pt x="2066" y="446"/>
                    <a:pt x="2033" y="463"/>
                    <a:pt x="1990" y="480"/>
                  </a:cubicBezTo>
                  <a:cubicBezTo>
                    <a:pt x="1958" y="493"/>
                    <a:pt x="1920" y="506"/>
                    <a:pt x="1875" y="518"/>
                  </a:cubicBezTo>
                  <a:cubicBezTo>
                    <a:pt x="1674" y="575"/>
                    <a:pt x="1406" y="606"/>
                    <a:pt x="1120" y="606"/>
                  </a:cubicBezTo>
                  <a:cubicBezTo>
                    <a:pt x="834" y="606"/>
                    <a:pt x="566" y="575"/>
                    <a:pt x="365" y="518"/>
                  </a:cubicBezTo>
                  <a:cubicBezTo>
                    <a:pt x="328" y="508"/>
                    <a:pt x="296" y="497"/>
                    <a:pt x="268" y="487"/>
                  </a:cubicBezTo>
                  <a:cubicBezTo>
                    <a:pt x="281" y="432"/>
                    <a:pt x="281" y="432"/>
                    <a:pt x="281" y="432"/>
                  </a:cubicBezTo>
                  <a:cubicBezTo>
                    <a:pt x="199" y="457"/>
                    <a:pt x="199" y="457"/>
                    <a:pt x="199" y="457"/>
                  </a:cubicBezTo>
                  <a:cubicBezTo>
                    <a:pt x="133" y="427"/>
                    <a:pt x="97" y="391"/>
                    <a:pt x="81" y="356"/>
                  </a:cubicBezTo>
                  <a:cubicBezTo>
                    <a:pt x="81" y="336"/>
                    <a:pt x="125" y="272"/>
                    <a:pt x="311" y="211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79" y="192"/>
                    <a:pt x="379" y="192"/>
                    <a:pt x="379" y="192"/>
                  </a:cubicBezTo>
                  <a:cubicBezTo>
                    <a:pt x="538" y="150"/>
                    <a:pt x="701" y="129"/>
                    <a:pt x="833" y="118"/>
                  </a:cubicBezTo>
                  <a:cubicBezTo>
                    <a:pt x="925" y="111"/>
                    <a:pt x="1022" y="107"/>
                    <a:pt x="1120" y="107"/>
                  </a:cubicBezTo>
                  <a:cubicBezTo>
                    <a:pt x="1406" y="107"/>
                    <a:pt x="1674" y="138"/>
                    <a:pt x="1875" y="195"/>
                  </a:cubicBezTo>
                  <a:cubicBezTo>
                    <a:pt x="2106" y="260"/>
                    <a:pt x="2159" y="334"/>
                    <a:pt x="2160" y="356"/>
                  </a:cubicBezTo>
                  <a:cubicBezTo>
                    <a:pt x="2157" y="363"/>
                    <a:pt x="2154" y="371"/>
                    <a:pt x="2150" y="3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91" name="Freeform 56"/>
            <p:cNvSpPr>
              <a:spLocks/>
            </p:cNvSpPr>
            <p:nvPr/>
          </p:nvSpPr>
          <p:spPr bwMode="auto">
            <a:xfrm>
              <a:off x="3625851" y="1608136"/>
              <a:ext cx="3743327" cy="700087"/>
            </a:xfrm>
            <a:custGeom>
              <a:avLst/>
              <a:gdLst>
                <a:gd name="T0" fmla="*/ 1867 w 1908"/>
                <a:gd name="T1" fmla="*/ 357 h 357"/>
                <a:gd name="T2" fmla="*/ 1582 w 1908"/>
                <a:gd name="T3" fmla="*/ 196 h 357"/>
                <a:gd name="T4" fmla="*/ 827 w 1908"/>
                <a:gd name="T5" fmla="*/ 108 h 357"/>
                <a:gd name="T6" fmla="*/ 540 w 1908"/>
                <a:gd name="T7" fmla="*/ 119 h 357"/>
                <a:gd name="T8" fmla="*/ 18 w 1908"/>
                <a:gd name="T9" fmla="*/ 212 h 357"/>
                <a:gd name="T10" fmla="*/ 0 w 1908"/>
                <a:gd name="T11" fmla="*/ 107 h 357"/>
                <a:gd name="T12" fmla="*/ 348 w 1908"/>
                <a:gd name="T13" fmla="*/ 32 h 357"/>
                <a:gd name="T14" fmla="*/ 348 w 1908"/>
                <a:gd name="T15" fmla="*/ 31 h 357"/>
                <a:gd name="T16" fmla="*/ 529 w 1908"/>
                <a:gd name="T17" fmla="*/ 12 h 357"/>
                <a:gd name="T18" fmla="*/ 539 w 1908"/>
                <a:gd name="T19" fmla="*/ 11 h 357"/>
                <a:gd name="T20" fmla="*/ 553 w 1908"/>
                <a:gd name="T21" fmla="*/ 10 h 357"/>
                <a:gd name="T22" fmla="*/ 577 w 1908"/>
                <a:gd name="T23" fmla="*/ 9 h 357"/>
                <a:gd name="T24" fmla="*/ 584 w 1908"/>
                <a:gd name="T25" fmla="*/ 8 h 357"/>
                <a:gd name="T26" fmla="*/ 609 w 1908"/>
                <a:gd name="T27" fmla="*/ 7 h 357"/>
                <a:gd name="T28" fmla="*/ 611 w 1908"/>
                <a:gd name="T29" fmla="*/ 7 h 357"/>
                <a:gd name="T30" fmla="*/ 671 w 1908"/>
                <a:gd name="T31" fmla="*/ 4 h 357"/>
                <a:gd name="T32" fmla="*/ 672 w 1908"/>
                <a:gd name="T33" fmla="*/ 4 h 357"/>
                <a:gd name="T34" fmla="*/ 761 w 1908"/>
                <a:gd name="T35" fmla="*/ 1 h 357"/>
                <a:gd name="T36" fmla="*/ 768 w 1908"/>
                <a:gd name="T37" fmla="*/ 1 h 357"/>
                <a:gd name="T38" fmla="*/ 791 w 1908"/>
                <a:gd name="T39" fmla="*/ 1 h 357"/>
                <a:gd name="T40" fmla="*/ 798 w 1908"/>
                <a:gd name="T41" fmla="*/ 1 h 357"/>
                <a:gd name="T42" fmla="*/ 827 w 1908"/>
                <a:gd name="T43" fmla="*/ 0 h 357"/>
                <a:gd name="T44" fmla="*/ 1599 w 1908"/>
                <a:gd name="T45" fmla="*/ 90 h 357"/>
                <a:gd name="T46" fmla="*/ 1809 w 1908"/>
                <a:gd name="T47" fmla="*/ 172 h 357"/>
                <a:gd name="T48" fmla="*/ 1809 w 1908"/>
                <a:gd name="T49" fmla="*/ 172 h 357"/>
                <a:gd name="T50" fmla="*/ 1809 w 1908"/>
                <a:gd name="T51" fmla="*/ 172 h 357"/>
                <a:gd name="T52" fmla="*/ 1809 w 1908"/>
                <a:gd name="T53" fmla="*/ 172 h 357"/>
                <a:gd name="T54" fmla="*/ 1810 w 1908"/>
                <a:gd name="T55" fmla="*/ 173 h 357"/>
                <a:gd name="T56" fmla="*/ 1867 w 1908"/>
                <a:gd name="T57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8" h="357">
                  <a:moveTo>
                    <a:pt x="1867" y="357"/>
                  </a:moveTo>
                  <a:cubicBezTo>
                    <a:pt x="1866" y="335"/>
                    <a:pt x="1813" y="261"/>
                    <a:pt x="1582" y="196"/>
                  </a:cubicBezTo>
                  <a:cubicBezTo>
                    <a:pt x="1381" y="139"/>
                    <a:pt x="1113" y="108"/>
                    <a:pt x="827" y="108"/>
                  </a:cubicBezTo>
                  <a:cubicBezTo>
                    <a:pt x="729" y="108"/>
                    <a:pt x="632" y="112"/>
                    <a:pt x="540" y="119"/>
                  </a:cubicBezTo>
                  <a:cubicBezTo>
                    <a:pt x="389" y="131"/>
                    <a:pt x="198" y="158"/>
                    <a:pt x="18" y="21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120" y="63"/>
                    <a:pt x="348" y="32"/>
                  </a:cubicBezTo>
                  <a:cubicBezTo>
                    <a:pt x="348" y="31"/>
                    <a:pt x="348" y="31"/>
                    <a:pt x="348" y="31"/>
                  </a:cubicBezTo>
                  <a:cubicBezTo>
                    <a:pt x="406" y="24"/>
                    <a:pt x="467" y="17"/>
                    <a:pt x="529" y="12"/>
                  </a:cubicBezTo>
                  <a:cubicBezTo>
                    <a:pt x="532" y="12"/>
                    <a:pt x="536" y="12"/>
                    <a:pt x="539" y="11"/>
                  </a:cubicBezTo>
                  <a:cubicBezTo>
                    <a:pt x="544" y="11"/>
                    <a:pt x="549" y="11"/>
                    <a:pt x="553" y="10"/>
                  </a:cubicBezTo>
                  <a:cubicBezTo>
                    <a:pt x="561" y="10"/>
                    <a:pt x="569" y="9"/>
                    <a:pt x="577" y="9"/>
                  </a:cubicBezTo>
                  <a:cubicBezTo>
                    <a:pt x="579" y="8"/>
                    <a:pt x="581" y="8"/>
                    <a:pt x="584" y="8"/>
                  </a:cubicBezTo>
                  <a:cubicBezTo>
                    <a:pt x="592" y="8"/>
                    <a:pt x="600" y="7"/>
                    <a:pt x="609" y="7"/>
                  </a:cubicBezTo>
                  <a:cubicBezTo>
                    <a:pt x="609" y="7"/>
                    <a:pt x="610" y="7"/>
                    <a:pt x="611" y="7"/>
                  </a:cubicBezTo>
                  <a:cubicBezTo>
                    <a:pt x="630" y="5"/>
                    <a:pt x="650" y="4"/>
                    <a:pt x="671" y="4"/>
                  </a:cubicBezTo>
                  <a:cubicBezTo>
                    <a:pt x="672" y="4"/>
                    <a:pt x="672" y="4"/>
                    <a:pt x="672" y="4"/>
                  </a:cubicBezTo>
                  <a:cubicBezTo>
                    <a:pt x="701" y="2"/>
                    <a:pt x="731" y="2"/>
                    <a:pt x="761" y="1"/>
                  </a:cubicBezTo>
                  <a:cubicBezTo>
                    <a:pt x="764" y="1"/>
                    <a:pt x="766" y="1"/>
                    <a:pt x="768" y="1"/>
                  </a:cubicBezTo>
                  <a:cubicBezTo>
                    <a:pt x="775" y="1"/>
                    <a:pt x="783" y="1"/>
                    <a:pt x="791" y="1"/>
                  </a:cubicBezTo>
                  <a:cubicBezTo>
                    <a:pt x="793" y="1"/>
                    <a:pt x="796" y="1"/>
                    <a:pt x="798" y="1"/>
                  </a:cubicBezTo>
                  <a:cubicBezTo>
                    <a:pt x="808" y="1"/>
                    <a:pt x="817" y="0"/>
                    <a:pt x="827" y="0"/>
                  </a:cubicBezTo>
                  <a:cubicBezTo>
                    <a:pt x="1118" y="0"/>
                    <a:pt x="1392" y="32"/>
                    <a:pt x="1599" y="90"/>
                  </a:cubicBezTo>
                  <a:cubicBezTo>
                    <a:pt x="1685" y="115"/>
                    <a:pt x="1755" y="142"/>
                    <a:pt x="1809" y="172"/>
                  </a:cubicBezTo>
                  <a:cubicBezTo>
                    <a:pt x="1809" y="172"/>
                    <a:pt x="1809" y="172"/>
                    <a:pt x="1809" y="172"/>
                  </a:cubicBezTo>
                  <a:cubicBezTo>
                    <a:pt x="1809" y="172"/>
                    <a:pt x="1809" y="172"/>
                    <a:pt x="1809" y="172"/>
                  </a:cubicBezTo>
                  <a:cubicBezTo>
                    <a:pt x="1809" y="172"/>
                    <a:pt x="1809" y="172"/>
                    <a:pt x="1809" y="172"/>
                  </a:cubicBezTo>
                  <a:cubicBezTo>
                    <a:pt x="1810" y="173"/>
                    <a:pt x="1810" y="173"/>
                    <a:pt x="1810" y="173"/>
                  </a:cubicBezTo>
                  <a:cubicBezTo>
                    <a:pt x="1819" y="179"/>
                    <a:pt x="1908" y="244"/>
                    <a:pt x="1867" y="357"/>
                  </a:cubicBezTo>
                  <a:close/>
                </a:path>
              </a:pathLst>
            </a:custGeom>
            <a:solidFill>
              <a:srgbClr val="397487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92" name="Freeform 57"/>
            <p:cNvSpPr>
              <a:spLocks/>
            </p:cNvSpPr>
            <p:nvPr/>
          </p:nvSpPr>
          <p:spPr bwMode="auto">
            <a:xfrm>
              <a:off x="3130551" y="1717673"/>
              <a:ext cx="779463" cy="590549"/>
            </a:xfrm>
            <a:custGeom>
              <a:avLst/>
              <a:gdLst>
                <a:gd name="T0" fmla="*/ 397 w 397"/>
                <a:gd name="T1" fmla="*/ 64 h 301"/>
                <a:gd name="T2" fmla="*/ 279 w 397"/>
                <a:gd name="T3" fmla="*/ 210 h 301"/>
                <a:gd name="T4" fmla="*/ 270 w 397"/>
                <a:gd name="T5" fmla="*/ 156 h 301"/>
                <a:gd name="T6" fmla="*/ 40 w 397"/>
                <a:gd name="T7" fmla="*/ 301 h 301"/>
                <a:gd name="T8" fmla="*/ 67 w 397"/>
                <a:gd name="T9" fmla="*/ 135 h 301"/>
                <a:gd name="T10" fmla="*/ 67 w 397"/>
                <a:gd name="T11" fmla="*/ 135 h 301"/>
                <a:gd name="T12" fmla="*/ 252 w 397"/>
                <a:gd name="T13" fmla="*/ 51 h 301"/>
                <a:gd name="T14" fmla="*/ 244 w 397"/>
                <a:gd name="T15" fmla="*/ 0 h 301"/>
                <a:gd name="T16" fmla="*/ 397 w 397"/>
                <a:gd name="T17" fmla="*/ 6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301">
                  <a:moveTo>
                    <a:pt x="397" y="64"/>
                  </a:moveTo>
                  <a:cubicBezTo>
                    <a:pt x="279" y="210"/>
                    <a:pt x="279" y="210"/>
                    <a:pt x="279" y="210"/>
                  </a:cubicBezTo>
                  <a:cubicBezTo>
                    <a:pt x="270" y="156"/>
                    <a:pt x="270" y="156"/>
                    <a:pt x="270" y="156"/>
                  </a:cubicBezTo>
                  <a:cubicBezTo>
                    <a:pt x="84" y="217"/>
                    <a:pt x="40" y="282"/>
                    <a:pt x="40" y="301"/>
                  </a:cubicBezTo>
                  <a:cubicBezTo>
                    <a:pt x="0" y="219"/>
                    <a:pt x="63" y="139"/>
                    <a:pt x="67" y="135"/>
                  </a:cubicBezTo>
                  <a:cubicBezTo>
                    <a:pt x="67" y="135"/>
                    <a:pt x="67" y="135"/>
                    <a:pt x="67" y="135"/>
                  </a:cubicBezTo>
                  <a:cubicBezTo>
                    <a:pt x="113" y="104"/>
                    <a:pt x="175" y="76"/>
                    <a:pt x="252" y="51"/>
                  </a:cubicBezTo>
                  <a:cubicBezTo>
                    <a:pt x="244" y="0"/>
                    <a:pt x="244" y="0"/>
                    <a:pt x="244" y="0"/>
                  </a:cubicBezTo>
                  <a:lnTo>
                    <a:pt x="397" y="64"/>
                  </a:lnTo>
                  <a:close/>
                </a:path>
              </a:pathLst>
            </a:custGeom>
            <a:solidFill>
              <a:srgbClr val="397487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93" name="Freeform 58"/>
            <p:cNvSpPr>
              <a:spLocks/>
            </p:cNvSpPr>
            <p:nvPr/>
          </p:nvSpPr>
          <p:spPr bwMode="auto">
            <a:xfrm>
              <a:off x="3295651" y="2454273"/>
              <a:ext cx="3951290" cy="554037"/>
            </a:xfrm>
            <a:custGeom>
              <a:avLst/>
              <a:gdLst>
                <a:gd name="T0" fmla="*/ 2014 w 2014"/>
                <a:gd name="T1" fmla="*/ 88 h 283"/>
                <a:gd name="T2" fmla="*/ 2011 w 2014"/>
                <a:gd name="T3" fmla="*/ 90 h 283"/>
                <a:gd name="T4" fmla="*/ 1898 w 2014"/>
                <a:gd name="T5" fmla="*/ 149 h 283"/>
                <a:gd name="T6" fmla="*/ 1767 w 2014"/>
                <a:gd name="T7" fmla="*/ 193 h 283"/>
                <a:gd name="T8" fmla="*/ 995 w 2014"/>
                <a:gd name="T9" fmla="*/ 283 h 283"/>
                <a:gd name="T10" fmla="*/ 224 w 2014"/>
                <a:gd name="T11" fmla="*/ 193 h 283"/>
                <a:gd name="T12" fmla="*/ 120 w 2014"/>
                <a:gd name="T13" fmla="*/ 160 h 283"/>
                <a:gd name="T14" fmla="*/ 108 w 2014"/>
                <a:gd name="T15" fmla="*/ 208 h 283"/>
                <a:gd name="T16" fmla="*/ 0 w 2014"/>
                <a:gd name="T17" fmla="*/ 50 h 283"/>
                <a:gd name="T18" fmla="*/ 156 w 2014"/>
                <a:gd name="T19" fmla="*/ 2 h 283"/>
                <a:gd name="T20" fmla="*/ 143 w 2014"/>
                <a:gd name="T21" fmla="*/ 57 h 283"/>
                <a:gd name="T22" fmla="*/ 240 w 2014"/>
                <a:gd name="T23" fmla="*/ 88 h 283"/>
                <a:gd name="T24" fmla="*/ 995 w 2014"/>
                <a:gd name="T25" fmla="*/ 176 h 283"/>
                <a:gd name="T26" fmla="*/ 1750 w 2014"/>
                <a:gd name="T27" fmla="*/ 88 h 283"/>
                <a:gd name="T28" fmla="*/ 1865 w 2014"/>
                <a:gd name="T29" fmla="*/ 50 h 283"/>
                <a:gd name="T30" fmla="*/ 1965 w 2014"/>
                <a:gd name="T31" fmla="*/ 0 h 283"/>
                <a:gd name="T32" fmla="*/ 1929 w 2014"/>
                <a:gd name="T33" fmla="*/ 93 h 283"/>
                <a:gd name="T34" fmla="*/ 2014 w 2014"/>
                <a:gd name="T35" fmla="*/ 8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14" h="283">
                  <a:moveTo>
                    <a:pt x="2014" y="88"/>
                  </a:moveTo>
                  <a:cubicBezTo>
                    <a:pt x="2011" y="90"/>
                    <a:pt x="2011" y="90"/>
                    <a:pt x="2011" y="90"/>
                  </a:cubicBezTo>
                  <a:cubicBezTo>
                    <a:pt x="1980" y="111"/>
                    <a:pt x="1943" y="131"/>
                    <a:pt x="1898" y="149"/>
                  </a:cubicBezTo>
                  <a:cubicBezTo>
                    <a:pt x="1859" y="165"/>
                    <a:pt x="1816" y="180"/>
                    <a:pt x="1767" y="193"/>
                  </a:cubicBezTo>
                  <a:cubicBezTo>
                    <a:pt x="1560" y="251"/>
                    <a:pt x="1286" y="283"/>
                    <a:pt x="995" y="283"/>
                  </a:cubicBezTo>
                  <a:cubicBezTo>
                    <a:pt x="704" y="283"/>
                    <a:pt x="430" y="251"/>
                    <a:pt x="224" y="193"/>
                  </a:cubicBezTo>
                  <a:cubicBezTo>
                    <a:pt x="186" y="183"/>
                    <a:pt x="151" y="172"/>
                    <a:pt x="120" y="160"/>
                  </a:cubicBezTo>
                  <a:cubicBezTo>
                    <a:pt x="108" y="208"/>
                    <a:pt x="108" y="208"/>
                    <a:pt x="108" y="20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71" y="67"/>
                    <a:pt x="203" y="78"/>
                    <a:pt x="240" y="88"/>
                  </a:cubicBezTo>
                  <a:cubicBezTo>
                    <a:pt x="441" y="145"/>
                    <a:pt x="709" y="176"/>
                    <a:pt x="995" y="176"/>
                  </a:cubicBezTo>
                  <a:cubicBezTo>
                    <a:pt x="1281" y="176"/>
                    <a:pt x="1549" y="145"/>
                    <a:pt x="1750" y="88"/>
                  </a:cubicBezTo>
                  <a:cubicBezTo>
                    <a:pt x="1795" y="76"/>
                    <a:pt x="1833" y="63"/>
                    <a:pt x="1865" y="50"/>
                  </a:cubicBezTo>
                  <a:cubicBezTo>
                    <a:pt x="1908" y="33"/>
                    <a:pt x="1941" y="16"/>
                    <a:pt x="1965" y="0"/>
                  </a:cubicBezTo>
                  <a:cubicBezTo>
                    <a:pt x="1929" y="93"/>
                    <a:pt x="1929" y="93"/>
                    <a:pt x="1929" y="93"/>
                  </a:cubicBezTo>
                  <a:lnTo>
                    <a:pt x="2014" y="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Century Gothic" panose="020B0502020202020204" pitchFamily="34" charset="0"/>
                <a:ea typeface="+mj-ea"/>
              </a:endParaRPr>
            </a:p>
          </p:txBody>
        </p:sp>
        <p:sp>
          <p:nvSpPr>
            <p:cNvPr id="94" name="Freeform 59"/>
            <p:cNvSpPr>
              <a:spLocks/>
            </p:cNvSpPr>
            <p:nvPr/>
          </p:nvSpPr>
          <p:spPr bwMode="auto">
            <a:xfrm>
              <a:off x="2995614" y="1982785"/>
              <a:ext cx="444500" cy="736599"/>
            </a:xfrm>
            <a:custGeom>
              <a:avLst/>
              <a:gdLst>
                <a:gd name="T0" fmla="*/ 153 w 227"/>
                <a:gd name="T1" fmla="*/ 290 h 375"/>
                <a:gd name="T2" fmla="*/ 227 w 227"/>
                <a:gd name="T3" fmla="*/ 267 h 375"/>
                <a:gd name="T4" fmla="*/ 136 w 227"/>
                <a:gd name="T5" fmla="*/ 0 h 375"/>
                <a:gd name="T6" fmla="*/ 29 w 227"/>
                <a:gd name="T7" fmla="*/ 166 h 375"/>
                <a:gd name="T8" fmla="*/ 116 w 227"/>
                <a:gd name="T9" fmla="*/ 320 h 375"/>
                <a:gd name="T10" fmla="*/ 212 w 227"/>
                <a:gd name="T11" fmla="*/ 375 h 375"/>
                <a:gd name="T12" fmla="*/ 153 w 227"/>
                <a:gd name="T13" fmla="*/ 29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375">
                  <a:moveTo>
                    <a:pt x="153" y="290"/>
                  </a:moveTo>
                  <a:cubicBezTo>
                    <a:pt x="227" y="267"/>
                    <a:pt x="227" y="267"/>
                    <a:pt x="227" y="267"/>
                  </a:cubicBezTo>
                  <a:cubicBezTo>
                    <a:pt x="0" y="162"/>
                    <a:pt x="136" y="0"/>
                    <a:pt x="136" y="0"/>
                  </a:cubicBezTo>
                  <a:cubicBezTo>
                    <a:pt x="136" y="0"/>
                    <a:pt x="28" y="60"/>
                    <a:pt x="29" y="166"/>
                  </a:cubicBezTo>
                  <a:cubicBezTo>
                    <a:pt x="29" y="225"/>
                    <a:pt x="58" y="276"/>
                    <a:pt x="116" y="320"/>
                  </a:cubicBezTo>
                  <a:cubicBezTo>
                    <a:pt x="142" y="340"/>
                    <a:pt x="174" y="358"/>
                    <a:pt x="212" y="375"/>
                  </a:cubicBezTo>
                  <a:lnTo>
                    <a:pt x="153" y="29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  <a:ea typeface="Roboto Condensed Regular"/>
              </a:endParaRPr>
            </a:p>
          </p:txBody>
        </p:sp>
        <p:sp>
          <p:nvSpPr>
            <p:cNvPr id="95" name="Freeform 60"/>
            <p:cNvSpPr>
              <a:spLocks/>
            </p:cNvSpPr>
            <p:nvPr/>
          </p:nvSpPr>
          <p:spPr bwMode="auto">
            <a:xfrm>
              <a:off x="7080253" y="1946273"/>
              <a:ext cx="366713" cy="690562"/>
            </a:xfrm>
            <a:custGeom>
              <a:avLst/>
              <a:gdLst>
                <a:gd name="T0" fmla="*/ 140 w 187"/>
                <a:gd name="T1" fmla="*/ 300 h 352"/>
                <a:gd name="T2" fmla="*/ 186 w 187"/>
                <a:gd name="T3" fmla="*/ 185 h 352"/>
                <a:gd name="T4" fmla="*/ 48 w 187"/>
                <a:gd name="T5" fmla="*/ 0 h 352"/>
                <a:gd name="T6" fmla="*/ 96 w 187"/>
                <a:gd name="T7" fmla="*/ 207 h 352"/>
                <a:gd name="T8" fmla="*/ 75 w 187"/>
                <a:gd name="T9" fmla="*/ 161 h 352"/>
                <a:gd name="T10" fmla="*/ 0 w 187"/>
                <a:gd name="T11" fmla="*/ 352 h 352"/>
                <a:gd name="T12" fmla="*/ 160 w 187"/>
                <a:gd name="T13" fmla="*/ 343 h 352"/>
                <a:gd name="T14" fmla="*/ 140 w 187"/>
                <a:gd name="T15" fmla="*/ 30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352">
                  <a:moveTo>
                    <a:pt x="140" y="300"/>
                  </a:moveTo>
                  <a:cubicBezTo>
                    <a:pt x="170" y="265"/>
                    <a:pt x="186" y="227"/>
                    <a:pt x="186" y="185"/>
                  </a:cubicBezTo>
                  <a:cubicBezTo>
                    <a:pt x="187" y="60"/>
                    <a:pt x="48" y="0"/>
                    <a:pt x="48" y="0"/>
                  </a:cubicBezTo>
                  <a:cubicBezTo>
                    <a:pt x="48" y="0"/>
                    <a:pt x="161" y="74"/>
                    <a:pt x="96" y="207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160" y="343"/>
                    <a:pt x="160" y="343"/>
                    <a:pt x="160" y="343"/>
                  </a:cubicBezTo>
                  <a:lnTo>
                    <a:pt x="140" y="3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  <a:ea typeface="Roboto Condensed Regular"/>
              </a:endParaRPr>
            </a:p>
          </p:txBody>
        </p:sp>
        <p:sp>
          <p:nvSpPr>
            <p:cNvPr id="96" name="Freeform 61"/>
            <p:cNvSpPr>
              <a:spLocks/>
            </p:cNvSpPr>
            <p:nvPr/>
          </p:nvSpPr>
          <p:spPr bwMode="auto">
            <a:xfrm>
              <a:off x="7031040" y="2454273"/>
              <a:ext cx="215900" cy="209550"/>
            </a:xfrm>
            <a:custGeom>
              <a:avLst/>
              <a:gdLst>
                <a:gd name="T0" fmla="*/ 110 w 110"/>
                <a:gd name="T1" fmla="*/ 88 h 107"/>
                <a:gd name="T2" fmla="*/ 107 w 110"/>
                <a:gd name="T3" fmla="*/ 90 h 107"/>
                <a:gd name="T4" fmla="*/ 88 w 110"/>
                <a:gd name="T5" fmla="*/ 103 h 107"/>
                <a:gd name="T6" fmla="*/ 88 w 110"/>
                <a:gd name="T7" fmla="*/ 103 h 107"/>
                <a:gd name="T8" fmla="*/ 0 w 110"/>
                <a:gd name="T9" fmla="*/ 107 h 107"/>
                <a:gd name="T10" fmla="*/ 36 w 110"/>
                <a:gd name="T11" fmla="*/ 15 h 107"/>
                <a:gd name="T12" fmla="*/ 36 w 110"/>
                <a:gd name="T13" fmla="*/ 15 h 107"/>
                <a:gd name="T14" fmla="*/ 61 w 110"/>
                <a:gd name="T15" fmla="*/ 0 h 107"/>
                <a:gd name="T16" fmla="*/ 25 w 110"/>
                <a:gd name="T17" fmla="*/ 93 h 107"/>
                <a:gd name="T18" fmla="*/ 110 w 110"/>
                <a:gd name="T19" fmla="*/ 8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07">
                  <a:moveTo>
                    <a:pt x="110" y="88"/>
                  </a:moveTo>
                  <a:cubicBezTo>
                    <a:pt x="107" y="90"/>
                    <a:pt x="107" y="90"/>
                    <a:pt x="107" y="90"/>
                  </a:cubicBezTo>
                  <a:cubicBezTo>
                    <a:pt x="101" y="95"/>
                    <a:pt x="95" y="99"/>
                    <a:pt x="88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5" y="10"/>
                    <a:pt x="54" y="5"/>
                    <a:pt x="61" y="0"/>
                  </a:cubicBezTo>
                  <a:cubicBezTo>
                    <a:pt x="25" y="93"/>
                    <a:pt x="25" y="93"/>
                    <a:pt x="25" y="93"/>
                  </a:cubicBezTo>
                  <a:lnTo>
                    <a:pt x="110" y="88"/>
                  </a:lnTo>
                  <a:close/>
                </a:path>
              </a:pathLst>
            </a:custGeom>
            <a:solidFill>
              <a:srgbClr val="000000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97" name="Freeform 62"/>
            <p:cNvSpPr>
              <a:spLocks/>
            </p:cNvSpPr>
            <p:nvPr/>
          </p:nvSpPr>
          <p:spPr bwMode="auto">
            <a:xfrm>
              <a:off x="3754438" y="1763711"/>
              <a:ext cx="206375" cy="223838"/>
            </a:xfrm>
            <a:custGeom>
              <a:avLst/>
              <a:gdLst>
                <a:gd name="T0" fmla="*/ 105 w 105"/>
                <a:gd name="T1" fmla="*/ 31 h 114"/>
                <a:gd name="T2" fmla="*/ 43 w 105"/>
                <a:gd name="T3" fmla="*/ 108 h 114"/>
                <a:gd name="T4" fmla="*/ 20 w 105"/>
                <a:gd name="T5" fmla="*/ 114 h 114"/>
                <a:gd name="T6" fmla="*/ 79 w 105"/>
                <a:gd name="T7" fmla="*/ 41 h 114"/>
                <a:gd name="T8" fmla="*/ 0 w 105"/>
                <a:gd name="T9" fmla="*/ 8 h 114"/>
                <a:gd name="T10" fmla="*/ 31 w 105"/>
                <a:gd name="T11" fmla="*/ 0 h 114"/>
                <a:gd name="T12" fmla="*/ 105 w 105"/>
                <a:gd name="T13" fmla="*/ 3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14">
                  <a:moveTo>
                    <a:pt x="105" y="31"/>
                  </a:moveTo>
                  <a:cubicBezTo>
                    <a:pt x="43" y="108"/>
                    <a:pt x="43" y="108"/>
                    <a:pt x="43" y="108"/>
                  </a:cubicBezTo>
                  <a:cubicBezTo>
                    <a:pt x="35" y="110"/>
                    <a:pt x="28" y="112"/>
                    <a:pt x="20" y="114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" y="6"/>
                    <a:pt x="20" y="3"/>
                    <a:pt x="31" y="0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0000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98" name="Freeform 63"/>
            <p:cNvSpPr>
              <a:spLocks/>
            </p:cNvSpPr>
            <p:nvPr/>
          </p:nvSpPr>
          <p:spPr bwMode="auto">
            <a:xfrm>
              <a:off x="3246438" y="2486025"/>
              <a:ext cx="193675" cy="233363"/>
            </a:xfrm>
            <a:custGeom>
              <a:avLst/>
              <a:gdLst>
                <a:gd name="T0" fmla="*/ 25 w 99"/>
                <a:gd name="T1" fmla="*/ 34 h 119"/>
                <a:gd name="T2" fmla="*/ 84 w 99"/>
                <a:gd name="T3" fmla="*/ 119 h 119"/>
                <a:gd name="T4" fmla="*/ 57 w 99"/>
                <a:gd name="T5" fmla="*/ 107 h 119"/>
                <a:gd name="T6" fmla="*/ 0 w 99"/>
                <a:gd name="T7" fmla="*/ 23 h 119"/>
                <a:gd name="T8" fmla="*/ 75 w 99"/>
                <a:gd name="T9" fmla="*/ 0 h 119"/>
                <a:gd name="T10" fmla="*/ 99 w 99"/>
                <a:gd name="T11" fmla="*/ 11 h 119"/>
                <a:gd name="T12" fmla="*/ 25 w 99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119">
                  <a:moveTo>
                    <a:pt x="25" y="34"/>
                  </a:moveTo>
                  <a:cubicBezTo>
                    <a:pt x="84" y="119"/>
                    <a:pt x="84" y="119"/>
                    <a:pt x="84" y="119"/>
                  </a:cubicBezTo>
                  <a:cubicBezTo>
                    <a:pt x="74" y="115"/>
                    <a:pt x="66" y="111"/>
                    <a:pt x="57" y="10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3" y="4"/>
                    <a:pt x="91" y="7"/>
                    <a:pt x="99" y="11"/>
                  </a:cubicBezTo>
                  <a:lnTo>
                    <a:pt x="25" y="34"/>
                  </a:lnTo>
                  <a:close/>
                </a:path>
              </a:pathLst>
            </a:custGeom>
            <a:solidFill>
              <a:srgbClr val="000000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6023810" y="212462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1600" dirty="0" smtClean="0">
                <a:latin typeface="Garamond" panose="02020404030301010803" pitchFamily="18" charset="0"/>
                <a:cs typeface="Tahoma" pitchFamily="34" charset="0"/>
              </a:rPr>
              <a:t>Ne vėliau kaip per </a:t>
            </a:r>
            <a:r>
              <a:rPr lang="lt-LT" sz="1600" b="1" dirty="0" smtClean="0">
                <a:latin typeface="Garamond" panose="02020404030301010803" pitchFamily="18" charset="0"/>
                <a:cs typeface="Tahoma" pitchFamily="34" charset="0"/>
              </a:rPr>
              <a:t>5 darbo dienas </a:t>
            </a:r>
            <a:r>
              <a:rPr lang="lt-LT" sz="1600" dirty="0" smtClean="0">
                <a:latin typeface="Garamond" panose="02020404030301010803" pitchFamily="18" charset="0"/>
                <a:cs typeface="Tahoma" pitchFamily="34" charset="0"/>
              </a:rPr>
              <a:t>(jei būtina ir įmanoma – nedelsiant)</a:t>
            </a:r>
            <a:endParaRPr lang="en-US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3"/>
          </p:nvPr>
        </p:nvSpPr>
        <p:spPr>
          <a:xfrm>
            <a:off x="688369" y="2938409"/>
            <a:ext cx="11044719" cy="2054831"/>
          </a:xfrm>
        </p:spPr>
        <p:txBody>
          <a:bodyPr/>
          <a:lstStyle/>
          <a:p>
            <a:endParaRPr lang="lt-LT" sz="3600" dirty="0" smtClean="0">
              <a:latin typeface="+mj-lt"/>
            </a:endParaRPr>
          </a:p>
          <a:p>
            <a:r>
              <a:rPr lang="lt-LT" sz="3600" b="1" dirty="0">
                <a:effectLst/>
              </a:rPr>
              <a:t>Informacijos apie asmenį, siekiantį eiti arba einantį pareigas, naudojimo tvarka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764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98691D0-B68C-A442-8335-AB54CA9CA5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0538" y="1356189"/>
            <a:ext cx="8742362" cy="4325420"/>
          </a:xfrm>
        </p:spPr>
        <p:txBody>
          <a:bodyPr>
            <a:normAutofit fontScale="55000" lnSpcReduction="20000"/>
          </a:bodyPr>
          <a:lstStyle/>
          <a:p>
            <a:r>
              <a:rPr lang="lt-LT" dirty="0">
                <a:effectLst/>
              </a:rPr>
              <a:t>III SKYRIUS. PERSONALO PATIKIMUMO UŽTIKRINIMAS  </a:t>
            </a:r>
            <a:endParaRPr lang="lt-LT" dirty="0" smtClean="0">
              <a:effectLst/>
            </a:endParaRPr>
          </a:p>
          <a:p>
            <a:pPr algn="l"/>
            <a:r>
              <a:rPr lang="lt-LT" dirty="0" smtClean="0">
                <a:solidFill>
                  <a:srgbClr val="003399"/>
                </a:solidFill>
                <a:effectLst/>
              </a:rPr>
              <a:t>15 </a:t>
            </a:r>
            <a:r>
              <a:rPr lang="lt-LT" dirty="0">
                <a:solidFill>
                  <a:srgbClr val="003399"/>
                </a:solidFill>
                <a:effectLst/>
              </a:rPr>
              <a:t>straipsnis. </a:t>
            </a:r>
            <a:r>
              <a:rPr lang="lt-LT" dirty="0">
                <a:effectLst/>
              </a:rPr>
              <a:t>Informacijos apie asmenį, siekiantį eiti arba einantį pareigas, </a:t>
            </a:r>
            <a:r>
              <a:rPr lang="lt-LT" dirty="0" smtClean="0">
                <a:effectLst/>
              </a:rPr>
              <a:t>pateikimas </a:t>
            </a:r>
          </a:p>
          <a:p>
            <a:pPr algn="l"/>
            <a:r>
              <a:rPr lang="lt-LT" dirty="0" smtClean="0">
                <a:solidFill>
                  <a:srgbClr val="003399"/>
                </a:solidFill>
                <a:effectLst/>
              </a:rPr>
              <a:t>16 </a:t>
            </a:r>
            <a:r>
              <a:rPr lang="lt-LT" dirty="0">
                <a:solidFill>
                  <a:srgbClr val="003399"/>
                </a:solidFill>
                <a:effectLst/>
              </a:rPr>
              <a:t>straipsnis. </a:t>
            </a:r>
            <a:r>
              <a:rPr lang="lt-LT" dirty="0">
                <a:effectLst/>
              </a:rPr>
              <a:t>Informacijos apie asmenį, siekiantį eiti arba einantį pareigas, </a:t>
            </a:r>
            <a:r>
              <a:rPr lang="lt-LT" dirty="0" smtClean="0">
                <a:effectLst/>
              </a:rPr>
              <a:t>apimtis </a:t>
            </a:r>
          </a:p>
          <a:p>
            <a:pPr algn="l"/>
            <a:r>
              <a:rPr lang="lt-LT" dirty="0" smtClean="0">
                <a:solidFill>
                  <a:srgbClr val="003399"/>
                </a:solidFill>
                <a:effectLst/>
              </a:rPr>
              <a:t>17 </a:t>
            </a:r>
            <a:r>
              <a:rPr lang="lt-LT" dirty="0">
                <a:solidFill>
                  <a:srgbClr val="003399"/>
                </a:solidFill>
                <a:effectLst/>
              </a:rPr>
              <a:t>straipsnis. </a:t>
            </a:r>
            <a:r>
              <a:rPr lang="lt-LT" dirty="0">
                <a:effectLst/>
              </a:rPr>
              <a:t>Informacijos apie asmenį, siekiantį eiti arba einantį pareigas, pateikimo </a:t>
            </a:r>
            <a:r>
              <a:rPr lang="lt-LT" dirty="0" smtClean="0">
                <a:effectLst/>
              </a:rPr>
              <a:t>tvarka </a:t>
            </a:r>
            <a:endParaRPr lang="lt-LT" dirty="0">
              <a:effectLst/>
            </a:endParaRPr>
          </a:p>
          <a:p>
            <a:pPr algn="l"/>
            <a:r>
              <a:rPr lang="lt-LT" dirty="0" smtClean="0">
                <a:solidFill>
                  <a:srgbClr val="003399"/>
                </a:solidFill>
                <a:effectLst/>
              </a:rPr>
              <a:t>18 </a:t>
            </a:r>
            <a:r>
              <a:rPr lang="lt-LT" dirty="0">
                <a:solidFill>
                  <a:srgbClr val="003399"/>
                </a:solidFill>
                <a:effectLst/>
              </a:rPr>
              <a:t>straipsnis. </a:t>
            </a:r>
            <a:r>
              <a:rPr lang="lt-LT" dirty="0">
                <a:effectLst/>
              </a:rPr>
              <a:t>Informacijos apie asmenį, siekiantį eiti arba einantį pareigas, naudojimo </a:t>
            </a:r>
            <a:r>
              <a:rPr lang="lt-LT" dirty="0" smtClean="0">
                <a:effectLst/>
              </a:rPr>
              <a:t>tvarka; </a:t>
            </a:r>
          </a:p>
          <a:p>
            <a:pPr algn="l"/>
            <a:r>
              <a:rPr lang="lt-LT" dirty="0" smtClean="0">
                <a:solidFill>
                  <a:srgbClr val="003399"/>
                </a:solidFill>
                <a:effectLst/>
              </a:rPr>
              <a:t>19 </a:t>
            </a:r>
            <a:r>
              <a:rPr lang="lt-LT" dirty="0">
                <a:solidFill>
                  <a:srgbClr val="003399"/>
                </a:solidFill>
                <a:effectLst/>
              </a:rPr>
              <a:t>straipsnis. </a:t>
            </a:r>
            <a:r>
              <a:rPr lang="lt-LT" dirty="0">
                <a:effectLst/>
              </a:rPr>
              <a:t>Asmens duomenų tvarkymas ir informacijos apsauga renkant, teikiant ir naudojant informaciją apie asmenį, siekiantį eiti arba einantį pareigas</a:t>
            </a:r>
            <a:r>
              <a:rPr lang="lt-LT" dirty="0" smtClean="0">
                <a:effectLst/>
              </a:rPr>
              <a:t>.</a:t>
            </a:r>
          </a:p>
          <a:p>
            <a:pPr algn="l"/>
            <a:endParaRPr lang="lt-LT" dirty="0" smtClean="0">
              <a:effectLst/>
            </a:endParaRPr>
          </a:p>
          <a:p>
            <a:endParaRPr lang="x-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068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ė 62"/>
          <p:cNvGrpSpPr/>
          <p:nvPr/>
        </p:nvGrpSpPr>
        <p:grpSpPr>
          <a:xfrm rot="20090447">
            <a:off x="493349" y="1797641"/>
            <a:ext cx="3295604" cy="3056327"/>
            <a:chOff x="6094586" y="525436"/>
            <a:chExt cx="3295604" cy="305632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6" name="Skritulinė diagrama 55"/>
            <p:cNvSpPr/>
            <p:nvPr/>
          </p:nvSpPr>
          <p:spPr>
            <a:xfrm rot="12878323">
              <a:off x="6336590" y="528163"/>
              <a:ext cx="3053600" cy="3053600"/>
            </a:xfrm>
            <a:prstGeom prst="pie">
              <a:avLst>
                <a:gd name="adj1" fmla="val 0"/>
                <a:gd name="adj2" fmla="val 17097163"/>
              </a:avLst>
            </a:prstGeom>
            <a:solidFill>
              <a:schemeClr val="bg1">
                <a:lumMod val="6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>
                <a:solidFill>
                  <a:schemeClr val="tx1"/>
                </a:solidFill>
              </a:endParaRPr>
            </a:p>
          </p:txBody>
        </p:sp>
        <p:sp>
          <p:nvSpPr>
            <p:cNvPr id="58" name="Skritulinė diagrama 57"/>
            <p:cNvSpPr/>
            <p:nvPr/>
          </p:nvSpPr>
          <p:spPr>
            <a:xfrm rot="9683435">
              <a:off x="6094586" y="525436"/>
              <a:ext cx="3053600" cy="3053600"/>
            </a:xfrm>
            <a:prstGeom prst="pie">
              <a:avLst>
                <a:gd name="adj1" fmla="val 20225729"/>
                <a:gd name="adj2" fmla="val 3183903"/>
              </a:avLst>
            </a:prstGeom>
            <a:solidFill>
              <a:schemeClr val="bg1">
                <a:lumMod val="6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>
                <a:solidFill>
                  <a:schemeClr val="tx1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100770" y="2641369"/>
            <a:ext cx="167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Nepriekaištinga reputacija</a:t>
            </a:r>
            <a:endParaRPr lang="lt-LT" dirty="0"/>
          </a:p>
        </p:txBody>
      </p:sp>
      <p:sp>
        <p:nvSpPr>
          <p:cNvPr id="61" name="TextBox 60"/>
          <p:cNvSpPr txBox="1"/>
          <p:nvPr/>
        </p:nvSpPr>
        <p:spPr>
          <a:xfrm>
            <a:off x="545311" y="3384676"/>
            <a:ext cx="129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STT informacija</a:t>
            </a:r>
            <a:endParaRPr lang="lt-LT" dirty="0"/>
          </a:p>
        </p:txBody>
      </p:sp>
      <p:sp>
        <p:nvSpPr>
          <p:cNvPr id="99" name="Vertikalioji slinktis 98"/>
          <p:cNvSpPr/>
          <p:nvPr/>
        </p:nvSpPr>
        <p:spPr>
          <a:xfrm>
            <a:off x="6276800" y="3079636"/>
            <a:ext cx="2440178" cy="1902743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1" name="Vertikalioji slinktis 20"/>
          <p:cNvSpPr/>
          <p:nvPr/>
        </p:nvSpPr>
        <p:spPr>
          <a:xfrm>
            <a:off x="7337741" y="1007326"/>
            <a:ext cx="2482544" cy="1362223"/>
          </a:xfrm>
          <a:prstGeom prst="verticalScroll">
            <a:avLst/>
          </a:prstGeom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2" name="Vertikalioji slinktis 21"/>
          <p:cNvSpPr/>
          <p:nvPr/>
        </p:nvSpPr>
        <p:spPr>
          <a:xfrm>
            <a:off x="4261567" y="1007326"/>
            <a:ext cx="2482544" cy="1297490"/>
          </a:xfrm>
          <a:prstGeom prst="verticalScroll">
            <a:avLst/>
          </a:prstGeom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3" name="TextBox 22"/>
          <p:cNvSpPr txBox="1"/>
          <p:nvPr/>
        </p:nvSpPr>
        <p:spPr>
          <a:xfrm>
            <a:off x="4597551" y="1435177"/>
            <a:ext cx="1776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dirty="0"/>
              <a:t>Skiriamas į </a:t>
            </a:r>
            <a:r>
              <a:rPr lang="lt-LT" sz="1600" b="1" dirty="0" smtClean="0"/>
              <a:t>pareigas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sz="1600" dirty="0"/>
          </a:p>
          <a:p>
            <a:endParaRPr lang="lt-LT" dirty="0"/>
          </a:p>
        </p:txBody>
      </p:sp>
      <p:sp>
        <p:nvSpPr>
          <p:cNvPr id="24" name="TextBox 23"/>
          <p:cNvSpPr txBox="1"/>
          <p:nvPr/>
        </p:nvSpPr>
        <p:spPr>
          <a:xfrm>
            <a:off x="7776381" y="1216227"/>
            <a:ext cx="17768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dirty="0"/>
              <a:t>Neskiriamas į pareigas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sz="1600" dirty="0" smtClean="0"/>
          </a:p>
          <a:p>
            <a:endParaRPr lang="lt-LT" dirty="0"/>
          </a:p>
        </p:txBody>
      </p:sp>
      <p:sp>
        <p:nvSpPr>
          <p:cNvPr id="3" name="Rodyklė žemyn 2"/>
          <p:cNvSpPr/>
          <p:nvPr/>
        </p:nvSpPr>
        <p:spPr>
          <a:xfrm>
            <a:off x="7590416" y="2522580"/>
            <a:ext cx="484632" cy="426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7" name="Rodyklė žemyn 26"/>
          <p:cNvSpPr/>
          <p:nvPr/>
        </p:nvSpPr>
        <p:spPr>
          <a:xfrm>
            <a:off x="9112531" y="2546512"/>
            <a:ext cx="484632" cy="426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8" name="TextBox 27"/>
          <p:cNvSpPr txBox="1"/>
          <p:nvPr/>
        </p:nvSpPr>
        <p:spPr>
          <a:xfrm>
            <a:off x="6604094" y="3320386"/>
            <a:ext cx="19487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/>
              <a:t>Iš </a:t>
            </a:r>
            <a:r>
              <a:rPr lang="lt-LT" sz="1400" b="1" u="sng" dirty="0" smtClean="0"/>
              <a:t>pateiktos informacijos </a:t>
            </a:r>
            <a:r>
              <a:rPr lang="lt-LT" sz="1400" b="1" dirty="0" smtClean="0"/>
              <a:t>matyti, kad asmuo neatitinka  nepriekaištingos reputacijos ar specialiųjų reikalavimų</a:t>
            </a:r>
            <a:endParaRPr lang="lt-LT" sz="1400" b="1" dirty="0"/>
          </a:p>
          <a:p>
            <a:endParaRPr lang="lt-LT" dirty="0"/>
          </a:p>
        </p:txBody>
      </p:sp>
      <p:sp>
        <p:nvSpPr>
          <p:cNvPr id="29" name="Vertikalioji slinktis 28"/>
          <p:cNvSpPr/>
          <p:nvPr/>
        </p:nvSpPr>
        <p:spPr>
          <a:xfrm>
            <a:off x="8642559" y="3038570"/>
            <a:ext cx="2482544" cy="3083618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30" name="TextBox 29"/>
          <p:cNvSpPr txBox="1"/>
          <p:nvPr/>
        </p:nvSpPr>
        <p:spPr>
          <a:xfrm>
            <a:off x="8951937" y="3440724"/>
            <a:ext cx="18637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 smtClean="0"/>
              <a:t>Iš </a:t>
            </a:r>
            <a:r>
              <a:rPr lang="lt-LT" sz="1400" b="1" u="sng" dirty="0" smtClean="0"/>
              <a:t>žinomos informacijos visumos </a:t>
            </a:r>
            <a:r>
              <a:rPr lang="lt-LT" sz="1400" b="1" dirty="0" smtClean="0"/>
              <a:t>gali būti padaryta pagrįsta ir motyvuota išvada, kad paskyrus asmenį į pareigas kils korupcijos rizika, todėl gali būti priimamas sprendimas atsisakyti asmenį  teikti ar skirti į pareigas </a:t>
            </a:r>
            <a:endParaRPr lang="lt-LT" sz="1400" b="1" dirty="0"/>
          </a:p>
        </p:txBody>
      </p:sp>
      <p:sp>
        <p:nvSpPr>
          <p:cNvPr id="31" name="Vertikalioji slinktis 30"/>
          <p:cNvSpPr/>
          <p:nvPr/>
        </p:nvSpPr>
        <p:spPr>
          <a:xfrm>
            <a:off x="3677187" y="3565133"/>
            <a:ext cx="2697232" cy="2665218"/>
          </a:xfrm>
          <a:prstGeom prst="verticalScroll">
            <a:avLst/>
          </a:prstGeom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32" name="TextBox 31"/>
          <p:cNvSpPr txBox="1"/>
          <p:nvPr/>
        </p:nvSpPr>
        <p:spPr>
          <a:xfrm>
            <a:off x="4061049" y="3934031"/>
            <a:ext cx="20986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400" b="1" u="sng" dirty="0" smtClean="0"/>
              <a:t>Žinomos </a:t>
            </a:r>
            <a:r>
              <a:rPr lang="lt-LT" sz="1400" b="1" u="sng" dirty="0"/>
              <a:t>informacijos </a:t>
            </a:r>
            <a:r>
              <a:rPr lang="lt-LT" sz="1400" b="1" dirty="0" smtClean="0"/>
              <a:t>visuma sudaro pagrindą manyti, kad galimai buvo padarytas tarnybinis ar drausminis nusižengimas, galimas nusižengimo tyrimo atlikimas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17330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/>
      <p:bldP spid="30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06E483C-C343-9640-84FD-E580E49462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9371" y="682352"/>
            <a:ext cx="10457429" cy="807782"/>
          </a:xfrm>
        </p:spPr>
        <p:txBody>
          <a:bodyPr>
            <a:normAutofit fontScale="85000" lnSpcReduction="10000"/>
          </a:bodyPr>
          <a:lstStyle/>
          <a:p>
            <a:r>
              <a:rPr lang="lt-LT" dirty="0">
                <a:latin typeface="Garamond" panose="02020404030301010803" pitchFamily="18" charset="0"/>
              </a:rPr>
              <a:t>Jeigu asmuo skiriamas į </a:t>
            </a:r>
            <a:r>
              <a:rPr lang="lt-LT" dirty="0" smtClean="0">
                <a:latin typeface="Garamond" panose="02020404030301010803" pitchFamily="18" charset="0"/>
              </a:rPr>
              <a:t>pareigas</a:t>
            </a:r>
            <a:r>
              <a:rPr lang="lt-LT" dirty="0">
                <a:latin typeface="Garamond" panose="02020404030301010803" pitchFamily="18" charset="0"/>
              </a:rPr>
              <a:t> nesilaikant </a:t>
            </a:r>
            <a:r>
              <a:rPr lang="lt-LT" dirty="0" smtClean="0">
                <a:latin typeface="Garamond" panose="02020404030301010803" pitchFamily="18" charset="0"/>
              </a:rPr>
              <a:t>nustatyto </a:t>
            </a:r>
            <a:r>
              <a:rPr lang="lt-LT" dirty="0">
                <a:latin typeface="Garamond" panose="02020404030301010803" pitchFamily="18" charset="0"/>
              </a:rPr>
              <a:t>reikalavimo skirti asmenį į pareigas tik gavus informaciją iš </a:t>
            </a:r>
            <a:r>
              <a:rPr lang="lt-LT" dirty="0" smtClean="0">
                <a:latin typeface="Garamond" panose="02020404030301010803" pitchFamily="18" charset="0"/>
              </a:rPr>
              <a:t>STT:</a:t>
            </a:r>
            <a:endParaRPr lang="x-none" dirty="0">
              <a:latin typeface="Garamond" panose="02020404030301010803" pitchFamily="18" charset="0"/>
            </a:endParaRPr>
          </a:p>
        </p:txBody>
      </p:sp>
      <p:sp>
        <p:nvSpPr>
          <p:cNvPr id="4" name="Turinio vietos rezervavimo ženklas 2"/>
          <p:cNvSpPr>
            <a:spLocks noGrp="1"/>
          </p:cNvSpPr>
          <p:nvPr>
            <p:ph type="body" sz="quarter" idx="17"/>
          </p:nvPr>
        </p:nvSpPr>
        <p:spPr>
          <a:xfrm>
            <a:off x="914400" y="1490134"/>
            <a:ext cx="10312400" cy="5064125"/>
          </a:xfrm>
        </p:spPr>
        <p:txBody>
          <a:bodyPr>
            <a:normAutofit fontScale="92500"/>
          </a:bodyPr>
          <a:lstStyle/>
          <a:p>
            <a:r>
              <a:rPr lang="lt-LT" dirty="0" smtClean="0">
                <a:latin typeface="Garamond" panose="02020404030301010803" pitchFamily="18" charset="0"/>
              </a:rPr>
              <a:t>teisę </a:t>
            </a:r>
            <a:r>
              <a:rPr lang="lt-LT" dirty="0">
                <a:latin typeface="Garamond" panose="02020404030301010803" pitchFamily="18" charset="0"/>
              </a:rPr>
              <a:t>kreiptis į tokį sprendimą priėmusį viešojo administravimo subjektą arba pagal pavaldumą aukštesnį viešojo administravimo subjektą dėl tokio sprendimo pripažinimo netekusiu galios Viešojo administravimo įstatymo 16 straipsnyje nustatyta tvarka </a:t>
            </a:r>
            <a:r>
              <a:rPr lang="lt-LT" dirty="0" smtClean="0">
                <a:latin typeface="Garamond" panose="02020404030301010803" pitchFamily="18" charset="0"/>
              </a:rPr>
              <a:t>turi: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dirty="0" smtClean="0">
                <a:latin typeface="Garamond" panose="02020404030301010803" pitchFamily="18" charset="0"/>
              </a:rPr>
              <a:t> įstaiga, </a:t>
            </a:r>
            <a:r>
              <a:rPr lang="lt-LT" dirty="0">
                <a:latin typeface="Garamond" panose="02020404030301010803" pitchFamily="18" charset="0"/>
              </a:rPr>
              <a:t>kurioje priimtas toks </a:t>
            </a:r>
            <a:r>
              <a:rPr lang="lt-LT" dirty="0" smtClean="0">
                <a:latin typeface="Garamond" panose="02020404030301010803" pitchFamily="18" charset="0"/>
              </a:rPr>
              <a:t>sprendimas;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dirty="0" smtClean="0">
                <a:latin typeface="Garamond" panose="02020404030301010803" pitchFamily="18" charset="0"/>
              </a:rPr>
              <a:t> </a:t>
            </a:r>
            <a:r>
              <a:rPr lang="lt-LT" dirty="0">
                <a:latin typeface="Garamond" panose="02020404030301010803" pitchFamily="18" charset="0"/>
              </a:rPr>
              <a:t>savininko teises ir pareigas įgyvendinanti </a:t>
            </a:r>
            <a:r>
              <a:rPr lang="lt-LT" dirty="0" smtClean="0">
                <a:latin typeface="Garamond" panose="02020404030301010803" pitchFamily="18" charset="0"/>
              </a:rPr>
              <a:t>institucija;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dirty="0" smtClean="0">
                <a:latin typeface="Garamond" panose="02020404030301010803" pitchFamily="18" charset="0"/>
              </a:rPr>
              <a:t> </a:t>
            </a:r>
            <a:r>
              <a:rPr lang="lt-LT" dirty="0">
                <a:latin typeface="Garamond" panose="02020404030301010803" pitchFamily="18" charset="0"/>
              </a:rPr>
              <a:t>Vyriausybės atstovas apskrityje (jeigu sprendimas priimtas vietos savivaldos institucijoje</a:t>
            </a:r>
            <a:r>
              <a:rPr lang="lt-LT" dirty="0" smtClean="0">
                <a:latin typeface="Garamond" panose="02020404030301010803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b="1" dirty="0" smtClean="0">
                <a:latin typeface="Garamond" panose="02020404030301010803" pitchFamily="18" charset="0"/>
              </a:rPr>
              <a:t> Specialiųjų tyrimų tarnyba</a:t>
            </a:r>
          </a:p>
          <a:p>
            <a:r>
              <a:rPr lang="lt-LT" dirty="0" smtClean="0">
                <a:latin typeface="Garamond" panose="02020404030301010803" pitchFamily="18" charset="0"/>
              </a:rPr>
              <a:t>Jeigu </a:t>
            </a:r>
            <a:r>
              <a:rPr lang="lt-LT" dirty="0">
                <a:latin typeface="Garamond" panose="02020404030301010803" pitchFamily="18" charset="0"/>
              </a:rPr>
              <a:t>viešojo administravimo subjektas atsisako tokį sprendimą pripažinti netekusiu galios arba jeigu viešojo sektoriaus subjektui, kaip jis apibrėžtas šio įstatymo 2 straipsnio 14 dalyje, netaikomas Viešojo administravimo įstatymas, įstaigos, kurioje priimtas toks sprendimas, savininko teises ir pareigas įgyvendinanti institucija, Vyriausybės atstovas apskrityje arba Specialiųjų tyrimų tarnyba turi teisę kreiptis į teismą dėl šio sprendimo pripažinimo netekusiu </a:t>
            </a:r>
            <a:r>
              <a:rPr lang="lt-LT" dirty="0" smtClean="0">
                <a:latin typeface="Garamond" panose="02020404030301010803" pitchFamily="18" charset="0"/>
              </a:rPr>
              <a:t>galios</a:t>
            </a:r>
            <a:endParaRPr lang="lt-LT" dirty="0">
              <a:latin typeface="Garamond" panose="02020404030301010803" pitchFamily="18" charset="0"/>
            </a:endParaRPr>
          </a:p>
          <a:p>
            <a:pPr marL="1057275" indent="-342900" algn="just">
              <a:buFontTx/>
              <a:buChar char="-"/>
            </a:pPr>
            <a:endParaRPr lang="lt-LT" b="1" dirty="0" smtClean="0"/>
          </a:p>
          <a:p>
            <a:pPr marL="1057275" indent="-342900" algn="just">
              <a:buFontTx/>
              <a:buChar char="-"/>
            </a:pPr>
            <a:endParaRPr lang="lt-LT" b="1" dirty="0" smtClean="0"/>
          </a:p>
          <a:p>
            <a:pPr marL="714375" indent="0" algn="just">
              <a:buNone/>
            </a:pPr>
            <a:endParaRPr lang="lt-LT" dirty="0" smtClean="0"/>
          </a:p>
          <a:p>
            <a:pPr marL="0" indent="0" algn="just">
              <a:buNone/>
            </a:pP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2494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06E483C-C343-9640-84FD-E580E49462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9371" y="682352"/>
            <a:ext cx="10457429" cy="807782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Garamond" panose="02020404030301010803" pitchFamily="18" charset="0"/>
              </a:rPr>
              <a:t>Gavus informaciją iš STT:</a:t>
            </a:r>
            <a:endParaRPr lang="x-none" dirty="0">
              <a:latin typeface="Garamond" panose="02020404030301010803" pitchFamily="18" charset="0"/>
            </a:endParaRPr>
          </a:p>
        </p:txBody>
      </p:sp>
      <p:sp>
        <p:nvSpPr>
          <p:cNvPr id="4" name="Turinio vietos rezervavimo ženklas 2"/>
          <p:cNvSpPr>
            <a:spLocks noGrp="1"/>
          </p:cNvSpPr>
          <p:nvPr>
            <p:ph type="body" sz="quarter" idx="17"/>
          </p:nvPr>
        </p:nvSpPr>
        <p:spPr>
          <a:xfrm>
            <a:off x="914400" y="1366838"/>
            <a:ext cx="10312400" cy="5064125"/>
          </a:xfrm>
        </p:spPr>
        <p:txBody>
          <a:bodyPr/>
          <a:lstStyle/>
          <a:p>
            <a:pPr algn="just"/>
            <a:r>
              <a:rPr lang="lt-LT" dirty="0">
                <a:latin typeface="Garamond" panose="02020404030301010803" pitchFamily="18" charset="0"/>
              </a:rPr>
              <a:t>Į pareigas asmenį skiriantis subjektas</a:t>
            </a:r>
            <a:r>
              <a:rPr lang="lt-LT" dirty="0" smtClean="0">
                <a:latin typeface="Garamond" panose="02020404030301010803" pitchFamily="18" charset="0"/>
              </a:rPr>
              <a:t>, turi:</a:t>
            </a:r>
          </a:p>
          <a:p>
            <a:pPr algn="just"/>
            <a:endParaRPr lang="lt-LT" dirty="0" smtClean="0">
              <a:latin typeface="Garamond" panose="02020404030301010803" pitchFamily="18" charset="0"/>
            </a:endParaRPr>
          </a:p>
          <a:p>
            <a:pPr marL="714375" indent="0" algn="just">
              <a:buNone/>
            </a:pPr>
            <a:r>
              <a:rPr lang="lt-LT" dirty="0" smtClean="0">
                <a:latin typeface="Garamond" panose="02020404030301010803" pitchFamily="18" charset="0"/>
              </a:rPr>
              <a:t> - įvertinti STT pateiktos ir turimos </a:t>
            </a:r>
            <a:r>
              <a:rPr lang="lt-LT" dirty="0">
                <a:latin typeface="Garamond" panose="02020404030301010803" pitchFamily="18" charset="0"/>
              </a:rPr>
              <a:t>informacijos </a:t>
            </a:r>
            <a:r>
              <a:rPr lang="lt-LT" dirty="0" smtClean="0">
                <a:latin typeface="Garamond" panose="02020404030301010803" pitchFamily="18" charset="0"/>
              </a:rPr>
              <a:t>visumą*</a:t>
            </a:r>
          </a:p>
          <a:p>
            <a:pPr marL="714375" indent="0" algn="just">
              <a:buNone/>
            </a:pPr>
            <a:r>
              <a:rPr lang="lt-LT" sz="1400" dirty="0" smtClean="0">
                <a:latin typeface="Garamond" panose="02020404030301010803" pitchFamily="18" charset="0"/>
              </a:rPr>
              <a:t>*mažareikšmiai</a:t>
            </a:r>
            <a:r>
              <a:rPr lang="lt-LT" sz="1400" dirty="0">
                <a:latin typeface="Garamond" panose="02020404030301010803" pitchFamily="18" charset="0"/>
              </a:rPr>
              <a:t>, atsitiktiniai faktai ar aplinkybės negali būti pagrindas priimant sprendimą neskirti asmens į pareigas</a:t>
            </a:r>
          </a:p>
          <a:p>
            <a:pPr marL="714375" indent="0" algn="just">
              <a:buNone/>
            </a:pPr>
            <a:endParaRPr lang="lt-LT" sz="1400" dirty="0" smtClean="0">
              <a:latin typeface="Garamond" panose="02020404030301010803" pitchFamily="18" charset="0"/>
            </a:endParaRPr>
          </a:p>
          <a:p>
            <a:pPr marL="1057275" indent="-342900" algn="just">
              <a:buFontTx/>
              <a:buChar char="-"/>
            </a:pPr>
            <a:r>
              <a:rPr lang="lt-LT" dirty="0" smtClean="0">
                <a:latin typeface="Garamond" panose="02020404030301010803" pitchFamily="18" charset="0"/>
              </a:rPr>
              <a:t>priėmęs sprendimą neskirti asmens </a:t>
            </a:r>
            <a:r>
              <a:rPr lang="lt-LT" dirty="0">
                <a:latin typeface="Garamond" panose="02020404030301010803" pitchFamily="18" charset="0"/>
              </a:rPr>
              <a:t>į pareigas, </a:t>
            </a:r>
            <a:r>
              <a:rPr lang="lt-LT" dirty="0" smtClean="0">
                <a:latin typeface="Garamond" panose="02020404030301010803" pitchFamily="18" charset="0"/>
              </a:rPr>
              <a:t>subjektas privalo </a:t>
            </a:r>
            <a:r>
              <a:rPr lang="lt-LT" b="1" dirty="0">
                <a:latin typeface="Garamond" panose="02020404030301010803" pitchFamily="18" charset="0"/>
              </a:rPr>
              <a:t>per 3 darbo dienas </a:t>
            </a:r>
            <a:r>
              <a:rPr lang="lt-LT" dirty="0">
                <a:latin typeface="Garamond" panose="02020404030301010803" pitchFamily="18" charset="0"/>
              </a:rPr>
              <a:t>asmenį su pateikta informacija </a:t>
            </a:r>
            <a:r>
              <a:rPr lang="lt-LT" b="1" dirty="0">
                <a:latin typeface="Garamond" panose="02020404030301010803" pitchFamily="18" charset="0"/>
              </a:rPr>
              <a:t>supažindinti pasirašytinai</a:t>
            </a:r>
            <a:r>
              <a:rPr lang="lt-LT" dirty="0">
                <a:latin typeface="Garamond" panose="02020404030301010803" pitchFamily="18" charset="0"/>
              </a:rPr>
              <a:t>, </a:t>
            </a:r>
            <a:r>
              <a:rPr lang="lt-LT" b="1" dirty="0">
                <a:solidFill>
                  <a:srgbClr val="0070C0"/>
                </a:solidFill>
                <a:latin typeface="Garamond" panose="02020404030301010803" pitchFamily="18" charset="0"/>
              </a:rPr>
              <a:t>išskyrus tą jos dalį, kurioje yra įslaptinta </a:t>
            </a:r>
            <a:r>
              <a:rPr lang="lt-LT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informacija</a:t>
            </a:r>
          </a:p>
          <a:p>
            <a:pPr marL="1057275" indent="-342900" algn="just">
              <a:buFontTx/>
              <a:buChar char="-"/>
            </a:pPr>
            <a:r>
              <a:rPr lang="lt-LT" dirty="0">
                <a:latin typeface="Garamond" panose="02020404030301010803" pitchFamily="18" charset="0"/>
              </a:rPr>
              <a:t>a</a:t>
            </a:r>
            <a:r>
              <a:rPr lang="lt-LT" dirty="0" smtClean="0">
                <a:latin typeface="Garamond" panose="02020404030301010803" pitchFamily="18" charset="0"/>
              </a:rPr>
              <a:t>smens</a:t>
            </a:r>
            <a:r>
              <a:rPr lang="lt-LT" dirty="0">
                <a:latin typeface="Garamond" panose="02020404030301010803" pitchFamily="18" charset="0"/>
              </a:rPr>
              <a:t>, kuris paskirtas eiti atitinkamas pareigas, prašymu į pareigas jį teikęs ar paskyręs subjektas privalo </a:t>
            </a:r>
            <a:r>
              <a:rPr lang="lt-LT" b="1" dirty="0">
                <a:latin typeface="Garamond" panose="02020404030301010803" pitchFamily="18" charset="0"/>
              </a:rPr>
              <a:t>per 3 darbo dienas pasirašytinai supažindinti asmenį su apie jį pateikta </a:t>
            </a:r>
            <a:r>
              <a:rPr lang="lt-LT" b="1" dirty="0" smtClean="0">
                <a:latin typeface="Garamond" panose="02020404030301010803" pitchFamily="18" charset="0"/>
              </a:rPr>
              <a:t>informacija</a:t>
            </a:r>
            <a:endParaRPr lang="lt-LT" dirty="0">
              <a:latin typeface="Garamond" panose="02020404030301010803" pitchFamily="18" charset="0"/>
            </a:endParaRPr>
          </a:p>
          <a:p>
            <a:pPr marL="1057275" indent="-342900" algn="just">
              <a:buFontTx/>
              <a:buChar char="-"/>
            </a:pPr>
            <a:endParaRPr lang="lt-LT" b="1" dirty="0" smtClean="0"/>
          </a:p>
          <a:p>
            <a:pPr marL="1057275" indent="-342900" algn="just">
              <a:buFontTx/>
              <a:buChar char="-"/>
            </a:pPr>
            <a:endParaRPr lang="lt-LT" b="1" dirty="0" smtClean="0"/>
          </a:p>
          <a:p>
            <a:pPr marL="1057275" indent="-342900" algn="just">
              <a:buFontTx/>
              <a:buChar char="-"/>
            </a:pPr>
            <a:endParaRPr lang="lt-LT" b="1" dirty="0" smtClean="0"/>
          </a:p>
          <a:p>
            <a:pPr marL="714375" indent="0" algn="just">
              <a:buNone/>
            </a:pPr>
            <a:endParaRPr lang="lt-LT" dirty="0" smtClean="0"/>
          </a:p>
          <a:p>
            <a:pPr marL="0" indent="0" algn="just">
              <a:buNone/>
            </a:pP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6828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tačiakampis 91"/>
          <p:cNvSpPr/>
          <p:nvPr/>
        </p:nvSpPr>
        <p:spPr>
          <a:xfrm>
            <a:off x="0" y="0"/>
            <a:ext cx="12192000" cy="4479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uapvalintas stačiakampis 5"/>
          <p:cNvSpPr/>
          <p:nvPr/>
        </p:nvSpPr>
        <p:spPr>
          <a:xfrm>
            <a:off x="2291137" y="585627"/>
            <a:ext cx="1407560" cy="945223"/>
          </a:xfrm>
          <a:prstGeom prst="roundRect">
            <a:avLst>
              <a:gd name="adj" fmla="val 2992"/>
            </a:avLst>
          </a:prstGeom>
          <a:noFill/>
          <a:ln w="19050">
            <a:solidFill>
              <a:srgbClr val="003399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8265" y="735072"/>
            <a:ext cx="152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Asmenų patikra</a:t>
            </a:r>
            <a:endParaRPr lang="lt-LT" dirty="0"/>
          </a:p>
        </p:txBody>
      </p:sp>
      <p:cxnSp>
        <p:nvCxnSpPr>
          <p:cNvPr id="9" name="Tiesioji rodyklės jungtis 8"/>
          <p:cNvCxnSpPr>
            <a:stCxn id="6" idx="1"/>
            <a:endCxn id="11" idx="3"/>
          </p:cNvCxnSpPr>
          <p:nvPr/>
        </p:nvCxnSpPr>
        <p:spPr>
          <a:xfrm flipH="1" flipV="1">
            <a:off x="1726060" y="1056527"/>
            <a:ext cx="565077" cy="1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uapvalintas stačiakampis 10"/>
          <p:cNvSpPr/>
          <p:nvPr/>
        </p:nvSpPr>
        <p:spPr>
          <a:xfrm>
            <a:off x="904127" y="768850"/>
            <a:ext cx="821933" cy="575353"/>
          </a:xfrm>
          <a:prstGeom prst="roundRect">
            <a:avLst>
              <a:gd name="adj" fmla="val 2992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TextBox 11"/>
          <p:cNvSpPr txBox="1"/>
          <p:nvPr/>
        </p:nvSpPr>
        <p:spPr>
          <a:xfrm>
            <a:off x="1083925" y="861586"/>
            <a:ext cx="64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NE</a:t>
            </a:r>
            <a:endParaRPr lang="lt-LT" dirty="0"/>
          </a:p>
        </p:txBody>
      </p:sp>
      <p:sp>
        <p:nvSpPr>
          <p:cNvPr id="13" name="TextBox 12"/>
          <p:cNvSpPr txBox="1"/>
          <p:nvPr/>
        </p:nvSpPr>
        <p:spPr>
          <a:xfrm>
            <a:off x="821932" y="1550264"/>
            <a:ext cx="2244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Draudžia</a:t>
            </a:r>
          </a:p>
          <a:p>
            <a:r>
              <a:rPr lang="lt-LT" dirty="0" smtClean="0"/>
              <a:t>Rekomenduoja</a:t>
            </a:r>
          </a:p>
          <a:p>
            <a:r>
              <a:rPr lang="lt-LT" dirty="0" smtClean="0"/>
              <a:t>Charakterizuoja</a:t>
            </a:r>
            <a:endParaRPr lang="lt-LT" dirty="0"/>
          </a:p>
        </p:txBody>
      </p:sp>
      <p:cxnSp>
        <p:nvCxnSpPr>
          <p:cNvPr id="14" name="Tiesioji rodyklės jungtis 13"/>
          <p:cNvCxnSpPr/>
          <p:nvPr/>
        </p:nvCxnSpPr>
        <p:spPr>
          <a:xfrm>
            <a:off x="3698697" y="1058237"/>
            <a:ext cx="5342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uapvalintas stačiakampis 18"/>
          <p:cNvSpPr/>
          <p:nvPr/>
        </p:nvSpPr>
        <p:spPr>
          <a:xfrm>
            <a:off x="4232953" y="770560"/>
            <a:ext cx="965770" cy="575353"/>
          </a:xfrm>
          <a:prstGeom prst="roundRect">
            <a:avLst>
              <a:gd name="adj" fmla="val 2992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4232953" y="882134"/>
            <a:ext cx="152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Neteikia</a:t>
            </a:r>
            <a:endParaRPr lang="lt-LT" dirty="0"/>
          </a:p>
        </p:txBody>
      </p:sp>
      <p:sp>
        <p:nvSpPr>
          <p:cNvPr id="21" name="TextBox 20"/>
          <p:cNvSpPr txBox="1"/>
          <p:nvPr/>
        </p:nvSpPr>
        <p:spPr>
          <a:xfrm>
            <a:off x="4327190" y="1572564"/>
            <a:ext cx="2244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Išvadų</a:t>
            </a:r>
          </a:p>
          <a:p>
            <a:r>
              <a:rPr lang="lt-LT" dirty="0" smtClean="0"/>
              <a:t>Vertinimo</a:t>
            </a:r>
          </a:p>
          <a:p>
            <a:r>
              <a:rPr lang="lt-LT" dirty="0" smtClean="0"/>
              <a:t>Nurodymų</a:t>
            </a:r>
            <a:endParaRPr lang="lt-LT" dirty="0"/>
          </a:p>
        </p:txBody>
      </p:sp>
      <p:sp>
        <p:nvSpPr>
          <p:cNvPr id="23" name="Dešinysis riestinis skliaustas 22"/>
          <p:cNvSpPr/>
          <p:nvPr/>
        </p:nvSpPr>
        <p:spPr>
          <a:xfrm rot="5400000">
            <a:off x="1225092" y="1086226"/>
            <a:ext cx="180000" cy="821933"/>
          </a:xfrm>
          <a:prstGeom prst="rightBrace">
            <a:avLst>
              <a:gd name="adj1" fmla="val 36025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4" name="Dešinysis riestinis skliaustas 23"/>
          <p:cNvSpPr/>
          <p:nvPr/>
        </p:nvSpPr>
        <p:spPr>
          <a:xfrm rot="5400000">
            <a:off x="4625838" y="1035492"/>
            <a:ext cx="180000" cy="965770"/>
          </a:xfrm>
          <a:prstGeom prst="rightBrace">
            <a:avLst>
              <a:gd name="adj1" fmla="val 36025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30" name="Tiesioji rodyklės jungtis 29"/>
          <p:cNvCxnSpPr/>
          <p:nvPr/>
        </p:nvCxnSpPr>
        <p:spPr>
          <a:xfrm>
            <a:off x="2994917" y="1530850"/>
            <a:ext cx="0" cy="1158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36268" y="3094015"/>
            <a:ext cx="106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Logistinė pagalba</a:t>
            </a:r>
            <a:endParaRPr lang="lt-LT" dirty="0"/>
          </a:p>
        </p:txBody>
      </p:sp>
      <p:sp>
        <p:nvSpPr>
          <p:cNvPr id="36" name="Suapvalintas stačiakampis 35"/>
          <p:cNvSpPr/>
          <p:nvPr/>
        </p:nvSpPr>
        <p:spPr>
          <a:xfrm rot="2704085">
            <a:off x="2465191" y="2905229"/>
            <a:ext cx="1080000" cy="1080000"/>
          </a:xfrm>
          <a:prstGeom prst="roundRect">
            <a:avLst>
              <a:gd name="adj" fmla="val 2992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37" name="Tiesioji rodyklės jungtis 36"/>
          <p:cNvCxnSpPr>
            <a:endCxn id="40" idx="1"/>
          </p:cNvCxnSpPr>
          <p:nvPr/>
        </p:nvCxnSpPr>
        <p:spPr>
          <a:xfrm>
            <a:off x="3762380" y="3441116"/>
            <a:ext cx="16662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Suapvalintas stačiakampis 39"/>
          <p:cNvSpPr/>
          <p:nvPr/>
        </p:nvSpPr>
        <p:spPr>
          <a:xfrm>
            <a:off x="5428589" y="2968504"/>
            <a:ext cx="2088224" cy="945223"/>
          </a:xfrm>
          <a:prstGeom prst="roundRect">
            <a:avLst>
              <a:gd name="adj" fmla="val 2992"/>
            </a:avLst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1" name="TextBox 40"/>
          <p:cNvSpPr txBox="1"/>
          <p:nvPr/>
        </p:nvSpPr>
        <p:spPr>
          <a:xfrm>
            <a:off x="5489502" y="3104287"/>
            <a:ext cx="215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Skiriančiojo subjekto pasirinkimo teisė</a:t>
            </a:r>
            <a:endParaRPr lang="lt-LT" dirty="0"/>
          </a:p>
        </p:txBody>
      </p:sp>
      <p:cxnSp>
        <p:nvCxnSpPr>
          <p:cNvPr id="44" name="Tiesioji rodyklės jungtis 43"/>
          <p:cNvCxnSpPr>
            <a:stCxn id="40" idx="3"/>
            <a:endCxn id="46" idx="1"/>
          </p:cNvCxnSpPr>
          <p:nvPr/>
        </p:nvCxnSpPr>
        <p:spPr>
          <a:xfrm>
            <a:off x="7516813" y="3441116"/>
            <a:ext cx="1276888" cy="1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Suapvalintas stačiakampis 45"/>
          <p:cNvSpPr/>
          <p:nvPr/>
        </p:nvSpPr>
        <p:spPr>
          <a:xfrm>
            <a:off x="8793701" y="3154719"/>
            <a:ext cx="821933" cy="575353"/>
          </a:xfrm>
          <a:prstGeom prst="roundRect">
            <a:avLst>
              <a:gd name="adj" fmla="val 2992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7" name="TextBox 46"/>
          <p:cNvSpPr txBox="1"/>
          <p:nvPr/>
        </p:nvSpPr>
        <p:spPr>
          <a:xfrm>
            <a:off x="8750950" y="3255165"/>
            <a:ext cx="95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dirty="0" smtClean="0"/>
              <a:t>Vertina</a:t>
            </a:r>
            <a:endParaRPr lang="lt-LT" dirty="0"/>
          </a:p>
        </p:txBody>
      </p:sp>
      <p:sp>
        <p:nvSpPr>
          <p:cNvPr id="62" name="Dešinysis riestinis skliaustas 61"/>
          <p:cNvSpPr/>
          <p:nvPr/>
        </p:nvSpPr>
        <p:spPr>
          <a:xfrm rot="10800000">
            <a:off x="9707129" y="2860664"/>
            <a:ext cx="188048" cy="1277955"/>
          </a:xfrm>
          <a:prstGeom prst="rightBrace">
            <a:avLst>
              <a:gd name="adj1" fmla="val 36025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3" name="TextBox 62"/>
          <p:cNvSpPr txBox="1"/>
          <p:nvPr/>
        </p:nvSpPr>
        <p:spPr>
          <a:xfrm>
            <a:off x="9862059" y="2827289"/>
            <a:ext cx="2360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Informacijos visuma</a:t>
            </a:r>
          </a:p>
          <a:p>
            <a:r>
              <a:rPr lang="lt-LT" dirty="0" smtClean="0"/>
              <a:t>Rizikos</a:t>
            </a:r>
          </a:p>
          <a:p>
            <a:r>
              <a:rPr lang="lt-LT" dirty="0" smtClean="0"/>
              <a:t>Specialieji reikalavimai</a:t>
            </a:r>
          </a:p>
          <a:p>
            <a:r>
              <a:rPr lang="lt-LT" dirty="0" smtClean="0"/>
              <a:t>Mažareikšmiai, </a:t>
            </a:r>
          </a:p>
          <a:p>
            <a:r>
              <a:rPr lang="lt-LT" dirty="0" smtClean="0"/>
              <a:t>atsitiktiniai faktai</a:t>
            </a:r>
            <a:endParaRPr lang="lt-LT" dirty="0"/>
          </a:p>
        </p:txBody>
      </p:sp>
      <p:sp>
        <p:nvSpPr>
          <p:cNvPr id="80" name="object 5"/>
          <p:cNvSpPr>
            <a:spLocks noChangeAspect="1"/>
          </p:cNvSpPr>
          <p:nvPr/>
        </p:nvSpPr>
        <p:spPr>
          <a:xfrm>
            <a:off x="2605060" y="1673153"/>
            <a:ext cx="800261" cy="85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</a:endParaRPr>
          </a:p>
        </p:txBody>
      </p:sp>
      <p:sp>
        <p:nvSpPr>
          <p:cNvPr id="84" name="Stačiakampis 83"/>
          <p:cNvSpPr/>
          <p:nvPr/>
        </p:nvSpPr>
        <p:spPr>
          <a:xfrm>
            <a:off x="4056087" y="3184989"/>
            <a:ext cx="1019637" cy="6898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3" name="Paveikslėlis 82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16" y="2772453"/>
            <a:ext cx="1074890" cy="1027712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0" name="Stačiakampis 89"/>
          <p:cNvSpPr/>
          <p:nvPr/>
        </p:nvSpPr>
        <p:spPr>
          <a:xfrm>
            <a:off x="8054939" y="3154719"/>
            <a:ext cx="418053" cy="6898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7" name="Paveikslėlis 86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389" y="3077172"/>
            <a:ext cx="700769" cy="70076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5" name="Text Placeholder 1">
            <a:extLst>
              <a:ext uri="{FF2B5EF4-FFF2-40B4-BE49-F238E27FC236}">
                <a16:creationId xmlns="" xmlns:a16="http://schemas.microsoft.com/office/drawing/2014/main" id="{4AAB788F-E266-F641-B741-22F3A948EB7C}"/>
              </a:ext>
            </a:extLst>
          </p:cNvPr>
          <p:cNvSpPr txBox="1">
            <a:spLocks/>
          </p:cNvSpPr>
          <p:nvPr/>
        </p:nvSpPr>
        <p:spPr>
          <a:xfrm>
            <a:off x="200386" y="4643701"/>
            <a:ext cx="11991614" cy="20633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x-none" sz="1400" dirty="0">
              <a:latin typeface="+mj-lt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200386" y="5250093"/>
            <a:ext cx="11991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dirty="0">
                <a:latin typeface="Garamond" panose="02020404030301010803" pitchFamily="18" charset="0"/>
              </a:rPr>
              <a:t>Asmenų patikrinimas – tai įrankis į pareigas priimančių subjektų rankose; įrankis, kuris suteikia galimybę priimti tinkamus sprendimus formuojant personalo </a:t>
            </a:r>
            <a:r>
              <a:rPr lang="lt-LT" sz="2000" dirty="0" smtClean="0">
                <a:latin typeface="Garamond" panose="02020404030301010803" pitchFamily="18" charset="0"/>
              </a:rPr>
              <a:t>politiką </a:t>
            </a:r>
            <a:endParaRPr lang="lt-LT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AAB788F-E266-F641-B741-22F3A948EB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0251" y="1191490"/>
            <a:ext cx="3878454" cy="1200727"/>
          </a:xfrm>
        </p:spPr>
        <p:txBody>
          <a:bodyPr/>
          <a:lstStyle/>
          <a:p>
            <a:r>
              <a:rPr lang="lt-LT" b="1" dirty="0" smtClean="0"/>
              <a:t>     </a:t>
            </a:r>
            <a:r>
              <a:rPr lang="lt-LT" sz="3600" b="1" dirty="0" smtClean="0"/>
              <a:t>Svarbu</a:t>
            </a:r>
            <a:endParaRPr lang="x-none" sz="3600" dirty="0"/>
          </a:p>
        </p:txBody>
      </p:sp>
      <p:sp>
        <p:nvSpPr>
          <p:cNvPr id="3" name="Stačiakampis 2"/>
          <p:cNvSpPr/>
          <p:nvPr/>
        </p:nvSpPr>
        <p:spPr>
          <a:xfrm>
            <a:off x="5113831" y="1057926"/>
            <a:ext cx="6604001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dirty="0" smtClean="0">
                <a:latin typeface="Garamond" panose="02020404030301010803" pitchFamily="18" charset="0"/>
              </a:rPr>
              <a:t>Rašytiniai prašymai pateikti bus galimi tik dėl </a:t>
            </a:r>
            <a:r>
              <a:rPr lang="lt-LT" sz="2000" b="1" dirty="0" smtClean="0">
                <a:latin typeface="Garamond" panose="02020404030301010803" pitchFamily="18" charset="0"/>
              </a:rPr>
              <a:t>sąraše esančių pareigybių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dirty="0" smtClean="0">
                <a:latin typeface="Garamond" panose="02020404030301010803" pitchFamily="18" charset="0"/>
              </a:rPr>
              <a:t>Rašytiniai </a:t>
            </a:r>
            <a:r>
              <a:rPr lang="lt-LT" sz="2000" b="1" dirty="0">
                <a:latin typeface="Garamond" panose="02020404030301010803" pitchFamily="18" charset="0"/>
              </a:rPr>
              <a:t>prašymai</a:t>
            </a:r>
            <a:r>
              <a:rPr lang="lt-LT" sz="2000" dirty="0">
                <a:latin typeface="Garamond" panose="02020404030301010803" pitchFamily="18" charset="0"/>
              </a:rPr>
              <a:t> Specialiųjų tyrimų tarnybai turi būti </a:t>
            </a:r>
            <a:r>
              <a:rPr lang="lt-LT" sz="2000" b="1" dirty="0">
                <a:latin typeface="Garamond" panose="02020404030301010803" pitchFamily="18" charset="0"/>
              </a:rPr>
              <a:t>pateikiami prieš asmenį skiriant į </a:t>
            </a:r>
            <a:r>
              <a:rPr lang="lt-LT" sz="2000" b="1" dirty="0" smtClean="0">
                <a:latin typeface="Garamond" panose="02020404030301010803" pitchFamily="18" charset="0"/>
              </a:rPr>
              <a:t>pareigas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dirty="0" smtClean="0">
                <a:latin typeface="Garamond" panose="02020404030301010803" pitchFamily="18" charset="0"/>
              </a:rPr>
              <a:t>Kreiptis tik dėl </a:t>
            </a:r>
            <a:r>
              <a:rPr lang="lt-LT" sz="2000" b="1" dirty="0" smtClean="0">
                <a:latin typeface="Garamond" panose="02020404030301010803" pitchFamily="18" charset="0"/>
              </a:rPr>
              <a:t>vieno atrinkto asmens </a:t>
            </a:r>
            <a:r>
              <a:rPr lang="lt-LT" sz="2000" dirty="0" smtClean="0">
                <a:latin typeface="Garamond" panose="02020404030301010803" pitchFamily="18" charset="0"/>
              </a:rPr>
              <a:t>ar </a:t>
            </a:r>
            <a:r>
              <a:rPr lang="lt-LT" sz="2000" b="1" dirty="0" smtClean="0">
                <a:latin typeface="Garamond" panose="02020404030301010803" pitchFamily="18" charset="0"/>
              </a:rPr>
              <a:t>dėl dviejų centralizuotame konkurse geriausiai įvertintų pretendentų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dirty="0" smtClean="0">
                <a:latin typeface="Garamond" panose="02020404030301010803" pitchFamily="18" charset="0"/>
              </a:rPr>
              <a:t>Į </a:t>
            </a:r>
            <a:r>
              <a:rPr lang="lt-LT" sz="2000" dirty="0">
                <a:latin typeface="Garamond" panose="02020404030301010803" pitchFamily="18" charset="0"/>
              </a:rPr>
              <a:t>pareigas </a:t>
            </a:r>
            <a:r>
              <a:rPr lang="lt-LT" sz="2000" b="1" dirty="0">
                <a:latin typeface="Garamond" panose="02020404030301010803" pitchFamily="18" charset="0"/>
              </a:rPr>
              <a:t>asmuo gali būti paskirtas tik gavus ir įvertinus informaciją </a:t>
            </a:r>
            <a:r>
              <a:rPr lang="lt-LT" sz="2000" dirty="0">
                <a:latin typeface="Garamond" panose="02020404030301010803" pitchFamily="18" charset="0"/>
              </a:rPr>
              <a:t>iš Specialiųjų tyrimų </a:t>
            </a:r>
            <a:r>
              <a:rPr lang="lt-LT" sz="2000" dirty="0" smtClean="0">
                <a:latin typeface="Garamond" panose="02020404030301010803" pitchFamily="18" charset="0"/>
              </a:rPr>
              <a:t>tarnybos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b="1" dirty="0" smtClean="0">
                <a:latin typeface="Garamond" panose="02020404030301010803" pitchFamily="18" charset="0"/>
              </a:rPr>
              <a:t>Pateiktą </a:t>
            </a:r>
            <a:r>
              <a:rPr lang="lt-LT" sz="2000" b="1" dirty="0">
                <a:latin typeface="Garamond" panose="02020404030301010803" pitchFamily="18" charset="0"/>
              </a:rPr>
              <a:t>informaciją galima naudoti tik priimant sprendimą </a:t>
            </a:r>
            <a:r>
              <a:rPr lang="lt-LT" sz="2000" dirty="0">
                <a:latin typeface="Garamond" panose="02020404030301010803" pitchFamily="18" charset="0"/>
              </a:rPr>
              <a:t>dėl asmens tinkamumo siekiamoms pareigoms i</a:t>
            </a:r>
            <a:r>
              <a:rPr lang="lt-LT" sz="2000" dirty="0" smtClean="0">
                <a:latin typeface="Garamond" panose="02020404030301010803" pitchFamily="18" charset="0"/>
              </a:rPr>
              <a:t>r tarnybinio ar drausminio nusižengimo tyrimo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b="1" dirty="0">
                <a:latin typeface="Garamond" panose="02020404030301010803" pitchFamily="18" charset="0"/>
              </a:rPr>
              <a:t>Kriminalinės žvalgybos pagrindinės institucijos, kriminalinės žvalgybos subjektai, žvalgybos </a:t>
            </a:r>
            <a:r>
              <a:rPr lang="lt-LT" sz="2000" b="1" dirty="0" smtClean="0">
                <a:latin typeface="Garamond" panose="02020404030301010803" pitchFamily="18" charset="0"/>
              </a:rPr>
              <a:t>institucijos</a:t>
            </a:r>
            <a:r>
              <a:rPr lang="lt-LT" sz="2000" dirty="0" smtClean="0">
                <a:latin typeface="Garamond" panose="02020404030301010803" pitchFamily="18" charset="0"/>
              </a:rPr>
              <a:t> </a:t>
            </a:r>
            <a:r>
              <a:rPr lang="lt-LT" sz="2000" dirty="0">
                <a:latin typeface="Garamond" panose="02020404030301010803" pitchFamily="18" charset="0"/>
              </a:rPr>
              <a:t>įstatymo 16 straipsnyje nurodytą informaciją apie asmenis, kuriuos jie skiria į pareigas, </a:t>
            </a:r>
            <a:r>
              <a:rPr lang="lt-LT" sz="2000" b="1" dirty="0">
                <a:latin typeface="Garamond" panose="02020404030301010803" pitchFamily="18" charset="0"/>
              </a:rPr>
              <a:t>renka </a:t>
            </a:r>
            <a:r>
              <a:rPr lang="lt-LT" sz="2000" b="1" dirty="0" smtClean="0">
                <a:latin typeface="Garamond" panose="02020404030301010803" pitchFamily="18" charset="0"/>
              </a:rPr>
              <a:t>savarankiškai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t-LT" b="1" dirty="0"/>
          </a:p>
          <a:p>
            <a:pPr algn="just"/>
            <a:endParaRPr lang="lt-LT" sz="1050" dirty="0" smtClean="0"/>
          </a:p>
          <a:p>
            <a:pPr algn="just"/>
            <a:endParaRPr lang="lt-LT" sz="1050" dirty="0"/>
          </a:p>
          <a:p>
            <a:pPr algn="just"/>
            <a:endParaRPr lang="lt-LT" dirty="0"/>
          </a:p>
          <a:p>
            <a:pPr algn="just"/>
            <a:endParaRPr lang="lt-LT" dirty="0" smtClean="0"/>
          </a:p>
          <a:p>
            <a:pPr algn="just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50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3"/>
          </p:nvPr>
        </p:nvSpPr>
        <p:spPr>
          <a:xfrm>
            <a:off x="688369" y="3143892"/>
            <a:ext cx="11044719" cy="1849348"/>
          </a:xfrm>
        </p:spPr>
        <p:txBody>
          <a:bodyPr/>
          <a:lstStyle/>
          <a:p>
            <a:r>
              <a:rPr lang="lt-LT" sz="3600" b="1" dirty="0" smtClean="0">
                <a:effectLst/>
              </a:rPr>
              <a:t>Asmens </a:t>
            </a:r>
            <a:r>
              <a:rPr lang="lt-LT" sz="3600" b="1" dirty="0">
                <a:effectLst/>
              </a:rPr>
              <a:t>duomenų tvarkymas ir informacijos apsauga renkant, teikiant ir naudojant informaciją apie asmenį, siekiantį eiti arba einantį pareigas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315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3"/>
          </p:nvPr>
        </p:nvSpPr>
        <p:spPr>
          <a:xfrm>
            <a:off x="698641" y="1869896"/>
            <a:ext cx="3821465" cy="938167"/>
          </a:xfrm>
        </p:spPr>
        <p:txBody>
          <a:bodyPr/>
          <a:lstStyle/>
          <a:p>
            <a:r>
              <a:rPr lang="lt-LT" sz="3600" spc="-1" dirty="0">
                <a:latin typeface="Calibri"/>
                <a:ea typeface="Calibri"/>
              </a:rPr>
              <a:t>Informacijos apie asmenį instituto sąsajos su žmogaus teisėmis</a:t>
            </a:r>
            <a:endParaRPr lang="lt-LT" sz="3600" spc="-1" dirty="0"/>
          </a:p>
          <a:p>
            <a:endParaRPr lang="lt-LT" dirty="0"/>
          </a:p>
        </p:txBody>
      </p:sp>
      <p:sp>
        <p:nvSpPr>
          <p:cNvPr id="3" name="Stačiakampis 2"/>
          <p:cNvSpPr/>
          <p:nvPr/>
        </p:nvSpPr>
        <p:spPr>
          <a:xfrm>
            <a:off x="4736387" y="575353"/>
            <a:ext cx="7161086" cy="734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tabLst>
                <a:tab pos="0" algn="l"/>
              </a:tabLst>
            </a:pPr>
            <a:r>
              <a:rPr lang="lt-LT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Vienas problemiškiausių informacijos apie asmenį aspektų – žmogaus teisių (pirmiausia teisės į privatumą bei teisės pasirinkti darbą) pažeidimo </a:t>
            </a:r>
            <a:r>
              <a:rPr lang="lt-LT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grėsmė, todėl svarbu: </a:t>
            </a:r>
          </a:p>
          <a:p>
            <a:pPr algn="just">
              <a:lnSpc>
                <a:spcPct val="110000"/>
              </a:lnSpc>
              <a:tabLst>
                <a:tab pos="0" algn="l"/>
              </a:tabLst>
            </a:pPr>
            <a:endParaRPr lang="lt-LT" spc="-1" dirty="0" smtClean="0">
              <a:solidFill>
                <a:srgbClr val="000000"/>
              </a:solidFill>
              <a:latin typeface="Garamond" panose="02020404030301010803" pitchFamily="18" charset="0"/>
              <a:ea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>
                <a:latin typeface="Garamond" panose="02020404030301010803" pitchFamily="18" charset="0"/>
              </a:rPr>
              <a:t>užtikrinti</a:t>
            </a:r>
            <a:r>
              <a:rPr lang="lt-LT" dirty="0">
                <a:latin typeface="Garamond" panose="02020404030301010803" pitchFamily="18" charset="0"/>
              </a:rPr>
              <a:t>, kad gauti </a:t>
            </a:r>
            <a:r>
              <a:rPr lang="lt-LT" b="1" dirty="0">
                <a:latin typeface="Garamond" panose="02020404030301010803" pitchFamily="18" charset="0"/>
              </a:rPr>
              <a:t>asmens duomenys ir įslaptinta informacija būtų tvarkomi ir saugomi </a:t>
            </a:r>
            <a:r>
              <a:rPr lang="lt-LT" dirty="0">
                <a:latin typeface="Garamond" panose="02020404030301010803" pitchFamily="18" charset="0"/>
              </a:rPr>
              <a:t>teisės aktų nustatyta tvarka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lt-LT" dirty="0" smtClean="0">
                <a:latin typeface="Garamond" panose="02020404030301010803" pitchFamily="18" charset="0"/>
              </a:rPr>
              <a:t>kilus </a:t>
            </a:r>
            <a:r>
              <a:rPr lang="lt-LT" dirty="0">
                <a:latin typeface="Garamond" panose="02020404030301010803" pitchFamily="18" charset="0"/>
              </a:rPr>
              <a:t>abejonėms, </a:t>
            </a:r>
            <a:r>
              <a:rPr lang="lt-LT" dirty="0" smtClean="0">
                <a:latin typeface="Garamond" panose="02020404030301010803" pitchFamily="18" charset="0"/>
              </a:rPr>
              <a:t>vykdyti informacijos </a:t>
            </a:r>
            <a:r>
              <a:rPr lang="lt-LT" dirty="0">
                <a:latin typeface="Garamond" panose="02020404030301010803" pitchFamily="18" charset="0"/>
              </a:rPr>
              <a:t>apie asmenį </a:t>
            </a:r>
            <a:r>
              <a:rPr lang="lt-LT" b="1" dirty="0" smtClean="0">
                <a:latin typeface="Garamond" panose="02020404030301010803" pitchFamily="18" charset="0"/>
              </a:rPr>
              <a:t>pakartotinį patikrinimą</a:t>
            </a:r>
            <a:endParaRPr lang="lt-LT" b="1" dirty="0">
              <a:latin typeface="Garamond" panose="02020404030301010803" pitchFamily="18" charset="0"/>
            </a:endParaRP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lt-LT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informacijos </a:t>
            </a:r>
            <a:r>
              <a:rPr lang="lt-LT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apie asmenį </a:t>
            </a:r>
            <a:r>
              <a:rPr lang="lt-LT" b="1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negalima </a:t>
            </a:r>
            <a:r>
              <a:rPr lang="lt-LT" b="1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perduoti tretiesiems </a:t>
            </a:r>
            <a:r>
              <a:rPr lang="lt-LT" b="1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asmenims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lt-LT" b="1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mažareikšmiai, atsitiktiniai faktai </a:t>
            </a:r>
            <a:r>
              <a:rPr lang="lt-LT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ar aplinkybės negali būti pagrindas priimant sprendimą neskirti asmens į pareigas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lt-LT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jei </a:t>
            </a:r>
            <a:r>
              <a:rPr lang="lt-LT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yra galimybė neigiamą sprendimą priimti remiantis </a:t>
            </a:r>
            <a:r>
              <a:rPr lang="lt-LT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ir </a:t>
            </a:r>
            <a:r>
              <a:rPr lang="lt-LT" b="1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kitais </a:t>
            </a:r>
            <a:r>
              <a:rPr lang="lt-LT" b="1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pagrindais arba kita </a:t>
            </a:r>
            <a:r>
              <a:rPr lang="lt-LT" b="1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informacija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lt-LT" b="1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s</a:t>
            </a:r>
            <a:r>
              <a:rPr lang="lt-LT" b="1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usipažinimo galimybė </a:t>
            </a:r>
            <a:r>
              <a:rPr lang="lt-LT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su pateikta informacija apie asmenį</a:t>
            </a:r>
            <a:endParaRPr lang="lt-LT" spc="-1" dirty="0">
              <a:solidFill>
                <a:srgbClr val="7D6F6C"/>
              </a:solidFill>
              <a:latin typeface="Garamond" panose="02020404030301010803" pitchFamily="18" charset="0"/>
            </a:endParaRP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lt-LT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asmuo </a:t>
            </a:r>
            <a:r>
              <a:rPr lang="lt-LT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priimtą sprendimą neskirti į pareigas gali </a:t>
            </a:r>
            <a:r>
              <a:rPr lang="lt-LT" b="1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skųsti </a:t>
            </a:r>
            <a:r>
              <a:rPr lang="lt-LT" b="1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teismui ar </a:t>
            </a:r>
            <a:r>
              <a:rPr lang="lt-LT" b="1" spc="-1" dirty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įstatymais numatytais atvejais – hierarchine </a:t>
            </a:r>
            <a:r>
              <a:rPr lang="lt-LT" b="1" spc="-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/>
              </a:rPr>
              <a:t>tvarka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lt-LT" b="1" spc="-1" dirty="0">
              <a:solidFill>
                <a:srgbClr val="7D6F6C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10000"/>
              </a:lnSpc>
              <a:tabLst>
                <a:tab pos="0" algn="l"/>
              </a:tabLst>
            </a:pPr>
            <a:endParaRPr lang="lt-LT" spc="-1" dirty="0">
              <a:solidFill>
                <a:srgbClr val="7D6F6C"/>
              </a:solidFill>
            </a:endParaRPr>
          </a:p>
          <a:p>
            <a:pPr algn="just">
              <a:lnSpc>
                <a:spcPct val="110000"/>
              </a:lnSpc>
              <a:tabLst>
                <a:tab pos="0" algn="l"/>
              </a:tabLst>
            </a:pPr>
            <a:endParaRPr lang="lt-LT" spc="-1" dirty="0">
              <a:solidFill>
                <a:srgbClr val="000000"/>
              </a:solidFill>
            </a:endParaRPr>
          </a:p>
          <a:p>
            <a:pPr algn="just">
              <a:lnSpc>
                <a:spcPct val="110000"/>
              </a:lnSpc>
              <a:tabLst>
                <a:tab pos="0" algn="l"/>
              </a:tabLst>
            </a:pPr>
            <a:endParaRPr lang="lt-LT" spc="-1" dirty="0" smtClean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10000"/>
              </a:lnSpc>
              <a:tabLst>
                <a:tab pos="0" algn="l"/>
              </a:tabLst>
            </a:pPr>
            <a:endParaRPr lang="lt-LT" spc="-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10000"/>
              </a:lnSpc>
              <a:tabLst>
                <a:tab pos="0" algn="l"/>
              </a:tabLst>
            </a:pPr>
            <a:endParaRPr lang="lt-LT" spc="-1" dirty="0" smtClean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10000"/>
              </a:lnSpc>
              <a:tabLst>
                <a:tab pos="0" algn="l"/>
              </a:tabLst>
            </a:pPr>
            <a:endParaRPr lang="lt-LT" spc="-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10000"/>
              </a:lnSpc>
              <a:tabLst>
                <a:tab pos="0" algn="l"/>
              </a:tabLst>
            </a:pPr>
            <a:endParaRPr lang="lt-LT" spc="-1" dirty="0">
              <a:solidFill>
                <a:srgbClr val="7D6F6C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11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403861"/>
              </p:ext>
            </p:extLst>
          </p:nvPr>
        </p:nvGraphicFramePr>
        <p:xfrm>
          <a:off x="1276864" y="996778"/>
          <a:ext cx="9695935" cy="476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tačiakampis 3"/>
          <p:cNvSpPr/>
          <p:nvPr/>
        </p:nvSpPr>
        <p:spPr>
          <a:xfrm>
            <a:off x="2183027" y="164757"/>
            <a:ext cx="8583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b="1" dirty="0">
                <a:latin typeface="Garamond" panose="02020404030301010803" pitchFamily="18" charset="0"/>
              </a:rPr>
              <a:t>Asmenų</a:t>
            </a:r>
            <a:r>
              <a:rPr lang="en-US" sz="2400" b="1" dirty="0">
                <a:latin typeface="Garamond" panose="02020404030301010803" pitchFamily="18" charset="0"/>
              </a:rPr>
              <a:t>,</a:t>
            </a:r>
            <a:r>
              <a:rPr lang="lt-LT" sz="2400" b="1" dirty="0">
                <a:latin typeface="Garamond" panose="02020404030301010803" pitchFamily="18" charset="0"/>
              </a:rPr>
              <a:t> apie kuriuos pateikta </a:t>
            </a:r>
            <a:r>
              <a:rPr lang="lt-LT" sz="2400" b="1" dirty="0" smtClean="0">
                <a:latin typeface="Garamond" panose="02020404030301010803" pitchFamily="18" charset="0"/>
              </a:rPr>
              <a:t>informacija pagal KPĮ </a:t>
            </a:r>
            <a:r>
              <a:rPr lang="lt-LT" sz="2400" b="1" dirty="0">
                <a:latin typeface="Garamond" panose="02020404030301010803" pitchFamily="18" charset="0"/>
              </a:rPr>
              <a:t>skaičiaus pokyčiai</a:t>
            </a:r>
          </a:p>
        </p:txBody>
      </p:sp>
    </p:spTree>
    <p:extLst>
      <p:ext uri="{BB962C8B-B14F-4D97-AF65-F5344CB8AC3E}">
        <p14:creationId xmlns:p14="http://schemas.microsoft.com/office/powerpoint/2010/main" val="17610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aphicFrame>
        <p:nvGraphicFramePr>
          <p:cNvPr id="4" name="Diagram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393370"/>
              </p:ext>
            </p:extLst>
          </p:nvPr>
        </p:nvGraphicFramePr>
        <p:xfrm>
          <a:off x="863029" y="133565"/>
          <a:ext cx="10623479" cy="647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33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9B4020E-897D-0B4C-A447-9C9B94C9A1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4633" y="184935"/>
            <a:ext cx="4104112" cy="1941816"/>
          </a:xfrm>
        </p:spPr>
        <p:txBody>
          <a:bodyPr>
            <a:normAutofit lnSpcReduction="10000"/>
          </a:bodyPr>
          <a:lstStyle/>
          <a:p>
            <a:pPr algn="ctr"/>
            <a:r>
              <a:rPr lang="lt-LT" dirty="0">
                <a:latin typeface="Garamond" panose="02020404030301010803" pitchFamily="18" charset="0"/>
              </a:rPr>
              <a:t>V</a:t>
            </a:r>
            <a:r>
              <a:rPr lang="lt-LT" dirty="0" smtClean="0">
                <a:latin typeface="Garamond" panose="02020404030301010803" pitchFamily="18" charset="0"/>
              </a:rPr>
              <a:t>eiksmai </a:t>
            </a:r>
            <a:r>
              <a:rPr lang="lt-LT" dirty="0">
                <a:latin typeface="Garamond" panose="02020404030301010803" pitchFamily="18" charset="0"/>
              </a:rPr>
              <a:t>įgyvendinant nuo 2022 m. įsigaliosiantį Korupcijos prevencijos </a:t>
            </a:r>
            <a:r>
              <a:rPr lang="lt-LT" dirty="0" smtClean="0">
                <a:latin typeface="Garamond" panose="02020404030301010803" pitchFamily="18" charset="0"/>
              </a:rPr>
              <a:t>įstatymą (dėl asmenų patikrinimo)</a:t>
            </a:r>
          </a:p>
          <a:p>
            <a:pPr algn="ctr"/>
            <a:endParaRPr lang="lt-LT" i="1" dirty="0">
              <a:latin typeface="Garamond" panose="02020404030301010803" pitchFamily="18" charset="0"/>
            </a:endParaRPr>
          </a:p>
          <a:p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2C801B-04D8-F549-850E-BED250403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patvirtinti </a:t>
            </a:r>
            <a:r>
              <a:rPr lang="lt-LT" dirty="0"/>
              <a:t>arba atnaujinti sąrašą pareigybių, dėl kurių teikiamas prašymas Lietuvos Respublikos specialiųjų tyrimų tarnybai 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E07314-EF7E-8F47-904A-78A6D0343F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lt-LT" dirty="0" smtClean="0"/>
          </a:p>
          <a:p>
            <a:r>
              <a:rPr lang="lt-LT" dirty="0" smtClean="0"/>
              <a:t>Nuo 2021 m. sausio 1 d. prašymams pateikti pildyti atnaujintas formas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FAE2AC-9515-4646-A701-80E4320D1D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5780" y="2668823"/>
            <a:ext cx="8422606" cy="140526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endParaRPr lang="lt-LT" dirty="0" smtClean="0"/>
          </a:p>
          <a:p>
            <a:pPr lvl="0">
              <a:spcBef>
                <a:spcPts val="0"/>
              </a:spcBef>
            </a:pPr>
            <a:r>
              <a:rPr lang="lt-LT" dirty="0"/>
              <a:t>s</a:t>
            </a:r>
            <a:r>
              <a:rPr lang="lt-LT" dirty="0" smtClean="0"/>
              <a:t>ąrašą paskelbti interneto </a:t>
            </a:r>
            <a:r>
              <a:rPr lang="lt-LT" dirty="0"/>
              <a:t>svetainės skiltyje </a:t>
            </a:r>
            <a:endParaRPr lang="lt-LT" dirty="0" smtClean="0"/>
          </a:p>
          <a:p>
            <a:pPr lvl="0">
              <a:spcBef>
                <a:spcPts val="0"/>
              </a:spcBef>
            </a:pPr>
            <a:r>
              <a:rPr lang="lt-LT" dirty="0" smtClean="0"/>
              <a:t>,,</a:t>
            </a:r>
            <a:r>
              <a:rPr lang="lt-LT" dirty="0"/>
              <a:t>Korupcijos prevencija“</a:t>
            </a:r>
            <a:r>
              <a:rPr lang="lt-LT" baseline="30000" dirty="0"/>
              <a:t> </a:t>
            </a:r>
            <a:endParaRPr lang="lt-LT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8537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/>
          <p:cNvSpPr/>
          <p:nvPr/>
        </p:nvSpPr>
        <p:spPr>
          <a:xfrm>
            <a:off x="6745933" y="1744912"/>
            <a:ext cx="4832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b="1" dirty="0" smtClean="0">
                <a:latin typeface="Garamond" panose="02020404030301010803" pitchFamily="18" charset="0"/>
              </a:rPr>
              <a:t>Uždaviniai ir tikslai</a:t>
            </a:r>
            <a:endParaRPr lang="lt-LT" b="1" dirty="0">
              <a:latin typeface="Garamond" panose="02020404030301010803" pitchFamily="18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6745933" y="2421294"/>
            <a:ext cx="5360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b="1" dirty="0" smtClean="0">
                <a:latin typeface="Garamond" panose="02020404030301010803" pitchFamily="18" charset="0"/>
              </a:rPr>
              <a:t>Patikrinimo apimtis</a:t>
            </a:r>
            <a:endParaRPr lang="lt-LT" b="1" dirty="0">
              <a:latin typeface="Garamond" panose="02020404030301010803" pitchFamily="18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6745933" y="3095712"/>
            <a:ext cx="4901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b="1" dirty="0" smtClean="0">
                <a:latin typeface="Garamond" panose="02020404030301010803" pitchFamily="18" charset="0"/>
              </a:rPr>
              <a:t>Tvarka</a:t>
            </a:r>
            <a:endParaRPr lang="lt-LT" b="1" dirty="0">
              <a:latin typeface="Garamond" panose="02020404030301010803" pitchFamily="18" charset="0"/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6815191" y="3777634"/>
            <a:ext cx="4925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b="1" dirty="0" smtClean="0">
                <a:latin typeface="Garamond" panose="02020404030301010803" pitchFamily="18" charset="0"/>
              </a:rPr>
              <a:t>Pateiktos informacijos panaudojimas</a:t>
            </a:r>
            <a:endParaRPr lang="lt-LT" b="1" dirty="0">
              <a:latin typeface="Garamond" panose="02020404030301010803" pitchFamily="18" charset="0"/>
            </a:endParaRPr>
          </a:p>
        </p:txBody>
      </p:sp>
      <p:sp>
        <p:nvSpPr>
          <p:cNvPr id="9" name="Stačiakampis 8"/>
          <p:cNvSpPr/>
          <p:nvPr/>
        </p:nvSpPr>
        <p:spPr>
          <a:xfrm>
            <a:off x="6815191" y="4459556"/>
            <a:ext cx="4925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lt-LT" b="1" dirty="0" smtClean="0">
                <a:latin typeface="Garamond" panose="02020404030301010803" pitchFamily="18" charset="0"/>
              </a:rPr>
              <a:t>Asmens duomenų tvarkymas ir apsauga</a:t>
            </a:r>
            <a:endParaRPr lang="lt-LT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3"/>
          </p:nvPr>
        </p:nvSpPr>
        <p:spPr>
          <a:xfrm>
            <a:off x="143503" y="2544302"/>
            <a:ext cx="2252814" cy="2180097"/>
          </a:xfrm>
        </p:spPr>
        <p:txBody>
          <a:bodyPr/>
          <a:lstStyle/>
          <a:p>
            <a:pPr algn="ctr"/>
            <a:r>
              <a:rPr lang="lt-LT" sz="3600" dirty="0" smtClean="0">
                <a:latin typeface="Garamond" panose="02020404030301010803" pitchFamily="18" charset="0"/>
              </a:rPr>
              <a:t>Kur sužinoti daugiau?</a:t>
            </a:r>
            <a:endParaRPr lang="lt-LT" sz="3600" dirty="0">
              <a:latin typeface="Garamond" panose="02020404030301010803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3"/>
          <a:srcRect l="668" t="576" r="577" b="-576"/>
          <a:stretch/>
        </p:blipFill>
        <p:spPr>
          <a:xfrm>
            <a:off x="4361216" y="829423"/>
            <a:ext cx="3738063" cy="5819403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8365410" y="829423"/>
            <a:ext cx="36759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/>
              <a:t>STT direktoriaus </a:t>
            </a:r>
            <a:r>
              <a:rPr lang="lt-LT" b="1" dirty="0" smtClean="0"/>
              <a:t>2021 </a:t>
            </a:r>
            <a:r>
              <a:rPr lang="lt-LT" b="1" dirty="0"/>
              <a:t>m. </a:t>
            </a:r>
            <a:r>
              <a:rPr lang="lt-LT" b="1" dirty="0" smtClean="0"/>
              <a:t>lapkričio 10 </a:t>
            </a:r>
            <a:r>
              <a:rPr lang="lt-LT" b="1" dirty="0"/>
              <a:t>d. </a:t>
            </a:r>
            <a:r>
              <a:rPr lang="lt-LT" b="1" dirty="0" smtClean="0"/>
              <a:t>įsakymas </a:t>
            </a:r>
            <a:r>
              <a:rPr lang="lt-LT" b="1" dirty="0"/>
              <a:t>Nr. </a:t>
            </a:r>
            <a:r>
              <a:rPr lang="lt-LT" b="1" dirty="0" smtClean="0"/>
              <a:t>2-231 </a:t>
            </a:r>
          </a:p>
          <a:p>
            <a:endParaRPr lang="lt-LT" dirty="0"/>
          </a:p>
          <a:p>
            <a:r>
              <a:rPr lang="lt-LT" dirty="0"/>
              <a:t>„Dėl informacijos apie asmenis, siekiančius eiti arba einančius pareigas viešojo sektoriaus subjekte, ES ar tarptautinėse institucijose Lietuvos Respublikos teikimu, pateikimo tvarkos aprašo ir prašymų pateikti informaciją formų </a:t>
            </a:r>
            <a:r>
              <a:rPr lang="lt-LT" dirty="0" smtClean="0"/>
              <a:t>tvirtinimo“. </a:t>
            </a: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366" y="4050611"/>
            <a:ext cx="1859623" cy="19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t-LT" dirty="0" smtClean="0"/>
              <a:t>Nuorodos ir kontaktai</a:t>
            </a:r>
            <a:endParaRPr lang="lt-LT" dirty="0"/>
          </a:p>
        </p:txBody>
      </p:sp>
      <p:sp>
        <p:nvSpPr>
          <p:cNvPr id="4" name="Turinio vietos rezervavimo ženklas 2"/>
          <p:cNvSpPr>
            <a:spLocks noGrp="1"/>
          </p:cNvSpPr>
          <p:nvPr>
            <p:ph type="body" sz="quarter" idx="14"/>
          </p:nvPr>
        </p:nvSpPr>
        <p:spPr>
          <a:xfrm>
            <a:off x="4212404" y="349321"/>
            <a:ext cx="7979596" cy="570494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lt-LT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b="1" dirty="0" smtClean="0"/>
              <a:t>Prašymo formos </a:t>
            </a:r>
            <a:r>
              <a:rPr lang="lt-LT" dirty="0" smtClean="0"/>
              <a:t>– STT tinklalapis</a:t>
            </a:r>
            <a:endParaRPr lang="lt-LT" u="sng" dirty="0" smtClean="0">
              <a:solidFill>
                <a:schemeClr val="tx1">
                  <a:lumMod val="95000"/>
                </a:schemeClr>
              </a:solidFill>
              <a:hlinkClick r:id="rId3"/>
            </a:endParaRPr>
          </a:p>
          <a:p>
            <a:pPr marL="0" indent="0">
              <a:buNone/>
            </a:pPr>
            <a:r>
              <a:rPr lang="lt-LT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hlinkClick r:id="rId3"/>
              </a:rPr>
              <a:t>https</a:t>
            </a:r>
            <a:r>
              <a:rPr lang="lt-LT" u="sng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3"/>
              </a:rPr>
              <a:t>://www.stt.lt/lt/menu/asmenu-patikrinimas/prasymai-pateikti-informacija-apie-asmeni/</a:t>
            </a:r>
            <a:r>
              <a:rPr lang="lt-L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lt-LT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lt-LT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b="1" dirty="0" smtClean="0">
                <a:solidFill>
                  <a:schemeClr val="tx1">
                    <a:lumMod val="95000"/>
                  </a:schemeClr>
                </a:solidFill>
              </a:rPr>
              <a:t>Konsultacijos</a:t>
            </a:r>
          </a:p>
          <a:p>
            <a:r>
              <a:rPr lang="lt-LT" dirty="0" smtClean="0">
                <a:solidFill>
                  <a:schemeClr val="tx1">
                    <a:lumMod val="95000"/>
                  </a:schemeClr>
                </a:solidFill>
              </a:rPr>
              <a:t>Jurgita Rindzevičiūtė, </a:t>
            </a:r>
            <a:r>
              <a:rPr lang="lt-LT" dirty="0">
                <a:solidFill>
                  <a:schemeClr val="tx1">
                    <a:lumMod val="95000"/>
                  </a:schemeClr>
                </a:solidFill>
              </a:rPr>
              <a:t>tel. (8 706) </a:t>
            </a:r>
            <a:r>
              <a:rPr lang="lt-LT" dirty="0" smtClean="0">
                <a:solidFill>
                  <a:schemeClr val="tx1">
                    <a:lumMod val="95000"/>
                  </a:schemeClr>
                </a:solidFill>
              </a:rPr>
              <a:t>63293, </a:t>
            </a:r>
            <a:r>
              <a:rPr lang="lt-LT" dirty="0">
                <a:solidFill>
                  <a:schemeClr val="tx1">
                    <a:lumMod val="95000"/>
                  </a:schemeClr>
                </a:solidFill>
              </a:rPr>
              <a:t>el. p. </a:t>
            </a:r>
            <a:r>
              <a:rPr lang="lt-LT" dirty="0" err="1" smtClean="0">
                <a:solidFill>
                  <a:schemeClr val="tx1">
                    <a:lumMod val="95000"/>
                  </a:schemeClr>
                </a:solidFill>
                <a:hlinkClick r:id="rId4"/>
              </a:rPr>
              <a:t>jurgita.rindzeviciute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hlinkClick r:id="rId4"/>
              </a:rPr>
              <a:t>@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hlinkClick r:id="rId4"/>
              </a:rPr>
              <a:t>stt.lt</a:t>
            </a:r>
            <a:endParaRPr lang="lt-LT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lt-LT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lt-LT" dirty="0" smtClean="0">
                <a:solidFill>
                  <a:schemeClr val="tx1">
                    <a:lumMod val="95000"/>
                  </a:schemeClr>
                </a:solidFill>
              </a:rPr>
              <a:t>Jolanta Karalkevičienė, tel. (8 706) 63382, el. p. </a:t>
            </a:r>
            <a:r>
              <a:rPr lang="lt-LT" dirty="0" err="1" smtClean="0">
                <a:solidFill>
                  <a:schemeClr val="tx1">
                    <a:lumMod val="95000"/>
                  </a:schemeClr>
                </a:solidFill>
                <a:hlinkClick r:id="rId5"/>
              </a:rPr>
              <a:t>jolanta.karalkeviciene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hlinkClick r:id="rId5"/>
              </a:rPr>
              <a:t>@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hlinkClick r:id="rId5"/>
              </a:rPr>
              <a:t>stt.lt</a:t>
            </a:r>
            <a:endParaRPr lang="lt-LT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lt-LT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lt-LT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lt-LT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768601" y="720659"/>
            <a:ext cx="3108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Ačiū už dėmesį!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object 5"/>
          <p:cNvSpPr/>
          <p:nvPr/>
        </p:nvSpPr>
        <p:spPr>
          <a:xfrm>
            <a:off x="2412983" y="2475468"/>
            <a:ext cx="2078955" cy="2163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9" name="Grupė 8"/>
          <p:cNvGrpSpPr/>
          <p:nvPr/>
        </p:nvGrpSpPr>
        <p:grpSpPr>
          <a:xfrm>
            <a:off x="5952920" y="2188385"/>
            <a:ext cx="504000" cy="504000"/>
            <a:chOff x="6350515" y="2373610"/>
            <a:chExt cx="579566" cy="579566"/>
          </a:xfrm>
        </p:grpSpPr>
        <p:pic>
          <p:nvPicPr>
            <p:cNvPr id="4" name="Paveikslėlis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0515" y="2373610"/>
              <a:ext cx="579566" cy="579566"/>
            </a:xfrm>
            <a:prstGeom prst="rect">
              <a:avLst/>
            </a:prstGeom>
          </p:spPr>
        </p:pic>
        <p:pic>
          <p:nvPicPr>
            <p:cNvPr id="5" name="Paveikslėlis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270" y="2531783"/>
              <a:ext cx="205945" cy="421393"/>
            </a:xfrm>
            <a:prstGeom prst="rect">
              <a:avLst/>
            </a:prstGeom>
          </p:spPr>
        </p:pic>
      </p:grpSp>
      <p:pic>
        <p:nvPicPr>
          <p:cNvPr id="6" name="Paveikslėlis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937" y="3697804"/>
            <a:ext cx="504000" cy="507937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6716174" y="2240330"/>
            <a:ext cx="2957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www.facebook.com/LRSTT</a:t>
            </a:r>
          </a:p>
        </p:txBody>
      </p:sp>
      <p:sp>
        <p:nvSpPr>
          <p:cNvPr id="8" name="Stačiakampis 7"/>
          <p:cNvSpPr/>
          <p:nvPr/>
        </p:nvSpPr>
        <p:spPr>
          <a:xfrm>
            <a:off x="6716174" y="3751717"/>
            <a:ext cx="3039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www.instagram.com/LRSTT</a:t>
            </a:r>
          </a:p>
        </p:txBody>
      </p:sp>
      <p:sp>
        <p:nvSpPr>
          <p:cNvPr id="13" name="object 17"/>
          <p:cNvSpPr txBox="1"/>
          <p:nvPr/>
        </p:nvSpPr>
        <p:spPr>
          <a:xfrm>
            <a:off x="6826250" y="4548928"/>
            <a:ext cx="4254126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lt-LT" sz="20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oto Sans"/>
              </a:rPr>
              <a:t>Mobilioji programėlė „Pranešk STT“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oto Sans"/>
            </a:endParaRPr>
          </a:p>
        </p:txBody>
      </p:sp>
      <p:cxnSp>
        <p:nvCxnSpPr>
          <p:cNvPr id="15" name="Tiesioji jungtis 14"/>
          <p:cNvCxnSpPr/>
          <p:nvPr/>
        </p:nvCxnSpPr>
        <p:spPr>
          <a:xfrm>
            <a:off x="5322873" y="1960606"/>
            <a:ext cx="8238" cy="3328086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aveikslėlis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937" y="2942808"/>
            <a:ext cx="504000" cy="501827"/>
          </a:xfrm>
          <a:prstGeom prst="rect">
            <a:avLst/>
          </a:prstGeom>
        </p:spPr>
      </p:pic>
      <p:sp>
        <p:nvSpPr>
          <p:cNvPr id="14" name="Stačiakampis 13"/>
          <p:cNvSpPr/>
          <p:nvPr/>
        </p:nvSpPr>
        <p:spPr>
          <a:xfrm>
            <a:off x="6757211" y="2993666"/>
            <a:ext cx="2582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www.linkedin.com/STT</a:t>
            </a:r>
          </a:p>
        </p:txBody>
      </p:sp>
      <p:pic>
        <p:nvPicPr>
          <p:cNvPr id="12" name="Paveikslėlis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2920" y="4458910"/>
            <a:ext cx="504000" cy="4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3"/>
          </p:nvPr>
        </p:nvSpPr>
        <p:spPr>
          <a:xfrm>
            <a:off x="688369" y="2938409"/>
            <a:ext cx="11044719" cy="2054831"/>
          </a:xfrm>
        </p:spPr>
        <p:txBody>
          <a:bodyPr/>
          <a:lstStyle/>
          <a:p>
            <a:endParaRPr lang="lt-LT" sz="3600" dirty="0" smtClean="0"/>
          </a:p>
          <a:p>
            <a:r>
              <a:rPr lang="lt-LT" sz="3600" dirty="0" smtClean="0"/>
              <a:t>Informacijos </a:t>
            </a:r>
            <a:r>
              <a:rPr lang="lt-LT" sz="3600" dirty="0"/>
              <a:t>apie asmenį, siekiantį eiti arba einantį pareigas, </a:t>
            </a:r>
            <a:r>
              <a:rPr lang="lt-LT" sz="3600" dirty="0" smtClean="0"/>
              <a:t>pateikimo uždaviniai ir tikslai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415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06E483C-C343-9640-84FD-E580E49462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9371" y="682352"/>
            <a:ext cx="10457429" cy="807782"/>
          </a:xfrm>
        </p:spPr>
        <p:txBody>
          <a:bodyPr>
            <a:normAutofit/>
          </a:bodyPr>
          <a:lstStyle/>
          <a:p>
            <a:r>
              <a:rPr lang="lt-LT" dirty="0">
                <a:latin typeface="Garamond" panose="02020404030301010803" pitchFamily="18" charset="0"/>
              </a:rPr>
              <a:t>3 straipsnis. Korupcijos prevencijos tikslai ir uždaviniai</a:t>
            </a:r>
          </a:p>
          <a:p>
            <a:endParaRPr lang="x-none" dirty="0">
              <a:latin typeface="Garamond" panose="020204040303010108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9F6BB8-2944-6643-98F4-003D805428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1366463"/>
            <a:ext cx="10312400" cy="5065159"/>
          </a:xfrm>
        </p:spPr>
        <p:txBody>
          <a:bodyPr>
            <a:normAutofit fontScale="92500" lnSpcReduction="10000"/>
          </a:bodyPr>
          <a:lstStyle/>
          <a:p>
            <a:r>
              <a:rPr lang="lt-LT" b="1" dirty="0" smtClean="0">
                <a:latin typeface="Garamond" panose="02020404030301010803" pitchFamily="18" charset="0"/>
              </a:rPr>
              <a:t>Tikslas</a:t>
            </a:r>
            <a:r>
              <a:rPr lang="lt-LT" dirty="0" smtClean="0">
                <a:latin typeface="Garamond" panose="02020404030301010803" pitchFamily="18" charset="0"/>
              </a:rPr>
              <a:t> - korupcijos </a:t>
            </a:r>
            <a:r>
              <a:rPr lang="lt-LT" dirty="0">
                <a:latin typeface="Garamond" panose="02020404030301010803" pitchFamily="18" charset="0"/>
              </a:rPr>
              <a:t>prevencija siekiama stiprinti nacionalinį saugumą, kurti socialinę gerovę, didinti administracinių, viešųjų ir</a:t>
            </a:r>
            <a:r>
              <a:rPr lang="lt-LT" b="1" dirty="0">
                <a:latin typeface="Garamond" panose="02020404030301010803" pitchFamily="18" charset="0"/>
              </a:rPr>
              <a:t> </a:t>
            </a:r>
            <a:r>
              <a:rPr lang="lt-LT" dirty="0">
                <a:latin typeface="Garamond" panose="02020404030301010803" pitchFamily="18" charset="0"/>
              </a:rPr>
              <a:t>kitų viešojo sektoriaus paslaugų teikimo kokybę, saugoti sąžiningos konkurencijos laisvę, kad korupcija kuo mažiau trukdytų plėtoti demokratiją ir ekonomiką.</a:t>
            </a:r>
          </a:p>
          <a:p>
            <a:r>
              <a:rPr lang="lt-LT" b="1" dirty="0" smtClean="0">
                <a:latin typeface="Garamond" panose="02020404030301010803" pitchFamily="18" charset="0"/>
              </a:rPr>
              <a:t>Uždaviniai:</a:t>
            </a:r>
            <a:endParaRPr lang="lt-LT" b="1" dirty="0">
              <a:latin typeface="Garamond" panose="02020404030301010803" pitchFamily="18" charset="0"/>
            </a:endParaRPr>
          </a:p>
          <a:p>
            <a:r>
              <a:rPr lang="lt-LT" dirty="0">
                <a:latin typeface="Garamond" panose="02020404030301010803" pitchFamily="18" charset="0"/>
              </a:rPr>
              <a:t>1) kurti korupcijai atsparią aplinką; </a:t>
            </a:r>
          </a:p>
          <a:p>
            <a:r>
              <a:rPr lang="lt-LT" dirty="0">
                <a:latin typeface="Garamond" panose="02020404030301010803" pitchFamily="18" charset="0"/>
              </a:rPr>
              <a:t>2) didinti antikorupcinį sąmoningumą;</a:t>
            </a:r>
          </a:p>
          <a:p>
            <a:r>
              <a:rPr lang="lt-LT" dirty="0">
                <a:latin typeface="Garamond" panose="02020404030301010803" pitchFamily="18" charset="0"/>
              </a:rPr>
              <a:t>3) sistemiškai ir koordinuotai šalinti korupcijos rizikos veiksnius, mažinti korupcijos riziką;</a:t>
            </a:r>
          </a:p>
          <a:p>
            <a:r>
              <a:rPr lang="lt-LT" dirty="0">
                <a:latin typeface="Garamond" panose="02020404030301010803" pitchFamily="18" charset="0"/>
              </a:rPr>
              <a:t>4) sudaryti prielaidas darniam ir veiksmingam korupcijos prevencijos subjektų sistemos veikimui; </a:t>
            </a:r>
          </a:p>
          <a:p>
            <a:r>
              <a:rPr lang="lt-LT" dirty="0">
                <a:latin typeface="Garamond" panose="02020404030301010803" pitchFamily="18" charset="0"/>
              </a:rPr>
              <a:t>5) mažinti ekonomines korupcijos paskatas;</a:t>
            </a:r>
          </a:p>
          <a:p>
            <a:r>
              <a:rPr lang="lt-LT" dirty="0">
                <a:latin typeface="Garamond" panose="02020404030301010803" pitchFamily="18" charset="0"/>
              </a:rPr>
              <a:t>6) užtikrinti aktyvų privataus sektoriaus subjektų ir visuomenės įsitraukimą į korupcijos prevenciją;</a:t>
            </a:r>
          </a:p>
          <a:p>
            <a:r>
              <a:rPr lang="lt-LT" dirty="0">
                <a:latin typeface="Garamond" panose="02020404030301010803" pitchFamily="18" charset="0"/>
              </a:rPr>
              <a:t>7) skatinti skaidrų, sąžiningą ir atvirą administracinių, viešųjų ir kitų paslaugų teikimą.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052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07896" y="2984798"/>
            <a:ext cx="117923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0">
              <a:spcBef>
                <a:spcPct val="50000"/>
              </a:spcBef>
            </a:pPr>
            <a:r>
              <a:rPr lang="lt-LT" sz="3600" b="1" dirty="0" smtClean="0">
                <a:latin typeface="Garamond" panose="02020404030301010803" pitchFamily="18" charset="0"/>
              </a:rPr>
              <a:t>Informacija apie asmenį gali būti naudojamai šiais tikslais:</a:t>
            </a: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12" name="Šešiakampis 11"/>
          <p:cNvSpPr/>
          <p:nvPr/>
        </p:nvSpPr>
        <p:spPr>
          <a:xfrm>
            <a:off x="8352889" y="113017"/>
            <a:ext cx="3647327" cy="2625282"/>
          </a:xfrm>
          <a:prstGeom prst="hexagon">
            <a:avLst/>
          </a:prstGeom>
          <a:gradFill flip="none" rotWithShape="1">
            <a:gsLst>
              <a:gs pos="0">
                <a:srgbClr val="AFABAB">
                  <a:shade val="30000"/>
                  <a:satMod val="115000"/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AFABAB">
                  <a:shade val="30000"/>
                  <a:satMod val="115000"/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AFABAB">
                  <a:shade val="30000"/>
                  <a:satMod val="115000"/>
                  <a:tint val="66000"/>
                  <a:satMod val="160000"/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Garamond" panose="02020404030301010803" pitchFamily="18" charset="0"/>
              </a:rPr>
              <a:t>priimti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 pagrįstus ir motyvuotus sprendimus dėl asmenų skyrimo į pareigas, perkėlimo į kitas pareigas, atsakomybės sričių nustatymo, atsisakymo skirti į pareigas, atleidimo iš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pareigų</a:t>
            </a:r>
            <a:endParaRPr lang="lt-LT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Šešiakampis 14"/>
          <p:cNvSpPr/>
          <p:nvPr/>
        </p:nvSpPr>
        <p:spPr>
          <a:xfrm>
            <a:off x="403104" y="3904181"/>
            <a:ext cx="3603815" cy="2681554"/>
          </a:xfrm>
          <a:prstGeom prst="hexagon">
            <a:avLst/>
          </a:prstGeom>
          <a:gradFill flip="none" rotWithShape="1">
            <a:gsLst>
              <a:gs pos="0">
                <a:srgbClr val="AFABAB">
                  <a:shade val="30000"/>
                  <a:satMod val="115000"/>
                </a:srgbClr>
              </a:gs>
              <a:gs pos="50000">
                <a:srgbClr val="AFABAB">
                  <a:shade val="67500"/>
                  <a:satMod val="115000"/>
                </a:srgbClr>
              </a:gs>
              <a:gs pos="100000">
                <a:srgbClr val="AFABAB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Garamond" panose="02020404030301010803" pitchFamily="18" charset="0"/>
              </a:rPr>
              <a:t>prisidėti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prie viešųjų ir privačių interesų konfliktų valdymo</a:t>
            </a:r>
          </a:p>
        </p:txBody>
      </p:sp>
      <p:sp>
        <p:nvSpPr>
          <p:cNvPr id="17" name="Šešiakampis 16"/>
          <p:cNvSpPr/>
          <p:nvPr/>
        </p:nvSpPr>
        <p:spPr>
          <a:xfrm>
            <a:off x="317287" y="113016"/>
            <a:ext cx="3689633" cy="2625281"/>
          </a:xfrm>
          <a:prstGeom prst="hexagon">
            <a:avLst/>
          </a:prstGeom>
          <a:gradFill flip="none" rotWithShape="1">
            <a:gsLst>
              <a:gs pos="0">
                <a:srgbClr val="AFABAB">
                  <a:shade val="30000"/>
                  <a:satMod val="115000"/>
                </a:srgbClr>
              </a:gs>
              <a:gs pos="50000">
                <a:srgbClr val="AFABAB">
                  <a:shade val="67500"/>
                  <a:satMod val="115000"/>
                </a:srgbClr>
              </a:gs>
              <a:gs pos="100000">
                <a:srgbClr val="AFABAB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Garamond" panose="02020404030301010803" pitchFamily="18" charset="0"/>
              </a:rPr>
              <a:t>įvertinti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korupcijos rizikos veiksnius, kurie kiltų ir (ar) kyla asmeniui einant pareigas viešojo sektoriaus subjekte</a:t>
            </a:r>
          </a:p>
        </p:txBody>
      </p:sp>
      <p:sp>
        <p:nvSpPr>
          <p:cNvPr id="18" name="Šešiakampis 17"/>
          <p:cNvSpPr/>
          <p:nvPr/>
        </p:nvSpPr>
        <p:spPr>
          <a:xfrm>
            <a:off x="4335694" y="3930735"/>
            <a:ext cx="3688422" cy="2655000"/>
          </a:xfrm>
          <a:prstGeom prst="hexagon">
            <a:avLst/>
          </a:prstGeom>
          <a:gradFill flip="none" rotWithShape="1">
            <a:gsLst>
              <a:gs pos="0">
                <a:srgbClr val="AFABAB">
                  <a:shade val="30000"/>
                  <a:satMod val="115000"/>
                </a:srgbClr>
              </a:gs>
              <a:gs pos="50000">
                <a:srgbClr val="AFABAB">
                  <a:shade val="67500"/>
                  <a:satMod val="115000"/>
                </a:srgbClr>
              </a:gs>
              <a:gs pos="100000">
                <a:srgbClr val="AFABAB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Garamond" panose="02020404030301010803" pitchFamily="18" charset="0"/>
              </a:rPr>
              <a:t>prisidėti užtikrinant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, kad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pareigas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eitų asmenys, atitinkantys jų tarnybą ar darbą reglamentuojančiuose įstatymuose nustatytus nepriekaištingos reputacijos ar kitus specialiuosius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reikalavimus</a:t>
            </a:r>
            <a:endParaRPr lang="lt-LT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Šešiakampis 18"/>
          <p:cNvSpPr/>
          <p:nvPr/>
        </p:nvSpPr>
        <p:spPr>
          <a:xfrm>
            <a:off x="4335693" y="113016"/>
            <a:ext cx="3688423" cy="2625283"/>
          </a:xfrm>
          <a:prstGeom prst="hexagon">
            <a:avLst/>
          </a:prstGeom>
          <a:gradFill flip="none" rotWithShape="1">
            <a:gsLst>
              <a:gs pos="0">
                <a:srgbClr val="AFABAB">
                  <a:shade val="30000"/>
                  <a:satMod val="115000"/>
                </a:srgbClr>
              </a:gs>
              <a:gs pos="50000">
                <a:srgbClr val="AFABAB">
                  <a:shade val="67500"/>
                  <a:satMod val="115000"/>
                </a:srgbClr>
              </a:gs>
              <a:gs pos="100000">
                <a:srgbClr val="AFABAB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Garamond" panose="02020404030301010803" pitchFamily="18" charset="0"/>
              </a:rPr>
              <a:t>pritaikyti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tikslingai parinktas ir proporcingas korupcijai atsparios aplinkos kūrimo priemones ir (ar) priimti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tinkamus su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darbo tvarka ir organizavimu susijusius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sprendimus </a:t>
            </a:r>
            <a:endParaRPr lang="lt-LT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Šešiakampis 19"/>
          <p:cNvSpPr/>
          <p:nvPr/>
        </p:nvSpPr>
        <p:spPr>
          <a:xfrm>
            <a:off x="8352889" y="3930735"/>
            <a:ext cx="3647328" cy="2655000"/>
          </a:xfrm>
          <a:prstGeom prst="hexagon">
            <a:avLst/>
          </a:prstGeom>
          <a:gradFill flip="none" rotWithShape="1">
            <a:gsLst>
              <a:gs pos="0">
                <a:srgbClr val="AFABAB">
                  <a:shade val="30000"/>
                  <a:satMod val="115000"/>
                </a:srgbClr>
              </a:gs>
              <a:gs pos="50000">
                <a:srgbClr val="AFABAB">
                  <a:shade val="67500"/>
                  <a:satMod val="115000"/>
                </a:srgbClr>
              </a:gs>
              <a:gs pos="100000">
                <a:srgbClr val="AFABAB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Garamond" panose="02020404030301010803" pitchFamily="18" charset="0"/>
              </a:rPr>
              <a:t>spręsti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dėl asmens drausminės ar tarnybinės atsakomybės, kai tam yra pakankamas teisinis ir faktinis pagrindas</a:t>
            </a:r>
          </a:p>
        </p:txBody>
      </p:sp>
    </p:spTree>
    <p:extLst>
      <p:ext uri="{BB962C8B-B14F-4D97-AF65-F5344CB8AC3E}">
        <p14:creationId xmlns:p14="http://schemas.microsoft.com/office/powerpoint/2010/main" val="24018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sz="quarter" idx="13"/>
          </p:nvPr>
        </p:nvSpPr>
        <p:spPr>
          <a:xfrm>
            <a:off x="688369" y="2938409"/>
            <a:ext cx="11044719" cy="2054831"/>
          </a:xfrm>
        </p:spPr>
        <p:txBody>
          <a:bodyPr/>
          <a:lstStyle/>
          <a:p>
            <a:endParaRPr lang="lt-LT" sz="3600" dirty="0" smtClean="0">
              <a:latin typeface="+mj-lt"/>
            </a:endParaRPr>
          </a:p>
          <a:p>
            <a:r>
              <a:rPr lang="lt-LT" sz="3600" b="1" dirty="0" smtClean="0"/>
              <a:t>Informacijos </a:t>
            </a:r>
            <a:r>
              <a:rPr lang="lt-LT" sz="3600" b="1" dirty="0"/>
              <a:t>apie asmenį, siekiantį eiti arba einantį pareigas, apimtis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24293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06E483C-C343-9640-84FD-E580E49462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324" y="589234"/>
            <a:ext cx="10444152" cy="807782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Garamond" panose="02020404030301010803" pitchFamily="18" charset="0"/>
              </a:rPr>
              <a:t>Pateikiama informacija (1) </a:t>
            </a:r>
            <a:endParaRPr lang="x-none" dirty="0">
              <a:latin typeface="Garamond" panose="02020404030301010803" pitchFamily="18" charset="0"/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588896" y="3045093"/>
            <a:ext cx="2423904" cy="2825392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lt-LT" sz="1800" dirty="0">
                <a:latin typeface="Garamond" panose="02020404030301010803" pitchFamily="18" charset="0"/>
              </a:rPr>
              <a:t>asmens </a:t>
            </a:r>
            <a:r>
              <a:rPr lang="lt-LT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teistumą</a:t>
            </a:r>
          </a:p>
        </p:txBody>
      </p:sp>
      <p:sp>
        <p:nvSpPr>
          <p:cNvPr id="5" name="Kubas 4"/>
          <p:cNvSpPr/>
          <p:nvPr/>
        </p:nvSpPr>
        <p:spPr>
          <a:xfrm>
            <a:off x="2785372" y="1397016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Garamond" panose="02020404030301010803" pitchFamily="18" charset="0"/>
              </a:rPr>
              <a:t>nuosprendžius ar nutartis, kuriais </a:t>
            </a:r>
            <a:r>
              <a:rPr lang="lt-LT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baudžiamoji byla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dėl KPNV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ar FVSS </a:t>
            </a:r>
            <a:r>
              <a:rPr lang="lt-LT" dirty="0" smtClean="0">
                <a:latin typeface="Garamond" panose="02020404030301010803" pitchFamily="18" charset="0"/>
              </a:rPr>
              <a:t>asmeniui </a:t>
            </a:r>
            <a:r>
              <a:rPr lang="lt-LT" dirty="0">
                <a:latin typeface="Garamond" panose="02020404030301010803" pitchFamily="18" charset="0"/>
              </a:rPr>
              <a:t>buvo </a:t>
            </a:r>
            <a:r>
              <a:rPr lang="lt-LT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nutraukta</a:t>
            </a:r>
          </a:p>
        </p:txBody>
      </p:sp>
      <p:sp>
        <p:nvSpPr>
          <p:cNvPr id="6" name="Kubas 5"/>
          <p:cNvSpPr/>
          <p:nvPr/>
        </p:nvSpPr>
        <p:spPr>
          <a:xfrm>
            <a:off x="4831266" y="3067075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Garamond" panose="02020404030301010803" pitchFamily="18" charset="0"/>
              </a:rPr>
              <a:t>nuosprendžius ar nutartis, kuriais asmuo </a:t>
            </a:r>
            <a:r>
              <a:rPr lang="lt-LT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atleistas nuo baudžiamosios atsakomybės ar bausmės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dėl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KPNV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ar FVSS </a:t>
            </a:r>
            <a:endParaRPr lang="lt-LT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Kubas 6"/>
          <p:cNvSpPr/>
          <p:nvPr/>
        </p:nvSpPr>
        <p:spPr>
          <a:xfrm>
            <a:off x="7154455" y="1397016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Garamond" panose="02020404030301010803" pitchFamily="18" charset="0"/>
              </a:rPr>
              <a:t>asmeniui pareikštus </a:t>
            </a:r>
            <a:r>
              <a:rPr lang="lt-LT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įtarimus</a:t>
            </a:r>
            <a:r>
              <a:rPr lang="lt-LT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dėl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KPNV</a:t>
            </a:r>
            <a:r>
              <a:rPr lang="lt-LT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lt-LT" dirty="0" smtClean="0">
                <a:solidFill>
                  <a:schemeClr val="tx1"/>
                </a:solidFill>
                <a:latin typeface="Garamond" panose="02020404030301010803" pitchFamily="18" charset="0"/>
              </a:rPr>
              <a:t>ar FVSS </a:t>
            </a:r>
            <a:endParaRPr lang="lt-LT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Kubas 7"/>
          <p:cNvSpPr/>
          <p:nvPr/>
        </p:nvSpPr>
        <p:spPr>
          <a:xfrm>
            <a:off x="9200349" y="3233910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Garamond" panose="02020404030301010803" pitchFamily="18" charset="0"/>
              </a:rPr>
              <a:t>priimtus </a:t>
            </a:r>
            <a:r>
              <a:rPr lang="lt-LT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procesinius sprendimus korupcinėse </a:t>
            </a:r>
            <a:r>
              <a:rPr lang="lt-LT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bylose ar su asmens funkcijomis susijusia veikla</a:t>
            </a:r>
            <a:endParaRPr lang="lt-LT" dirty="0">
              <a:solidFill>
                <a:schemeClr val="bg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06E483C-C343-9640-84FD-E580E49462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324" y="589234"/>
            <a:ext cx="5286525" cy="807782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Garamond" panose="02020404030301010803" pitchFamily="18" charset="0"/>
              </a:rPr>
              <a:t>Pateikiama informacija (2)</a:t>
            </a:r>
            <a:endParaRPr lang="x-none" dirty="0">
              <a:latin typeface="Garamond" panose="02020404030301010803" pitchFamily="18" charset="0"/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7"/>
          </p:nvPr>
        </p:nvSpPr>
        <p:spPr>
          <a:xfrm>
            <a:off x="588896" y="3045093"/>
            <a:ext cx="2423904" cy="2825392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lt-LT" sz="2100" dirty="0" smtClean="0"/>
          </a:p>
          <a:p>
            <a:pPr algn="ctr"/>
            <a:r>
              <a:rPr lang="lt-LT" sz="1700" dirty="0" smtClean="0">
                <a:latin typeface="Garamond" panose="02020404030301010803" pitchFamily="18" charset="0"/>
              </a:rPr>
              <a:t>asmens </a:t>
            </a:r>
            <a:r>
              <a:rPr lang="lt-LT" sz="1700" dirty="0">
                <a:latin typeface="Garamond" panose="02020404030301010803" pitchFamily="18" charset="0"/>
              </a:rPr>
              <a:t>atžvilgiu taikomas ar </a:t>
            </a:r>
            <a:r>
              <a:rPr lang="lt-LT" sz="1700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taikytas organizuoto nusikalstamumo prevencines poveikio </a:t>
            </a:r>
            <a:r>
              <a:rPr lang="lt-LT" sz="17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priemones </a:t>
            </a:r>
            <a:r>
              <a:rPr lang="lt-LT" sz="1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(10 m.)</a:t>
            </a:r>
            <a:endParaRPr lang="lt-LT" sz="1700" b="1" dirty="0">
              <a:solidFill>
                <a:schemeClr val="bg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lt-LT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Kubas 4"/>
          <p:cNvSpPr/>
          <p:nvPr/>
        </p:nvSpPr>
        <p:spPr>
          <a:xfrm>
            <a:off x="2785372" y="1397016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dirty="0">
                <a:latin typeface="Garamond" panose="02020404030301010803" pitchFamily="18" charset="0"/>
              </a:rPr>
              <a:t>asmens </a:t>
            </a:r>
            <a:r>
              <a:rPr lang="lt-LT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atleidimą iš tarnybos ar pareigų</a:t>
            </a:r>
            <a:r>
              <a:rPr lang="lt-LT" sz="1600" dirty="0">
                <a:solidFill>
                  <a:srgbClr val="FFC000"/>
                </a:solidFill>
                <a:latin typeface="Garamond" panose="02020404030301010803" pitchFamily="18" charset="0"/>
              </a:rPr>
              <a:t> </a:t>
            </a:r>
            <a:r>
              <a:rPr lang="lt-LT" sz="1600" dirty="0">
                <a:latin typeface="Garamond" panose="02020404030301010803" pitchFamily="18" charset="0"/>
              </a:rPr>
              <a:t>dėl priesaikos sulaužymo, pareigūno (teisėjo) vardo </a:t>
            </a:r>
            <a:r>
              <a:rPr lang="lt-LT" sz="1600" dirty="0" smtClean="0">
                <a:latin typeface="Garamond" panose="02020404030301010803" pitchFamily="18" charset="0"/>
              </a:rPr>
              <a:t>pažeminimo </a:t>
            </a:r>
            <a:r>
              <a:rPr lang="lt-LT" sz="1600" b="1" dirty="0" smtClean="0">
                <a:latin typeface="Garamond" panose="02020404030301010803" pitchFamily="18" charset="0"/>
              </a:rPr>
              <a:t>(10 m.)</a:t>
            </a:r>
            <a:endParaRPr lang="lt-LT" sz="1600" b="1" dirty="0">
              <a:latin typeface="Garamond" panose="02020404030301010803" pitchFamily="18" charset="0"/>
            </a:endParaRPr>
          </a:p>
        </p:txBody>
      </p:sp>
      <p:sp>
        <p:nvSpPr>
          <p:cNvPr id="6" name="Kubas 5"/>
          <p:cNvSpPr/>
          <p:nvPr/>
        </p:nvSpPr>
        <p:spPr>
          <a:xfrm>
            <a:off x="4831266" y="3067075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dirty="0">
                <a:latin typeface="Garamond" panose="02020404030301010803" pitchFamily="18" charset="0"/>
              </a:rPr>
              <a:t>asmens padarytus </a:t>
            </a:r>
            <a:r>
              <a:rPr lang="lt-LT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tarnybinius </a:t>
            </a:r>
            <a:r>
              <a:rPr lang="lt-LT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nusižengimus (darbo pareigų pažeidimus) </a:t>
            </a:r>
            <a:r>
              <a:rPr lang="lt-LT" sz="1600" dirty="0">
                <a:latin typeface="Garamond" panose="02020404030301010803" pitchFamily="18" charset="0"/>
              </a:rPr>
              <a:t>ir  paskirtas tarnybines (drausmines) nuobaudas už </a:t>
            </a:r>
            <a:r>
              <a:rPr lang="lt-LT" sz="1600" dirty="0" smtClean="0">
                <a:latin typeface="Garamond" panose="02020404030301010803" pitchFamily="18" charset="0"/>
              </a:rPr>
              <a:t>juos </a:t>
            </a:r>
            <a:r>
              <a:rPr lang="lt-LT" sz="1600" b="1" dirty="0" smtClean="0">
                <a:latin typeface="Garamond" panose="02020404030301010803" pitchFamily="18" charset="0"/>
              </a:rPr>
              <a:t>(3 m.)</a:t>
            </a:r>
            <a:endParaRPr lang="lt-LT" sz="1600" b="1" dirty="0">
              <a:latin typeface="Garamond" panose="02020404030301010803" pitchFamily="18" charset="0"/>
            </a:endParaRPr>
          </a:p>
        </p:txBody>
      </p:sp>
      <p:sp>
        <p:nvSpPr>
          <p:cNvPr id="7" name="Kubas 6"/>
          <p:cNvSpPr/>
          <p:nvPr/>
        </p:nvSpPr>
        <p:spPr>
          <a:xfrm>
            <a:off x="7154455" y="1397016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400" dirty="0">
                <a:latin typeface="Garamond" panose="02020404030301010803" pitchFamily="18" charset="0"/>
              </a:rPr>
              <a:t>tai, kad priimamas į valstybės tarnybą asmuo </a:t>
            </a:r>
            <a:r>
              <a:rPr lang="lt-LT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nuslėpė ar pateikė tikrovės neatitinkančius duomenis</a:t>
            </a:r>
            <a:r>
              <a:rPr lang="lt-LT" sz="1400" dirty="0">
                <a:latin typeface="Garamond" panose="02020404030301010803" pitchFamily="18" charset="0"/>
              </a:rPr>
              <a:t>, dėl kurių negalėjo būti priimtas į valstybės tarnautojo </a:t>
            </a:r>
            <a:r>
              <a:rPr lang="lt-LT" sz="1400" dirty="0" smtClean="0">
                <a:latin typeface="Garamond" panose="02020404030301010803" pitchFamily="18" charset="0"/>
              </a:rPr>
              <a:t>pareigas </a:t>
            </a:r>
            <a:r>
              <a:rPr lang="lt-LT" sz="1400" b="1" dirty="0" smtClean="0">
                <a:latin typeface="Garamond" panose="02020404030301010803" pitchFamily="18" charset="0"/>
              </a:rPr>
              <a:t>(10 m.)</a:t>
            </a:r>
            <a:endParaRPr lang="lt-LT" sz="1400" b="1" dirty="0">
              <a:latin typeface="Garamond" panose="02020404030301010803" pitchFamily="18" charset="0"/>
            </a:endParaRPr>
          </a:p>
        </p:txBody>
      </p:sp>
      <p:sp>
        <p:nvSpPr>
          <p:cNvPr id="8" name="Kubas 7"/>
          <p:cNvSpPr/>
          <p:nvPr/>
        </p:nvSpPr>
        <p:spPr>
          <a:xfrm>
            <a:off x="9200349" y="3233910"/>
            <a:ext cx="2417717" cy="2745648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dirty="0">
                <a:latin typeface="Garamond" panose="02020404030301010803" pitchFamily="18" charset="0"/>
              </a:rPr>
              <a:t>asmeniui paskirtas </a:t>
            </a:r>
            <a:r>
              <a:rPr lang="lt-LT" sz="1600" b="1" dirty="0" smtClean="0">
                <a:latin typeface="Garamond" panose="02020404030301010803" pitchFamily="18" charset="0"/>
              </a:rPr>
              <a:t>galiojančias </a:t>
            </a:r>
            <a:r>
              <a:rPr lang="lt-LT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administracines </a:t>
            </a:r>
            <a:r>
              <a:rPr lang="lt-LT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nuobaudas </a:t>
            </a:r>
            <a:r>
              <a:rPr lang="lt-LT" sz="1600" dirty="0">
                <a:latin typeface="Garamond" panose="02020404030301010803" pitchFamily="18" charset="0"/>
              </a:rPr>
              <a:t>ar administracinio poveikio priemones</a:t>
            </a:r>
          </a:p>
        </p:txBody>
      </p:sp>
    </p:spTree>
    <p:extLst>
      <p:ext uri="{BB962C8B-B14F-4D97-AF65-F5344CB8AC3E}">
        <p14:creationId xmlns:p14="http://schemas.microsoft.com/office/powerpoint/2010/main" val="276873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grindinė">
  <a:themeElements>
    <a:clrScheme name="STT offici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000"/>
      </a:accent1>
      <a:accent2>
        <a:srgbClr val="006386"/>
      </a:accent2>
      <a:accent3>
        <a:srgbClr val="3B3838"/>
      </a:accent3>
      <a:accent4>
        <a:srgbClr val="4AB8E6"/>
      </a:accent4>
      <a:accent5>
        <a:srgbClr val="990000"/>
      </a:accent5>
      <a:accent6>
        <a:srgbClr val="0066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T šablonas 2019" id="{01AE4FE1-AE8C-4435-A049-9127AB2E87C8}" vid="{1744D543-862C-47F6-A6D3-0DE5661318D7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3355</TotalTime>
  <Words>1991</Words>
  <Application>Microsoft Office PowerPoint</Application>
  <PresentationFormat>Plačiaekranė</PresentationFormat>
  <Paragraphs>286</Paragraphs>
  <Slides>32</Slides>
  <Notes>31</Notes>
  <HiddenSlides>0</HiddenSlides>
  <MMClips>0</MMClips>
  <ScaleCrop>false</ScaleCrop>
  <HeadingPairs>
    <vt:vector size="6" baseType="variant">
      <vt:variant>
        <vt:lpstr>Naudojami šriftai</vt:lpstr>
      </vt:variant>
      <vt:variant>
        <vt:i4>14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32</vt:i4>
      </vt:variant>
    </vt:vector>
  </HeadingPairs>
  <TitlesOfParts>
    <vt:vector size="47" baseType="lpstr">
      <vt:lpstr>맑은 고딕</vt:lpstr>
      <vt:lpstr>Arial</vt:lpstr>
      <vt:lpstr>Calibri</vt:lpstr>
      <vt:lpstr>Calibri Light</vt:lpstr>
      <vt:lpstr>Century Gothic</vt:lpstr>
      <vt:lpstr>Garamond</vt:lpstr>
      <vt:lpstr>Noto Sans</vt:lpstr>
      <vt:lpstr>Roboto Condensed Light</vt:lpstr>
      <vt:lpstr>Roboto Condensed Regular</vt:lpstr>
      <vt:lpstr>Roboto Light</vt:lpstr>
      <vt:lpstr>Tahoma</vt:lpstr>
      <vt:lpstr>Times New Roman</vt:lpstr>
      <vt:lpstr>Wingdings</vt:lpstr>
      <vt:lpstr>Wingdings 3</vt:lpstr>
      <vt:lpstr>Pagrindinė</vt:lpstr>
      <vt:lpstr>Korupcijos prevencijos įstatymas   III SKYRIUS PERSONALO PATIKIMUMO UŽTIKRINIMAS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Subjektai, renkantys ir teikiantys informaciją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Aira Gecevičiūtė</dc:creator>
  <cp:lastModifiedBy>Jolanta Karalkevičienė</cp:lastModifiedBy>
  <cp:revision>660</cp:revision>
  <cp:lastPrinted>2021-10-08T04:55:08Z</cp:lastPrinted>
  <dcterms:created xsi:type="dcterms:W3CDTF">2019-12-31T10:40:36Z</dcterms:created>
  <dcterms:modified xsi:type="dcterms:W3CDTF">2021-11-11T12:56:41Z</dcterms:modified>
</cp:coreProperties>
</file>