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2" r:id="rId1"/>
  </p:sldMasterIdLst>
  <p:notesMasterIdLst>
    <p:notesMasterId r:id="rId15"/>
  </p:notesMasterIdLst>
  <p:handoutMasterIdLst>
    <p:handoutMasterId r:id="rId16"/>
  </p:handoutMasterIdLst>
  <p:sldIdLst>
    <p:sldId id="256" r:id="rId2"/>
    <p:sldId id="270" r:id="rId3"/>
    <p:sldId id="260" r:id="rId4"/>
    <p:sldId id="262" r:id="rId5"/>
    <p:sldId id="263" r:id="rId6"/>
    <p:sldId id="271" r:id="rId7"/>
    <p:sldId id="264" r:id="rId8"/>
    <p:sldId id="265" r:id="rId9"/>
    <p:sldId id="269" r:id="rId10"/>
    <p:sldId id="272" r:id="rId11"/>
    <p:sldId id="274" r:id="rId12"/>
    <p:sldId id="275" r:id="rId13"/>
    <p:sldId id="25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ll" initials="D" lastIdx="2" clrIdx="0">
    <p:extLst>
      <p:ext uri="{19B8F6BF-5375-455C-9EA6-DF929625EA0E}">
        <p15:presenceInfo xmlns:p15="http://schemas.microsoft.com/office/powerpoint/2012/main" userId="Dell" providerId="None"/>
      </p:ext>
    </p:extLst>
  </p:cmAuthor>
  <p:cmAuthor id="2" name="Rasa Lapukienė" initials="RL" lastIdx="1" clrIdx="1">
    <p:extLst>
      <p:ext uri="{19B8F6BF-5375-455C-9EA6-DF929625EA0E}">
        <p15:presenceInfo xmlns:p15="http://schemas.microsoft.com/office/powerpoint/2012/main" userId="S-1-5-21-2759862455-3672952241-2369767985-3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33"/>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11-10T22:33:47.651" idx="1">
    <p:pos x="10" y="10"/>
    <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a:extLst>
              <a:ext uri="{FF2B5EF4-FFF2-40B4-BE49-F238E27FC236}">
                <a16:creationId xmlns:a16="http://schemas.microsoft.com/office/drawing/2014/main" id="{4C64CE00-1230-4737-954F-0692C2563B7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a:extLst>
              <a:ext uri="{FF2B5EF4-FFF2-40B4-BE49-F238E27FC236}">
                <a16:creationId xmlns:a16="http://schemas.microsoft.com/office/drawing/2014/main" id="{E87CBA6A-DF58-43A7-B484-81A8D0715C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C52D09-5CBD-4B91-9DC2-EAE7EAA1105E}" type="datetimeFigureOut">
              <a:rPr lang="lt-LT" smtClean="0"/>
              <a:t>2021-11-12</a:t>
            </a:fld>
            <a:endParaRPr lang="lt-LT"/>
          </a:p>
        </p:txBody>
      </p:sp>
      <p:sp>
        <p:nvSpPr>
          <p:cNvPr id="4" name="Poraštės vietos rezervavimo ženklas 3">
            <a:extLst>
              <a:ext uri="{FF2B5EF4-FFF2-40B4-BE49-F238E27FC236}">
                <a16:creationId xmlns:a16="http://schemas.microsoft.com/office/drawing/2014/main" id="{4047FEC6-8FF8-4DF8-8F58-D685802BDF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a:extLst>
              <a:ext uri="{FF2B5EF4-FFF2-40B4-BE49-F238E27FC236}">
                <a16:creationId xmlns:a16="http://schemas.microsoft.com/office/drawing/2014/main" id="{D8CA139C-CF9E-44F5-A969-5FC7D64A28B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8D17C5-396F-4CA0-8855-D3A0B90C8F44}" type="slidenum">
              <a:rPr lang="lt-LT" smtClean="0"/>
              <a:t>‹#›</a:t>
            </a:fld>
            <a:endParaRPr lang="lt-LT"/>
          </a:p>
        </p:txBody>
      </p:sp>
    </p:spTree>
    <p:extLst>
      <p:ext uri="{BB962C8B-B14F-4D97-AF65-F5344CB8AC3E}">
        <p14:creationId xmlns:p14="http://schemas.microsoft.com/office/powerpoint/2010/main" val="511387145"/>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3A1107-05EE-4EFC-8556-7A30CB2548F5}" type="datetimeFigureOut">
              <a:rPr lang="lt-LT" smtClean="0"/>
              <a:t>2021-11-12</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A0059-3173-43BB-8C53-32F305C39FAD}" type="slidenum">
              <a:rPr lang="lt-LT" smtClean="0"/>
              <a:t>‹#›</a:t>
            </a:fld>
            <a:endParaRPr lang="lt-LT"/>
          </a:p>
        </p:txBody>
      </p:sp>
    </p:spTree>
    <p:extLst>
      <p:ext uri="{BB962C8B-B14F-4D97-AF65-F5344CB8AC3E}">
        <p14:creationId xmlns:p14="http://schemas.microsoft.com/office/powerpoint/2010/main" val="239854508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t-LT"/>
              <a:t>Spustelėję redaguokite stilių</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F282BF7B-E8F7-40C0-B70F-44D6E2633E90}" type="datetime1">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686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26EE265E-7AA8-4C34-B8CC-79B12E6755A5}" type="datetime1">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2587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lt-LT"/>
              <a:t>Spustelėję redaguokite stilių</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3FBF356C-31A6-442B-8FF0-49168A147D6F}" type="datetime1">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71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81708165-2CA5-459D-B7FC-8DB0DA9D90D8}" type="datetime1">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3141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t-LT"/>
              <a:t>Spustelėję redaguokite stilių</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Redaguokite šablono teksto stilius</a:t>
            </a:r>
          </a:p>
        </p:txBody>
      </p:sp>
      <p:sp>
        <p:nvSpPr>
          <p:cNvPr id="4" name="Date Placeholder 3"/>
          <p:cNvSpPr>
            <a:spLocks noGrp="1"/>
          </p:cNvSpPr>
          <p:nvPr>
            <p:ph type="dt" sz="half" idx="10"/>
          </p:nvPr>
        </p:nvSpPr>
        <p:spPr/>
        <p:txBody>
          <a:bodyPr/>
          <a:lstStyle/>
          <a:p>
            <a:fld id="{21DAF823-C00B-4E4A-AC3C-FC8C7C5E88AC}" type="datetime1">
              <a:rPr lang="en-US" smtClean="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4816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C6221320-B815-49A8-B80A-0728A9433FF0}" type="datetime1">
              <a:rPr lang="en-US" smtClean="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5706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4" name="Content Placeholder 3"/>
          <p:cNvSpPr>
            <a:spLocks noGrp="1"/>
          </p:cNvSpPr>
          <p:nvPr>
            <p:ph sz="half" idx="2"/>
          </p:nvPr>
        </p:nvSpPr>
        <p:spPr>
          <a:xfrm>
            <a:off x="1097280" y="2582334"/>
            <a:ext cx="4937760" cy="337820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Redaguokite šablono teksto stilius</a:t>
            </a:r>
          </a:p>
        </p:txBody>
      </p:sp>
      <p:sp>
        <p:nvSpPr>
          <p:cNvPr id="6" name="Content Placeholder 5"/>
          <p:cNvSpPr>
            <a:spLocks noGrp="1"/>
          </p:cNvSpPr>
          <p:nvPr>
            <p:ph sz="quarter" idx="4"/>
          </p:nvPr>
        </p:nvSpPr>
        <p:spPr>
          <a:xfrm>
            <a:off x="6217920" y="2582334"/>
            <a:ext cx="4937760" cy="337820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23DE9D53-CCFC-4F0A-BFAD-BF95419CCC42}" type="datetime1">
              <a:rPr lang="en-US" smtClean="0"/>
              <a:t>11/12/2021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5721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22425ACB-0594-486F-BDB5-890E85E41C4E}" type="datetime1">
              <a:rPr lang="en-US" smtClean="0"/>
              <a:t>11/12/2021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3315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A43DE5F-16A5-4C36-A15A-76854CC08169}" type="datetime1">
              <a:rPr lang="en-US" smtClean="0"/>
              <a:t>11/12/2021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1430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t-LT"/>
              <a:t>Spustelėję redaguokite stilių</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Redaguokite šablono teksto stilius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5D349E-8C6F-4B4B-A91B-5623FEF0E26C}" type="datetime1">
              <a:rPr lang="en-US" smtClean="0"/>
              <a:t>11/12/2021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662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lt-LT"/>
              <a:t>Spustelėję redaguokite stilių</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Redaguokite šablono teksto stilius</a:t>
            </a:r>
          </a:p>
        </p:txBody>
      </p:sp>
      <p:sp>
        <p:nvSpPr>
          <p:cNvPr id="5" name="Date Placeholder 4"/>
          <p:cNvSpPr>
            <a:spLocks noGrp="1"/>
          </p:cNvSpPr>
          <p:nvPr>
            <p:ph type="dt" sz="half" idx="10"/>
          </p:nvPr>
        </p:nvSpPr>
        <p:spPr/>
        <p:txBody>
          <a:bodyPr/>
          <a:lstStyle/>
          <a:p>
            <a:fld id="{97E043CC-33FD-44B7-838F-F82075A4E87C}" type="datetime1">
              <a:rPr lang="en-US" smtClean="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944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t-LT"/>
              <a:t>Spustelėję redaguokite stilių</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D816ED3-5677-4D8B-A6AF-1F8B95638562}" type="datetime1">
              <a:rPr lang="en-US" smtClean="0"/>
              <a:t>11/12/2021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7F1E4F-1CFF-5643-939E-217C01CDF56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0397419"/>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BFBDC05-D9F0-44E5-A5F0-4AAE210FAE06}"/>
              </a:ext>
            </a:extLst>
          </p:cNvPr>
          <p:cNvSpPr>
            <a:spLocks noGrp="1"/>
          </p:cNvSpPr>
          <p:nvPr>
            <p:ph type="ctrTitle"/>
          </p:nvPr>
        </p:nvSpPr>
        <p:spPr>
          <a:xfrm>
            <a:off x="1066800" y="1232747"/>
            <a:ext cx="10058400" cy="1466502"/>
          </a:xfrm>
        </p:spPr>
        <p:txBody>
          <a:bodyPr>
            <a:normAutofit/>
          </a:bodyPr>
          <a:lstStyle/>
          <a:p>
            <a:r>
              <a:rPr lang="lt-LT" sz="4800" dirty="0">
                <a:solidFill>
                  <a:schemeClr val="accent1">
                    <a:lumMod val="75000"/>
                  </a:schemeClr>
                </a:solidFill>
              </a:rPr>
              <a:t>PERSONALO PATIKIMUMO UŽTIKRINIMAS</a:t>
            </a:r>
          </a:p>
        </p:txBody>
      </p:sp>
      <p:sp>
        <p:nvSpPr>
          <p:cNvPr id="3" name="Antrinis pavadinimas 2">
            <a:extLst>
              <a:ext uri="{FF2B5EF4-FFF2-40B4-BE49-F238E27FC236}">
                <a16:creationId xmlns:a16="http://schemas.microsoft.com/office/drawing/2014/main" id="{5916546D-8602-4A40-B159-2620C92F99C1}"/>
              </a:ext>
            </a:extLst>
          </p:cNvPr>
          <p:cNvSpPr>
            <a:spLocks noGrp="1"/>
          </p:cNvSpPr>
          <p:nvPr>
            <p:ph type="subTitle" idx="1"/>
          </p:nvPr>
        </p:nvSpPr>
        <p:spPr>
          <a:xfrm>
            <a:off x="1375794" y="4537830"/>
            <a:ext cx="9779886" cy="1087423"/>
          </a:xfrm>
        </p:spPr>
        <p:txBody>
          <a:bodyPr>
            <a:noAutofit/>
          </a:bodyPr>
          <a:lstStyle/>
          <a:p>
            <a:pPr algn="r"/>
            <a:r>
              <a:rPr lang="lt-LT" sz="1600" dirty="0">
                <a:latin typeface="Times New Roman" panose="02020603050405020304" pitchFamily="18" charset="0"/>
                <a:cs typeface="Times New Roman" panose="02020603050405020304" pitchFamily="18" charset="0"/>
              </a:rPr>
              <a:t>Joniškio rajono savivaldybės administracijos</a:t>
            </a:r>
          </a:p>
          <a:p>
            <a:pPr algn="r"/>
            <a:r>
              <a:rPr lang="lt-LT" sz="1600" dirty="0">
                <a:latin typeface="Times New Roman" panose="02020603050405020304" pitchFamily="18" charset="0"/>
                <a:cs typeface="Times New Roman" panose="02020603050405020304" pitchFamily="18" charset="0"/>
              </a:rPr>
              <a:t>Kanceliarijos skyriaus  vedėja</a:t>
            </a:r>
          </a:p>
          <a:p>
            <a:pPr algn="r"/>
            <a:r>
              <a:rPr lang="lt-LT" sz="1600" dirty="0">
                <a:latin typeface="Times New Roman" panose="02020603050405020304" pitchFamily="18" charset="0"/>
                <a:cs typeface="Times New Roman" panose="02020603050405020304" pitchFamily="18" charset="0"/>
              </a:rPr>
              <a:t>Rasa lapukienė</a:t>
            </a:r>
          </a:p>
        </p:txBody>
      </p:sp>
      <p:pic>
        <p:nvPicPr>
          <p:cNvPr id="7" name="Paveikslėlis 6">
            <a:extLst>
              <a:ext uri="{FF2B5EF4-FFF2-40B4-BE49-F238E27FC236}">
                <a16:creationId xmlns:a16="http://schemas.microsoft.com/office/drawing/2014/main" id="{488B03A6-0C82-477B-BCDC-347EADD66932}"/>
              </a:ext>
            </a:extLst>
          </p:cNvPr>
          <p:cNvPicPr>
            <a:picLocks noChangeAspect="1"/>
          </p:cNvPicPr>
          <p:nvPr/>
        </p:nvPicPr>
        <p:blipFill rotWithShape="1">
          <a:blip r:embed="rId2"/>
          <a:srcRect l="4522" t="8208" r="3080" b="12884"/>
          <a:stretch/>
        </p:blipFill>
        <p:spPr>
          <a:xfrm>
            <a:off x="1241570" y="4537830"/>
            <a:ext cx="1971413" cy="789179"/>
          </a:xfrm>
          <a:prstGeom prst="rect">
            <a:avLst/>
          </a:prstGeom>
          <a:ln>
            <a:solidFill>
              <a:schemeClr val="bg1">
                <a:lumMod val="95000"/>
              </a:schemeClr>
            </a:solidFill>
          </a:ln>
        </p:spPr>
      </p:pic>
    </p:spTree>
    <p:extLst>
      <p:ext uri="{BB962C8B-B14F-4D97-AF65-F5344CB8AC3E}">
        <p14:creationId xmlns:p14="http://schemas.microsoft.com/office/powerpoint/2010/main" val="418267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4DD6F9-457C-4DEF-AA70-1131D35EFFF9}"/>
              </a:ext>
            </a:extLst>
          </p:cNvPr>
          <p:cNvSpPr>
            <a:spLocks noGrp="1"/>
          </p:cNvSpPr>
          <p:nvPr>
            <p:ph type="title" idx="4294967295"/>
          </p:nvPr>
        </p:nvSpPr>
        <p:spPr>
          <a:xfrm>
            <a:off x="1151708" y="620652"/>
            <a:ext cx="8242300" cy="747712"/>
          </a:xfrm>
        </p:spPr>
        <p:txBody>
          <a:bodyPr>
            <a:noAutofit/>
          </a:bodyPr>
          <a:lstStyle/>
          <a:p>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dirty="0">
                <a:solidFill>
                  <a:schemeClr val="accent1">
                    <a:lumMod val="75000"/>
                  </a:schemeClr>
                </a:solidFill>
                <a:latin typeface="Times New Roman" panose="02020603050405020304" pitchFamily="18" charset="0"/>
                <a:cs typeface="Times New Roman" panose="02020603050405020304" pitchFamily="18" charset="0"/>
              </a:rPr>
              <a:t>Problematika</a:t>
            </a:r>
          </a:p>
        </p:txBody>
      </p:sp>
      <p:sp>
        <p:nvSpPr>
          <p:cNvPr id="5" name="TextBox 4">
            <a:extLst>
              <a:ext uri="{FF2B5EF4-FFF2-40B4-BE49-F238E27FC236}">
                <a16:creationId xmlns:a16="http://schemas.microsoft.com/office/drawing/2014/main" id="{362B9885-EC3D-4285-9ADD-7DF771589AF7}"/>
              </a:ext>
            </a:extLst>
          </p:cNvPr>
          <p:cNvSpPr txBox="1"/>
          <p:nvPr/>
        </p:nvSpPr>
        <p:spPr>
          <a:xfrm>
            <a:off x="1080687" y="1368364"/>
            <a:ext cx="9888583" cy="4401205"/>
          </a:xfrm>
          <a:prstGeom prst="rect">
            <a:avLst/>
          </a:prstGeom>
          <a:noFill/>
        </p:spPr>
        <p:txBody>
          <a:bodyPr wrap="square">
            <a:spAutoFit/>
          </a:bodyPr>
          <a:lstStyle/>
          <a:p>
            <a:pPr algn="just"/>
            <a:r>
              <a:rPr lang="lt-LT" b="1" dirty="0">
                <a:solidFill>
                  <a:schemeClr val="accent2">
                    <a:lumMod val="75000"/>
                  </a:schemeClr>
                </a:solidFill>
                <a:latin typeface="Times New Roman" panose="02020603050405020304" pitchFamily="18" charset="0"/>
                <a:cs typeface="Times New Roman" panose="02020603050405020304" pitchFamily="18" charset="0"/>
              </a:rPr>
              <a:t>Kreipiantis į STT prašyme pateikti informaciją privalo būti nurodoma informacija apie asmenį į pareigas skiriamam subjektui išduotą leidimą dirbti ar susipažinti su įslaptinta informacija. </a:t>
            </a:r>
          </a:p>
          <a:p>
            <a:pPr algn="just"/>
            <a:r>
              <a:rPr lang="lt-LT" b="1" dirty="0">
                <a:solidFill>
                  <a:schemeClr val="accent2">
                    <a:lumMod val="75000"/>
                  </a:schemeClr>
                </a:solidFill>
                <a:latin typeface="Times New Roman" panose="02020603050405020304" pitchFamily="18" charset="0"/>
                <a:cs typeface="Times New Roman" panose="02020603050405020304" pitchFamily="18" charset="0"/>
              </a:rPr>
              <a:t>Prisiekęs pirmame savivaldybės tarybos posėdyje meras minėto leidimo neturi. Prašydamas informacijos dėl asmens, siūlomo skirti į savivaldybės administracijos direktoriaus pareigas, privalo nurodyti, kad toks leidimas nėra išduotas. Nenurodžius duomenų apie išduotą leidimą, įslaptinta informacija neteikiama.</a:t>
            </a:r>
          </a:p>
          <a:p>
            <a:endParaRPr lang="lt-LT" b="1" dirty="0"/>
          </a:p>
          <a:p>
            <a:r>
              <a:rPr lang="lt-LT" sz="1400" dirty="0">
                <a:solidFill>
                  <a:schemeClr val="accent1">
                    <a:lumMod val="75000"/>
                  </a:schemeClr>
                </a:solidFill>
                <a:latin typeface="Times New Roman" panose="02020603050405020304" pitchFamily="18" charset="0"/>
                <a:cs typeface="Times New Roman" panose="02020603050405020304" pitchFamily="18" charset="0"/>
              </a:rPr>
              <a:t>Lietuvos Respublikos valstybės ir tarnybos paslapčių įstatymo 19 str. nurodyta, kad s</a:t>
            </a:r>
            <a:r>
              <a:rPr lang="lt-LT" sz="1400" dirty="0">
                <a:solidFill>
                  <a:schemeClr val="accent1">
                    <a:lumMod val="75000"/>
                  </a:schemeClr>
                </a:solidFill>
                <a:effectLst/>
                <a:latin typeface="Times New Roman" panose="02020603050405020304" pitchFamily="18" charset="0"/>
                <a:cs typeface="Times New Roman" panose="02020603050405020304" pitchFamily="18" charset="0"/>
              </a:rPr>
              <a:t>avivaldybių merams leidimus dirbti ar susipažinti su įslaptinta informacija išduoda asmens tikrinimą atliekanti institucija. </a:t>
            </a:r>
            <a:r>
              <a:rPr lang="lt-LT" sz="1400" b="1" dirty="0">
                <a:solidFill>
                  <a:schemeClr val="accent1">
                    <a:lumMod val="75000"/>
                  </a:schemeClr>
                </a:solidFill>
                <a:latin typeface="Times New Roman" panose="02020603050405020304" pitchFamily="18" charset="0"/>
                <a:cs typeface="Times New Roman" panose="02020603050405020304" pitchFamily="18" charset="0"/>
              </a:rPr>
              <a:t>Minėto įstatymo 15 str. 4 dalyje nustatyta, kad susipažinti su įslaptinta informacija, žymima slaptumo žyma „Riboto naudojimo“, ir ja naudotis gali Seimo nariai, savivaldybių tarybų nariai, kuriems tai būtina pagal vykdomas pareigas.</a:t>
            </a:r>
          </a:p>
          <a:p>
            <a:endParaRPr lang="lt-LT" sz="1400" dirty="0">
              <a:solidFill>
                <a:schemeClr val="accent1">
                  <a:lumMod val="75000"/>
                </a:schemeClr>
              </a:solidFill>
              <a:latin typeface="Times New Roman" panose="02020603050405020304" pitchFamily="18" charset="0"/>
              <a:cs typeface="Times New Roman" panose="02020603050405020304" pitchFamily="18" charset="0"/>
            </a:endParaRPr>
          </a:p>
          <a:p>
            <a:r>
              <a:rPr lang="lt-LT" sz="1400" dirty="0">
                <a:solidFill>
                  <a:schemeClr val="accent1">
                    <a:lumMod val="75000"/>
                  </a:schemeClr>
                </a:solidFill>
                <a:latin typeface="Times New Roman" panose="02020603050405020304" pitchFamily="18" charset="0"/>
                <a:cs typeface="Times New Roman" panose="02020603050405020304" pitchFamily="18" charset="0"/>
              </a:rPr>
              <a:t>Lietuvos Respublikos valstybės ir tarnybos paslapčių įstatymo 8 str. numatyti tikrinimų terminai – </a:t>
            </a:r>
            <a:r>
              <a:rPr lang="lt-LT" sz="1400" dirty="0">
                <a:solidFill>
                  <a:schemeClr val="accent1">
                    <a:lumMod val="75000"/>
                  </a:schemeClr>
                </a:solidFill>
                <a:effectLst/>
                <a:latin typeface="Times New Roman" panose="02020603050405020304" pitchFamily="18" charset="0"/>
                <a:cs typeface="Times New Roman" panose="02020603050405020304" pitchFamily="18" charset="0"/>
              </a:rPr>
              <a:t>ne ilgiau kaip per </a:t>
            </a:r>
            <a:r>
              <a:rPr lang="lt-LT" sz="1400" b="1" dirty="0">
                <a:solidFill>
                  <a:schemeClr val="accent1">
                    <a:lumMod val="75000"/>
                  </a:schemeClr>
                </a:solidFill>
                <a:effectLst/>
                <a:latin typeface="Times New Roman" panose="02020603050405020304" pitchFamily="18" charset="0"/>
                <a:cs typeface="Times New Roman" panose="02020603050405020304" pitchFamily="18" charset="0"/>
              </a:rPr>
              <a:t>40 darbo dienų</a:t>
            </a:r>
            <a:r>
              <a:rPr lang="lt-LT" sz="1400" dirty="0">
                <a:solidFill>
                  <a:schemeClr val="accent1">
                    <a:lumMod val="75000"/>
                  </a:schemeClr>
                </a:solidFill>
                <a:effectLst/>
                <a:latin typeface="Times New Roman" panose="02020603050405020304" pitchFamily="18" charset="0"/>
                <a:cs typeface="Times New Roman" panose="02020603050405020304" pitchFamily="18" charset="0"/>
              </a:rPr>
              <a:t>, jeigu asmuo, pretenduojantis gauti leidimą dirbti ar susipažinti su įslaptinta informacija, yra pretendentas į teisėjus arba yra atrinktas pareigoms, susijusioms su įslaptintos informacijos, žymimos slaptumo žyma „Konfidencialiai“ ar aukštesne, naudojimu ar jos apsauga, kitais atvejais – </a:t>
            </a:r>
            <a:r>
              <a:rPr lang="lt-LT" sz="1400" b="1" dirty="0">
                <a:solidFill>
                  <a:schemeClr val="accent1">
                    <a:lumMod val="75000"/>
                  </a:schemeClr>
                </a:solidFill>
                <a:effectLst/>
                <a:latin typeface="Times New Roman" panose="02020603050405020304" pitchFamily="18" charset="0"/>
                <a:cs typeface="Times New Roman" panose="02020603050405020304" pitchFamily="18" charset="0"/>
              </a:rPr>
              <a:t>ne ilgiau kaip per 120 darbo dienų</a:t>
            </a:r>
            <a:r>
              <a:rPr lang="lt-LT" sz="1400" dirty="0">
                <a:solidFill>
                  <a:schemeClr val="accent1">
                    <a:lumMod val="75000"/>
                  </a:schemeClr>
                </a:solidFill>
                <a:effectLst/>
                <a:latin typeface="Times New Roman" panose="02020603050405020304" pitchFamily="18" charset="0"/>
                <a:cs typeface="Times New Roman" panose="02020603050405020304" pitchFamily="18" charset="0"/>
              </a:rPr>
              <a:t>.</a:t>
            </a:r>
          </a:p>
          <a:p>
            <a:endParaRPr lang="lt-LT" sz="1400" dirty="0">
              <a:solidFill>
                <a:schemeClr val="accent1">
                  <a:lumMod val="75000"/>
                </a:schemeClr>
              </a:solidFill>
              <a:effectLst/>
              <a:latin typeface="Times New Roman" panose="02020603050405020304" pitchFamily="18" charset="0"/>
              <a:cs typeface="Times New Roman" panose="02020603050405020304" pitchFamily="18" charset="0"/>
            </a:endParaRPr>
          </a:p>
          <a:p>
            <a:endParaRPr lang="lt-LT" sz="14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7998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4DD6F9-457C-4DEF-AA70-1131D35EFFF9}"/>
              </a:ext>
            </a:extLst>
          </p:cNvPr>
          <p:cNvSpPr>
            <a:spLocks noGrp="1"/>
          </p:cNvSpPr>
          <p:nvPr>
            <p:ph type="title" idx="4294967295"/>
          </p:nvPr>
        </p:nvSpPr>
        <p:spPr>
          <a:xfrm>
            <a:off x="981891" y="384992"/>
            <a:ext cx="10058400" cy="1449387"/>
          </a:xfrm>
        </p:spPr>
        <p:txBody>
          <a:bodyPr>
            <a:noAutofit/>
          </a:bodyPr>
          <a:lstStyle/>
          <a:p>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dirty="0">
                <a:solidFill>
                  <a:schemeClr val="accent1">
                    <a:lumMod val="75000"/>
                  </a:schemeClr>
                </a:solidFill>
                <a:latin typeface="Times New Roman" panose="02020603050405020304" pitchFamily="18" charset="0"/>
                <a:cs typeface="Times New Roman" panose="02020603050405020304" pitchFamily="18" charset="0"/>
              </a:rPr>
              <a:t>Problematika</a:t>
            </a:r>
          </a:p>
        </p:txBody>
      </p:sp>
      <p:sp>
        <p:nvSpPr>
          <p:cNvPr id="5" name="TextBox 4">
            <a:extLst>
              <a:ext uri="{FF2B5EF4-FFF2-40B4-BE49-F238E27FC236}">
                <a16:creationId xmlns:a16="http://schemas.microsoft.com/office/drawing/2014/main" id="{362B9885-EC3D-4285-9ADD-7DF771589AF7}"/>
              </a:ext>
            </a:extLst>
          </p:cNvPr>
          <p:cNvSpPr txBox="1"/>
          <p:nvPr/>
        </p:nvSpPr>
        <p:spPr>
          <a:xfrm>
            <a:off x="1066799" y="1834379"/>
            <a:ext cx="9888583" cy="3416320"/>
          </a:xfrm>
          <a:prstGeom prst="rect">
            <a:avLst/>
          </a:prstGeom>
          <a:noFill/>
        </p:spPr>
        <p:txBody>
          <a:bodyPr wrap="square">
            <a:spAutoFit/>
          </a:bodyPr>
          <a:lstStyle/>
          <a:p>
            <a:r>
              <a:rPr lang="lt-LT" b="1" dirty="0">
                <a:solidFill>
                  <a:schemeClr val="accent2">
                    <a:lumMod val="75000"/>
                  </a:schemeClr>
                </a:solidFill>
              </a:rPr>
              <a:t>Šiuo metu galioja nuostata, kad prašymą STT  pateikti informaciją gali tik </a:t>
            </a:r>
            <a:r>
              <a:rPr lang="lt-LT" b="1" dirty="0">
                <a:solidFill>
                  <a:srgbClr val="FF0000"/>
                </a:solidFill>
              </a:rPr>
              <a:t>prisiekęs </a:t>
            </a:r>
            <a:r>
              <a:rPr lang="lt-LT" b="1" dirty="0">
                <a:solidFill>
                  <a:schemeClr val="accent2">
                    <a:lumMod val="75000"/>
                  </a:schemeClr>
                </a:solidFill>
              </a:rPr>
              <a:t>meras. Toks teisinis reglamentavimas komplikuoja savivaldybės administracijos vadovų skyrimo procedūras. </a:t>
            </a:r>
          </a:p>
          <a:p>
            <a:endParaRPr lang="lt-LT" dirty="0">
              <a:solidFill>
                <a:schemeClr val="accent2">
                  <a:lumMod val="75000"/>
                </a:schemeClr>
              </a:solidFill>
            </a:endParaRPr>
          </a:p>
          <a:p>
            <a:pPr algn="ctr"/>
            <a:r>
              <a:rPr lang="lt-LT" b="1" dirty="0">
                <a:solidFill>
                  <a:srgbClr val="FF0000"/>
                </a:solidFill>
              </a:rPr>
              <a:t>Nuo 2022 m sausio 1 d. įsigalioja KPĮ pakeitimas</a:t>
            </a:r>
          </a:p>
          <a:p>
            <a:endParaRPr lang="lt-LT" dirty="0">
              <a:solidFill>
                <a:schemeClr val="accent2">
                  <a:lumMod val="75000"/>
                </a:schemeClr>
              </a:solidFill>
            </a:endParaRPr>
          </a:p>
          <a:p>
            <a:r>
              <a:rPr lang="lt-LT" dirty="0">
                <a:solidFill>
                  <a:schemeClr val="accent2">
                    <a:lumMod val="75000"/>
                  </a:schemeClr>
                </a:solidFill>
              </a:rPr>
              <a:t>Prašymą Specialiųjų tyrimų tarnybai pateikti informaciją taip pat gali pasirašyti išrinktas ar paskirtas, bet dar pareigų nepradėjęs eiti Respublikos Prezidentas, Seimo Pirmininkas, Ministras Pirmininkas ar meras. </a:t>
            </a:r>
          </a:p>
          <a:p>
            <a:endParaRPr lang="lt-LT" dirty="0">
              <a:solidFill>
                <a:schemeClr val="accent2">
                  <a:lumMod val="75000"/>
                </a:schemeClr>
              </a:solidFill>
            </a:endParaRPr>
          </a:p>
          <a:p>
            <a:r>
              <a:rPr lang="lt-LT" dirty="0">
                <a:solidFill>
                  <a:schemeClr val="accent2">
                    <a:lumMod val="75000"/>
                  </a:schemeClr>
                </a:solidFill>
              </a:rPr>
              <a:t>Tokiu atveju kartu su prašymu Specialiųjų tyrimų tarnybai pateikti informaciją turi būti pateikiamas asmens, apie kurį informacija bus renkama, rašytinis sutikimas rinkti apie jį informaciją šio įstatymo nustatyta tvarka. Informacija apie asmenį jį į pareigas skiriančiam ar teikiančiam subjektui pateikiama tik po to, kai jis pradeda eiti pareigas.</a:t>
            </a:r>
            <a:endParaRPr lang="lt-LT"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935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4DD6F9-457C-4DEF-AA70-1131D35EFFF9}"/>
              </a:ext>
            </a:extLst>
          </p:cNvPr>
          <p:cNvSpPr>
            <a:spLocks noGrp="1"/>
          </p:cNvSpPr>
          <p:nvPr>
            <p:ph type="title"/>
          </p:nvPr>
        </p:nvSpPr>
        <p:spPr>
          <a:xfrm>
            <a:off x="314607" y="1461498"/>
            <a:ext cx="3661492" cy="2286000"/>
          </a:xfrm>
        </p:spPr>
        <p:txBody>
          <a:bodyPr>
            <a:noAutofit/>
          </a:bodyPr>
          <a:lstStyle/>
          <a:p>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dirty="0">
                <a:solidFill>
                  <a:schemeClr val="accent1">
                    <a:lumMod val="75000"/>
                  </a:schemeClr>
                </a:solidFill>
                <a:latin typeface="Times New Roman" panose="02020603050405020304" pitchFamily="18" charset="0"/>
                <a:cs typeface="Times New Roman" panose="02020603050405020304" pitchFamily="18" charset="0"/>
              </a:rPr>
              <a:t>Bendradarbiavimas </a:t>
            </a: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dirty="0">
                <a:solidFill>
                  <a:schemeClr val="accent1">
                    <a:lumMod val="75000"/>
                  </a:schemeClr>
                </a:solidFill>
                <a:latin typeface="Times New Roman" panose="02020603050405020304" pitchFamily="18" charset="0"/>
                <a:cs typeface="Times New Roman" panose="02020603050405020304" pitchFamily="18" charset="0"/>
              </a:rPr>
              <a:t>ir pagalba</a:t>
            </a:r>
          </a:p>
        </p:txBody>
      </p:sp>
      <p:sp>
        <p:nvSpPr>
          <p:cNvPr id="3" name="Turinio vietos rezervavimo ženklas 2">
            <a:extLst>
              <a:ext uri="{FF2B5EF4-FFF2-40B4-BE49-F238E27FC236}">
                <a16:creationId xmlns:a16="http://schemas.microsoft.com/office/drawing/2014/main" id="{1A4D64DB-DC2C-41A3-8FFC-5940F64F2FD5}"/>
              </a:ext>
            </a:extLst>
          </p:cNvPr>
          <p:cNvSpPr>
            <a:spLocks noGrp="1"/>
          </p:cNvSpPr>
          <p:nvPr>
            <p:ph idx="1"/>
          </p:nvPr>
        </p:nvSpPr>
        <p:spPr/>
        <p:txBody>
          <a:bodyPr/>
          <a:lstStyle/>
          <a:p>
            <a:r>
              <a:rPr lang="lt-LT" dirty="0">
                <a:solidFill>
                  <a:schemeClr val="accent1">
                    <a:lumMod val="75000"/>
                  </a:schemeClr>
                </a:solidFill>
              </a:rPr>
              <a:t>Antikorupcinės aplinkos viešajame sektoriuje kūrimo ir įgyvendinimo vadovas</a:t>
            </a:r>
          </a:p>
        </p:txBody>
      </p:sp>
      <p:pic>
        <p:nvPicPr>
          <p:cNvPr id="4" name="Paveikslėlis 3">
            <a:extLst>
              <a:ext uri="{FF2B5EF4-FFF2-40B4-BE49-F238E27FC236}">
                <a16:creationId xmlns:a16="http://schemas.microsoft.com/office/drawing/2014/main" id="{F27A2290-9080-491F-A464-B07CFA40D915}"/>
              </a:ext>
            </a:extLst>
          </p:cNvPr>
          <p:cNvPicPr>
            <a:picLocks noChangeAspect="1"/>
          </p:cNvPicPr>
          <p:nvPr/>
        </p:nvPicPr>
        <p:blipFill>
          <a:blip r:embed="rId2"/>
          <a:stretch>
            <a:fillRect/>
          </a:stretch>
        </p:blipFill>
        <p:spPr>
          <a:xfrm>
            <a:off x="4800600" y="2123343"/>
            <a:ext cx="6120130" cy="3679825"/>
          </a:xfrm>
          <a:prstGeom prst="rect">
            <a:avLst/>
          </a:prstGeom>
        </p:spPr>
      </p:pic>
    </p:spTree>
    <p:extLst>
      <p:ext uri="{BB962C8B-B14F-4D97-AF65-F5344CB8AC3E}">
        <p14:creationId xmlns:p14="http://schemas.microsoft.com/office/powerpoint/2010/main" val="2954656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9837EE6-9A4F-4D59-91C3-B8573A3508DE}"/>
              </a:ext>
            </a:extLst>
          </p:cNvPr>
          <p:cNvSpPr>
            <a:spLocks noGrp="1"/>
          </p:cNvSpPr>
          <p:nvPr>
            <p:ph type="title"/>
          </p:nvPr>
        </p:nvSpPr>
        <p:spPr/>
        <p:txBody>
          <a:bodyPr/>
          <a:lstStyle/>
          <a:p>
            <a:pPr algn="ctr"/>
            <a:r>
              <a:rPr lang="lt-LT" dirty="0">
                <a:solidFill>
                  <a:schemeClr val="accent1">
                    <a:lumMod val="75000"/>
                  </a:schemeClr>
                </a:solidFill>
              </a:rPr>
              <a:t>AČIŪ UŽ DĖMESĮ !</a:t>
            </a:r>
          </a:p>
        </p:txBody>
      </p:sp>
      <p:sp>
        <p:nvSpPr>
          <p:cNvPr id="4" name="Turinio vietos rezervavimo ženklas 3">
            <a:extLst>
              <a:ext uri="{FF2B5EF4-FFF2-40B4-BE49-F238E27FC236}">
                <a16:creationId xmlns:a16="http://schemas.microsoft.com/office/drawing/2014/main" id="{9AE2CC88-5EA1-4E38-ACC6-3026ED3D0A69}"/>
              </a:ext>
            </a:extLst>
          </p:cNvPr>
          <p:cNvSpPr txBox="1">
            <a:spLocks noGrp="1"/>
          </p:cNvSpPr>
          <p:nvPr>
            <p:ph sz="half" idx="2"/>
          </p:nvPr>
        </p:nvSpPr>
        <p:spPr>
          <a:xfrm>
            <a:off x="6217920" y="2472167"/>
            <a:ext cx="4937760" cy="1738938"/>
          </a:xfrm>
          <a:prstGeom prst="rect">
            <a:avLst/>
          </a:prstGeom>
          <a:noFill/>
        </p:spPr>
        <p:txBody>
          <a:bodyPr wrap="square">
            <a:spAutoFit/>
          </a:bodyPr>
          <a:lstStyle/>
          <a:p>
            <a:pPr algn="r" eaLnBrk="1" hangingPunct="1"/>
            <a:r>
              <a:rPr lang="lt-LT" altLang="lt-LT" sz="2400" i="1" dirty="0">
                <a:solidFill>
                  <a:schemeClr val="accent1">
                    <a:lumMod val="75000"/>
                  </a:schemeClr>
                </a:solidFill>
                <a:latin typeface="Times New Roman" panose="02020603050405020304" pitchFamily="18" charset="0"/>
              </a:rPr>
              <a:t>Rasa Lapukienė</a:t>
            </a:r>
            <a:endParaRPr lang="lt-LT" altLang="lt-LT" sz="2400" dirty="0">
              <a:solidFill>
                <a:schemeClr val="accent1">
                  <a:lumMod val="75000"/>
                </a:schemeClr>
              </a:solidFill>
              <a:latin typeface="Times New Roman" panose="02020603050405020304" pitchFamily="18" charset="0"/>
            </a:endParaRPr>
          </a:p>
          <a:p>
            <a:pPr algn="r" eaLnBrk="1" hangingPunct="1"/>
            <a:r>
              <a:rPr lang="lt-LT" altLang="lt-LT" i="1" dirty="0">
                <a:solidFill>
                  <a:schemeClr val="accent1">
                    <a:lumMod val="75000"/>
                  </a:schemeClr>
                </a:solidFill>
                <a:latin typeface="Times New Roman" panose="02020603050405020304" pitchFamily="18" charset="0"/>
              </a:rPr>
              <a:t>Joniškio rajono savivaldybės administracijos</a:t>
            </a:r>
          </a:p>
          <a:p>
            <a:pPr algn="r" eaLnBrk="1" hangingPunct="1"/>
            <a:r>
              <a:rPr lang="lt-LT" altLang="lt-LT" sz="1800" i="1" dirty="0">
                <a:solidFill>
                  <a:schemeClr val="accent1">
                    <a:lumMod val="75000"/>
                  </a:schemeClr>
                </a:solidFill>
                <a:latin typeface="Times New Roman" panose="02020603050405020304" pitchFamily="18" charset="0"/>
              </a:rPr>
              <a:t>Kanceliarijos skyriaus vedėja</a:t>
            </a:r>
          </a:p>
          <a:p>
            <a:pPr algn="r" eaLnBrk="1" hangingPunct="1"/>
            <a:endParaRPr lang="lt-LT" altLang="lt-LT" sz="1800" i="1" dirty="0">
              <a:solidFill>
                <a:schemeClr val="accent2"/>
              </a:solidFill>
              <a:latin typeface="Times New Roman" panose="02020603050405020304" pitchFamily="18" charset="0"/>
            </a:endParaRPr>
          </a:p>
        </p:txBody>
      </p:sp>
      <p:pic>
        <p:nvPicPr>
          <p:cNvPr id="12" name="Paveikslėlis 11">
            <a:extLst>
              <a:ext uri="{FF2B5EF4-FFF2-40B4-BE49-F238E27FC236}">
                <a16:creationId xmlns:a16="http://schemas.microsoft.com/office/drawing/2014/main" id="{1E25A86A-1276-458B-AA21-44DE7400CF00}"/>
              </a:ext>
            </a:extLst>
          </p:cNvPr>
          <p:cNvPicPr>
            <a:picLocks noChangeAspect="1"/>
          </p:cNvPicPr>
          <p:nvPr/>
        </p:nvPicPr>
        <p:blipFill>
          <a:blip r:embed="rId2"/>
          <a:stretch>
            <a:fillRect/>
          </a:stretch>
        </p:blipFill>
        <p:spPr>
          <a:xfrm>
            <a:off x="2876550" y="2661692"/>
            <a:ext cx="2781300" cy="1038225"/>
          </a:xfrm>
          <a:prstGeom prst="rect">
            <a:avLst/>
          </a:prstGeom>
        </p:spPr>
      </p:pic>
    </p:spTree>
    <p:extLst>
      <p:ext uri="{BB962C8B-B14F-4D97-AF65-F5344CB8AC3E}">
        <p14:creationId xmlns:p14="http://schemas.microsoft.com/office/powerpoint/2010/main" val="1766735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90D37F1-C712-4140-8E64-59C00E6A240A}"/>
              </a:ext>
            </a:extLst>
          </p:cNvPr>
          <p:cNvSpPr>
            <a:spLocks noGrp="1"/>
          </p:cNvSpPr>
          <p:nvPr>
            <p:ph type="title"/>
          </p:nvPr>
        </p:nvSpPr>
        <p:spPr>
          <a:xfrm>
            <a:off x="962149" y="727690"/>
            <a:ext cx="10058400" cy="4346634"/>
          </a:xfrm>
        </p:spPr>
        <p:txBody>
          <a:bodyPr>
            <a:normAutofit fontScale="90000"/>
          </a:bodyPr>
          <a:lstStyle/>
          <a:p>
            <a:pPr algn="ctr"/>
            <a:r>
              <a:rPr lang="lt-LT" sz="27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Nuo 2008 metų organizaciją lydi tikslas, kad savivaldybės įstaigų, įmonių vadovaujančiais darbuotojais dirbtų tik nepriekaištingos reputacijos asmenys</a:t>
            </a:r>
            <a:br>
              <a:rPr lang="lt-LT" sz="27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br>
            <a:br>
              <a:rPr lang="lt-LT" sz="22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br>
            <a:br>
              <a:rPr lang="lt-LT" sz="22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br>
            <a:r>
              <a:rPr lang="lt-LT" sz="2700" dirty="0">
                <a:solidFill>
                  <a:schemeClr val="accent2">
                    <a:lumMod val="75000"/>
                  </a:schemeClr>
                </a:solidFill>
                <a:latin typeface="Times New Roman" panose="02020603050405020304" pitchFamily="18" charset="0"/>
                <a:cs typeface="Times New Roman" panose="02020603050405020304" pitchFamily="18" charset="0"/>
              </a:rPr>
              <a:t>Personalo patikimumo užtikrinimą įstaigoje sudaro keli labai svarbūs elementai: procedūrų viešumas ir skaidrumas, informacijos prieinamumas, personalo  atsakomybė, operatyvumas ir jų reikiama kvalifikacija, viešų ir privačių i</a:t>
            </a:r>
            <a:r>
              <a:rPr lang="lt-LT" sz="2800" dirty="0">
                <a:solidFill>
                  <a:schemeClr val="accent2">
                    <a:lumMod val="75000"/>
                  </a:schemeClr>
                </a:solidFill>
                <a:latin typeface="Times New Roman" panose="02020603050405020304" pitchFamily="18" charset="0"/>
                <a:cs typeface="Times New Roman" panose="02020603050405020304" pitchFamily="18" charset="0"/>
              </a:rPr>
              <a:t>nteresų valdymas</a:t>
            </a:r>
            <a:r>
              <a:rPr lang="lt-LT" sz="2700" dirty="0">
                <a:solidFill>
                  <a:schemeClr val="accent2">
                    <a:lumMod val="75000"/>
                  </a:schemeClr>
                </a:solidFill>
                <a:latin typeface="Times New Roman" panose="02020603050405020304" pitchFamily="18" charset="0"/>
                <a:cs typeface="Times New Roman" panose="02020603050405020304" pitchFamily="18" charset="0"/>
              </a:rPr>
              <a:t>. Šių elementų visuma padeda užtikrinti, kad į pareigas būtų priimti ir tas pareigas eitų tik nepriekaištingos reputacijos reikalavimus atitinkantys asmenys.</a:t>
            </a:r>
            <a:br>
              <a:rPr lang="lt-LT" dirty="0">
                <a:solidFill>
                  <a:schemeClr val="accent2">
                    <a:lumMod val="75000"/>
                  </a:schemeClr>
                </a:solidFill>
              </a:rPr>
            </a:br>
            <a:br>
              <a:rPr lang="lt-LT" dirty="0"/>
            </a:br>
            <a:br>
              <a:rPr lang="lt-LT" sz="2800"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br>
            <a:br>
              <a:rPr lang="lt-LT" sz="2800" i="1" dirty="0">
                <a:solidFill>
                  <a:srgbClr val="008080"/>
                </a:solidFill>
                <a:effectLst/>
                <a:latin typeface="Times New Roman" panose="02020603050405020304" pitchFamily="18" charset="0"/>
                <a:ea typeface="Calibri" panose="020F0502020204030204" pitchFamily="34" charset="0"/>
                <a:cs typeface="Times New Roman" panose="02020603050405020304" pitchFamily="18" charset="0"/>
              </a:rPr>
            </a:br>
            <a:endParaRPr lang="lt-LT" sz="2000" i="1" dirty="0">
              <a:solidFill>
                <a:srgbClr val="008080"/>
              </a:solidFill>
              <a:latin typeface="Times New Roman" panose="02020603050405020304" pitchFamily="18" charset="0"/>
              <a:cs typeface="Times New Roman" panose="02020603050405020304" pitchFamily="18" charset="0"/>
            </a:endParaRPr>
          </a:p>
        </p:txBody>
      </p:sp>
      <p:pic>
        <p:nvPicPr>
          <p:cNvPr id="12" name="Grafinis elementas 11" descr="Debesies sinchronizavimas">
            <a:extLst>
              <a:ext uri="{FF2B5EF4-FFF2-40B4-BE49-F238E27FC236}">
                <a16:creationId xmlns:a16="http://schemas.microsoft.com/office/drawing/2014/main" id="{740D3FC1-00F9-49EA-998B-E188DE9F80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338488" y="3102619"/>
            <a:ext cx="2796464" cy="2796464"/>
          </a:xfrm>
          <a:prstGeom prst="rect">
            <a:avLst/>
          </a:prstGeom>
        </p:spPr>
      </p:pic>
    </p:spTree>
    <p:extLst>
      <p:ext uri="{BB962C8B-B14F-4D97-AF65-F5344CB8AC3E}">
        <p14:creationId xmlns:p14="http://schemas.microsoft.com/office/powerpoint/2010/main" val="898312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000177-AF9F-4AE9-ADD6-A7B2B8F3E672}"/>
              </a:ext>
            </a:extLst>
          </p:cNvPr>
          <p:cNvSpPr>
            <a:spLocks noGrp="1"/>
          </p:cNvSpPr>
          <p:nvPr>
            <p:ph type="title"/>
          </p:nvPr>
        </p:nvSpPr>
        <p:spPr/>
        <p:txBody>
          <a:bodyPr>
            <a:normAutofit/>
          </a:bodyPr>
          <a:lstStyle/>
          <a:p>
            <a:r>
              <a:rPr lang="lt-LT" dirty="0">
                <a:solidFill>
                  <a:schemeClr val="accent1">
                    <a:lumMod val="75000"/>
                  </a:schemeClr>
                </a:solidFill>
                <a:latin typeface="Times New Roman" panose="02020603050405020304" pitchFamily="18" charset="0"/>
                <a:cs typeface="Times New Roman" panose="02020603050405020304" pitchFamily="18" charset="0"/>
              </a:rPr>
              <a:t>Personalo patikimumo užtikrinimo teisinis reglamentavimas</a:t>
            </a:r>
          </a:p>
        </p:txBody>
      </p:sp>
      <p:sp>
        <p:nvSpPr>
          <p:cNvPr id="3" name="Turinio vietos rezervavimo ženklas 2">
            <a:extLst>
              <a:ext uri="{FF2B5EF4-FFF2-40B4-BE49-F238E27FC236}">
                <a16:creationId xmlns:a16="http://schemas.microsoft.com/office/drawing/2014/main" id="{AF4FBAF6-AF5E-433D-9C54-D15C41218907}"/>
              </a:ext>
            </a:extLst>
          </p:cNvPr>
          <p:cNvSpPr>
            <a:spLocks noGrp="1"/>
          </p:cNvSpPr>
          <p:nvPr>
            <p:ph idx="1"/>
          </p:nvPr>
        </p:nvSpPr>
        <p:spPr>
          <a:xfrm>
            <a:off x="1358537" y="1737359"/>
            <a:ext cx="10058400" cy="4101737"/>
          </a:xfrm>
        </p:spPr>
        <p:txBody>
          <a:bodyPr>
            <a:normAutofit/>
          </a:bodyPr>
          <a:lstStyle/>
          <a:p>
            <a:r>
              <a:rPr lang="lt-LT" sz="1800" dirty="0">
                <a:solidFill>
                  <a:schemeClr val="accent2">
                    <a:lumMod val="75000"/>
                  </a:schemeClr>
                </a:solidFill>
                <a:latin typeface="Times New Roman" panose="02020603050405020304" pitchFamily="18" charset="0"/>
                <a:cs typeface="Times New Roman" panose="02020603050405020304" pitchFamily="18" charset="0"/>
              </a:rPr>
              <a:t>Lietuvos Respublikos korupcijos prevencijos įstatymo 9  str. 6 d. nustatytas sąrašas pareigų, į kurias skiriant privaloma kreiptis į Specialiųjų tyrimų tarnybą</a:t>
            </a:r>
          </a:p>
          <a:p>
            <a:r>
              <a:rPr lang="lt-LT" sz="1800" dirty="0">
                <a:solidFill>
                  <a:schemeClr val="accent2">
                    <a:lumMod val="75000"/>
                  </a:schemeClr>
                </a:solidFill>
                <a:latin typeface="Times New Roman" panose="02020603050405020304" pitchFamily="18" charset="0"/>
                <a:cs typeface="Times New Roman" panose="02020603050405020304" pitchFamily="18" charset="0"/>
              </a:rPr>
              <a:t>Į Specialiųjų tyrimų tarnybą kreipiamasi Lietuvos Respublikos specialiųjų tyrimų tarnybos  direktoriaus 2020 m. gruodžio 17 d. įsakymas Nr. 2-290 „</a:t>
            </a:r>
            <a:r>
              <a:rPr lang="lt-LT" sz="1800"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Dėl prašymų pateikti informaciją apie asmenis, siekiančius eiti arba einančius pareigas valstybės ar savivaldybės įstaigoje ar įmonėje, Europos Sąjungos ar tarptautinėse institucijose Lietuvos Respublikos teikimu, formų ir pateikimo tvarkos aprašo tvirtinimo“</a:t>
            </a:r>
          </a:p>
          <a:p>
            <a:r>
              <a:rPr lang="lt-LT" sz="1800" dirty="0">
                <a:solidFill>
                  <a:schemeClr val="accent2">
                    <a:lumMod val="75000"/>
                  </a:schemeClr>
                </a:solidFill>
                <a:effectLst/>
                <a:latin typeface="Times New Roman" panose="02020603050405020304" pitchFamily="18" charset="0"/>
                <a:ea typeface="Calibri" panose="020F0502020204030204" pitchFamily="34" charset="0"/>
              </a:rPr>
              <a:t>Joniškio rajono savivaldybės tarybos 2008 m. gruodžio 18 d. sprendimu Nr. T-246 patvirtintas savivaldybės institucijų, įstaigų, įmonių </a:t>
            </a:r>
            <a:r>
              <a:rPr lang="lt-LT" sz="1800" dirty="0">
                <a:solidFill>
                  <a:schemeClr val="accent2">
                    <a:lumMod val="75000"/>
                  </a:schemeClr>
                </a:solidFill>
                <a:latin typeface="Times New Roman" panose="02020603050405020304" pitchFamily="18" charset="0"/>
                <a:cs typeface="Times New Roman" panose="02020603050405020304" pitchFamily="18" charset="0"/>
              </a:rPr>
              <a:t>pareigų, kurias siekiantys eiti arba einantys asmenys privalomai tikrinami kreipiantis į Lietuvos Respublikos specialiųjų tyrimų tarnybą, </a:t>
            </a:r>
            <a:r>
              <a:rPr lang="lt-LT" sz="1800" dirty="0">
                <a:solidFill>
                  <a:schemeClr val="accent2">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sąrašas</a:t>
            </a:r>
            <a:r>
              <a:rPr lang="lt-LT" sz="1800" dirty="0">
                <a:solidFill>
                  <a:schemeClr val="accent2">
                    <a:lumMod val="75000"/>
                  </a:schemeClr>
                </a:solidFill>
                <a:effectLst/>
                <a:latin typeface="Times New Roman" panose="02020603050405020304" pitchFamily="18" charset="0"/>
                <a:ea typeface="Calibri" panose="020F0502020204030204" pitchFamily="34" charset="0"/>
              </a:rPr>
              <a:t>. Sąraše nurodytos pareigybės, kurias einantys ar kurių siekiantys asmenys tikrinami Korupcijos prevencijos įstatymo nustatyta tvarka.  Nuo 2016 metų minėtus sąrašus tvirtina savivaldybės meras ir administracijos direktorius, </a:t>
            </a:r>
            <a:r>
              <a:rPr lang="lt-LT" sz="1800" dirty="0">
                <a:solidFill>
                  <a:schemeClr val="accent1">
                    <a:lumMod val="75000"/>
                  </a:schemeClr>
                </a:solidFill>
                <a:latin typeface="Times New Roman" panose="02020603050405020304" pitchFamily="18" charset="0"/>
                <a:ea typeface="Calibri" panose="020F0502020204030204" pitchFamily="34" charset="0"/>
              </a:rPr>
              <a:t>įstaigų ir įmonių vadovai </a:t>
            </a:r>
            <a:endParaRPr lang="lt-LT" sz="1800" dirty="0">
              <a:solidFill>
                <a:schemeClr val="accent1">
                  <a:lumMod val="75000"/>
                </a:schemeClr>
              </a:solidFill>
              <a:effectLst/>
              <a:latin typeface="Times New Roman" panose="02020603050405020304" pitchFamily="18" charset="0"/>
              <a:ea typeface="Calibri" panose="020F0502020204030204" pitchFamily="34" charset="0"/>
            </a:endParaRPr>
          </a:p>
          <a:p>
            <a:endParaRPr lang="lt-LT" sz="18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lt-LT" sz="18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lt-LT" sz="1800" dirty="0">
              <a:solidFill>
                <a:schemeClr val="accent1">
                  <a:lumMod val="75000"/>
                </a:schemeClr>
              </a:solidFill>
              <a:latin typeface="Times New Roman" panose="02020603050405020304" pitchFamily="18" charset="0"/>
              <a:cs typeface="Times New Roman" panose="02020603050405020304" pitchFamily="18" charset="0"/>
            </a:endParaRPr>
          </a:p>
          <a:p>
            <a:endParaRPr lang="lt-LT" sz="1800" dirty="0">
              <a:solidFill>
                <a:schemeClr val="accent1">
                  <a:lumMod val="75000"/>
                </a:schemeClr>
              </a:solidFill>
              <a:latin typeface="Times New Roman" panose="02020603050405020304" pitchFamily="18" charset="0"/>
              <a:cs typeface="Times New Roman" panose="02020603050405020304" pitchFamily="18" charset="0"/>
            </a:endParaRPr>
          </a:p>
          <a:p>
            <a:endParaRPr lang="lt-LT" sz="1800" dirty="0">
              <a:solidFill>
                <a:schemeClr val="accent1">
                  <a:lumMod val="75000"/>
                </a:schemeClr>
              </a:solidFill>
            </a:endParaRPr>
          </a:p>
        </p:txBody>
      </p:sp>
      <p:pic>
        <p:nvPicPr>
          <p:cNvPr id="7" name="Grafinis elementas 6" descr="Kontrolinis sąrašas">
            <a:extLst>
              <a:ext uri="{FF2B5EF4-FFF2-40B4-BE49-F238E27FC236}">
                <a16:creationId xmlns:a16="http://schemas.microsoft.com/office/drawing/2014/main" id="{6A3F11F4-907B-4048-ABB9-F588F2A44F1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8639" y="1737360"/>
            <a:ext cx="718457" cy="718457"/>
          </a:xfrm>
          <a:prstGeom prst="rect">
            <a:avLst/>
          </a:prstGeom>
        </p:spPr>
      </p:pic>
      <p:pic>
        <p:nvPicPr>
          <p:cNvPr id="8" name="Grafinis elementas 7" descr="Kontrolinis sąrašas">
            <a:extLst>
              <a:ext uri="{FF2B5EF4-FFF2-40B4-BE49-F238E27FC236}">
                <a16:creationId xmlns:a16="http://schemas.microsoft.com/office/drawing/2014/main" id="{849D259F-A002-475C-8156-98FDED7EAFC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8948" y="2828888"/>
            <a:ext cx="718457" cy="718457"/>
          </a:xfrm>
          <a:prstGeom prst="rect">
            <a:avLst/>
          </a:prstGeom>
        </p:spPr>
      </p:pic>
      <p:pic>
        <p:nvPicPr>
          <p:cNvPr id="9" name="Grafinis elementas 8" descr="Kontrolinis sąrašas">
            <a:extLst>
              <a:ext uri="{FF2B5EF4-FFF2-40B4-BE49-F238E27FC236}">
                <a16:creationId xmlns:a16="http://schemas.microsoft.com/office/drawing/2014/main" id="{C4D69CEF-D357-4FF0-8C3B-B85F8D0CF6B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4359" y="4064837"/>
            <a:ext cx="718457" cy="718457"/>
          </a:xfrm>
          <a:prstGeom prst="rect">
            <a:avLst/>
          </a:prstGeom>
        </p:spPr>
      </p:pic>
    </p:spTree>
    <p:extLst>
      <p:ext uri="{BB962C8B-B14F-4D97-AF65-F5344CB8AC3E}">
        <p14:creationId xmlns:p14="http://schemas.microsoft.com/office/powerpoint/2010/main" val="254157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B4809D3-A723-4C78-8399-CBE290831A74}"/>
              </a:ext>
            </a:extLst>
          </p:cNvPr>
          <p:cNvSpPr>
            <a:spLocks noGrp="1"/>
          </p:cNvSpPr>
          <p:nvPr>
            <p:ph type="title"/>
          </p:nvPr>
        </p:nvSpPr>
        <p:spPr>
          <a:xfrm>
            <a:off x="420053" y="1006377"/>
            <a:ext cx="3302494" cy="4510301"/>
          </a:xfrm>
        </p:spPr>
        <p:txBody>
          <a:bodyPr>
            <a:noAutofit/>
          </a:bodyPr>
          <a:lstStyle/>
          <a:p>
            <a:r>
              <a:rPr lang="lt-LT" dirty="0">
                <a:solidFill>
                  <a:schemeClr val="accent1">
                    <a:lumMod val="75000"/>
                  </a:schemeClr>
                </a:solidFill>
                <a:latin typeface="Times New Roman" panose="02020603050405020304" pitchFamily="18" charset="0"/>
                <a:cs typeface="Times New Roman" panose="02020603050405020304" pitchFamily="18" charset="0"/>
              </a:rPr>
              <a:t>Pareigybių, į kurias prieš skiriant asmenį įstaiga ar įmonė turi pateikti rašytinį prašymą Specialiųjų tyrimų tarnybai, sąrašų sudarymas ir jų skelbimas viešai</a:t>
            </a:r>
          </a:p>
        </p:txBody>
      </p:sp>
      <p:pic>
        <p:nvPicPr>
          <p:cNvPr id="4" name="Turinio vietos rezervavimo ženklas 3">
            <a:extLst>
              <a:ext uri="{FF2B5EF4-FFF2-40B4-BE49-F238E27FC236}">
                <a16:creationId xmlns:a16="http://schemas.microsoft.com/office/drawing/2014/main" id="{2CFA89C1-2260-46BA-A6C7-BCC461153C6B}"/>
              </a:ext>
            </a:extLst>
          </p:cNvPr>
          <p:cNvPicPr>
            <a:picLocks noGrp="1" noChangeAspect="1"/>
          </p:cNvPicPr>
          <p:nvPr>
            <p:ph idx="1"/>
          </p:nvPr>
        </p:nvPicPr>
        <p:blipFill rotWithShape="1">
          <a:blip r:embed="rId2"/>
          <a:srcRect t="35916"/>
          <a:stretch/>
        </p:blipFill>
        <p:spPr>
          <a:xfrm>
            <a:off x="4257504" y="3596472"/>
            <a:ext cx="7340950" cy="2708732"/>
          </a:xfrm>
          <a:prstGeom prst="rect">
            <a:avLst/>
          </a:prstGeom>
        </p:spPr>
      </p:pic>
      <p:sp>
        <p:nvSpPr>
          <p:cNvPr id="7" name="TextBox 6">
            <a:extLst>
              <a:ext uri="{FF2B5EF4-FFF2-40B4-BE49-F238E27FC236}">
                <a16:creationId xmlns:a16="http://schemas.microsoft.com/office/drawing/2014/main" id="{54774B99-BE67-4ED2-96CE-3CC922B881E6}"/>
              </a:ext>
            </a:extLst>
          </p:cNvPr>
          <p:cNvSpPr txBox="1"/>
          <p:nvPr/>
        </p:nvSpPr>
        <p:spPr>
          <a:xfrm>
            <a:off x="4407983" y="734150"/>
            <a:ext cx="7190471" cy="3416320"/>
          </a:xfrm>
          <a:prstGeom prst="rect">
            <a:avLst/>
          </a:prstGeom>
          <a:noFill/>
        </p:spPr>
        <p:txBody>
          <a:bodyPr wrap="square" rtlCol="0">
            <a:spAutoFit/>
          </a:bodyPr>
          <a:lstStyle/>
          <a:p>
            <a:endParaRPr lang="lt-LT" dirty="0">
              <a:solidFill>
                <a:schemeClr val="accent1">
                  <a:lumMod val="75000"/>
                </a:schemeClr>
              </a:solidFill>
              <a:latin typeface="Times New Roman" panose="02020603050405020304" pitchFamily="18" charset="0"/>
              <a:cs typeface="Times New Roman" panose="02020603050405020304" pitchFamily="18" charset="0"/>
            </a:endParaRPr>
          </a:p>
          <a:p>
            <a:r>
              <a:rPr lang="lt-LT" dirty="0">
                <a:solidFill>
                  <a:schemeClr val="accent1">
                    <a:lumMod val="75000"/>
                  </a:schemeClr>
                </a:solidFill>
                <a:latin typeface="Times New Roman" panose="02020603050405020304" pitchFamily="18" charset="0"/>
                <a:cs typeface="Times New Roman" panose="02020603050405020304" pitchFamily="18" charset="0"/>
              </a:rPr>
              <a:t>Nuo 2008 metų  sudaromi </a:t>
            </a:r>
            <a:r>
              <a:rPr lang="lt-LT" sz="1800"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Joniškio rajono savivaldybės įstaigų, įmonių pareigų, kurias siekiantys eiti arba einantys asmenys privalomai tikrinami kreipiantis į Lietuvos Respublikos specialiųjų tyrimų tarnybą, sąrašai</a:t>
            </a:r>
          </a:p>
          <a:p>
            <a:endParaRPr lang="lt-LT" dirty="0">
              <a:solidFill>
                <a:schemeClr val="accent1">
                  <a:lumMod val="75000"/>
                </a:schemeClr>
              </a:solidFill>
              <a:latin typeface="Times New Roman" panose="02020603050405020304" pitchFamily="18" charset="0"/>
              <a:cs typeface="Times New Roman" panose="02020603050405020304" pitchFamily="18" charset="0"/>
            </a:endParaRPr>
          </a:p>
          <a:p>
            <a:r>
              <a:rPr lang="lt-LT" dirty="0">
                <a:solidFill>
                  <a:schemeClr val="accent1">
                    <a:lumMod val="75000"/>
                  </a:schemeClr>
                </a:solidFill>
                <a:latin typeface="Times New Roman" panose="02020603050405020304" pitchFamily="18" charset="0"/>
                <a:cs typeface="Times New Roman" panose="02020603050405020304" pitchFamily="18" charset="0"/>
              </a:rPr>
              <a:t>Sąrašai skelbiami savivaldybės interneto svetainės skyriaus „Korupcijos prevencija“  srityje „Informacijos apie asmenį surinkimas“</a:t>
            </a:r>
          </a:p>
          <a:p>
            <a:endParaRPr lang="lt-LT" dirty="0">
              <a:solidFill>
                <a:schemeClr val="accent1">
                  <a:lumMod val="75000"/>
                </a:schemeClr>
              </a:solidFill>
              <a:latin typeface="Times New Roman" panose="02020603050405020304" pitchFamily="18" charset="0"/>
              <a:cs typeface="Times New Roman" panose="02020603050405020304" pitchFamily="18" charset="0"/>
            </a:endParaRPr>
          </a:p>
          <a:p>
            <a:r>
              <a:rPr lang="lt-LT" dirty="0">
                <a:solidFill>
                  <a:schemeClr val="accent1">
                    <a:lumMod val="75000"/>
                  </a:schemeClr>
                </a:solidFill>
                <a:latin typeface="Times New Roman" panose="02020603050405020304" pitchFamily="18" charset="0"/>
                <a:cs typeface="Times New Roman" panose="02020603050405020304" pitchFamily="18" charset="0"/>
              </a:rPr>
              <a:t>Sąrašai nuolat peržiūrimi ir atnaujinami</a:t>
            </a:r>
          </a:p>
          <a:p>
            <a:endParaRPr lang="lt-LT" dirty="0"/>
          </a:p>
          <a:p>
            <a:endParaRPr lang="lt-LT" dirty="0"/>
          </a:p>
          <a:p>
            <a:endParaRPr lang="lt-LT" dirty="0"/>
          </a:p>
        </p:txBody>
      </p:sp>
      <p:pic>
        <p:nvPicPr>
          <p:cNvPr id="10" name="Grafinis elementas 9" descr="Grupė">
            <a:extLst>
              <a:ext uri="{FF2B5EF4-FFF2-40B4-BE49-F238E27FC236}">
                <a16:creationId xmlns:a16="http://schemas.microsoft.com/office/drawing/2014/main" id="{E03E5ED0-EE87-48DF-8C86-04553B353A4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69701" y="-24321"/>
            <a:ext cx="914400" cy="914400"/>
          </a:xfrm>
          <a:prstGeom prst="rect">
            <a:avLst/>
          </a:prstGeom>
        </p:spPr>
      </p:pic>
      <p:pic>
        <p:nvPicPr>
          <p:cNvPr id="11" name="Grafinis elementas 10" descr="Grupė">
            <a:extLst>
              <a:ext uri="{FF2B5EF4-FFF2-40B4-BE49-F238E27FC236}">
                <a16:creationId xmlns:a16="http://schemas.microsoft.com/office/drawing/2014/main" id="{8E25738F-D7FD-4D79-B55C-7916434DAD3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9619" y="-24321"/>
            <a:ext cx="914400" cy="914400"/>
          </a:xfrm>
          <a:prstGeom prst="rect">
            <a:avLst/>
          </a:prstGeom>
        </p:spPr>
      </p:pic>
      <p:pic>
        <p:nvPicPr>
          <p:cNvPr id="12" name="Grafinis elementas 11" descr="Grupė">
            <a:extLst>
              <a:ext uri="{FF2B5EF4-FFF2-40B4-BE49-F238E27FC236}">
                <a16:creationId xmlns:a16="http://schemas.microsoft.com/office/drawing/2014/main" id="{38F3A3F0-8E58-45C4-9FCA-A3B11DBA415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44922" y="-24321"/>
            <a:ext cx="914400" cy="914400"/>
          </a:xfrm>
          <a:prstGeom prst="rect">
            <a:avLst/>
          </a:prstGeom>
        </p:spPr>
      </p:pic>
    </p:spTree>
    <p:extLst>
      <p:ext uri="{BB962C8B-B14F-4D97-AF65-F5344CB8AC3E}">
        <p14:creationId xmlns:p14="http://schemas.microsoft.com/office/powerpoint/2010/main" val="2538651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3CD43833-330F-435D-B2DE-7D367DCE5FA4}"/>
              </a:ext>
            </a:extLst>
          </p:cNvPr>
          <p:cNvPicPr>
            <a:picLocks noChangeAspect="1"/>
          </p:cNvPicPr>
          <p:nvPr/>
        </p:nvPicPr>
        <p:blipFill>
          <a:blip r:embed="rId2"/>
          <a:stretch>
            <a:fillRect/>
          </a:stretch>
        </p:blipFill>
        <p:spPr>
          <a:xfrm>
            <a:off x="881385" y="2601994"/>
            <a:ext cx="4276836" cy="3245296"/>
          </a:xfrm>
          <a:prstGeom prst="rect">
            <a:avLst/>
          </a:prstGeom>
        </p:spPr>
      </p:pic>
      <p:sp>
        <p:nvSpPr>
          <p:cNvPr id="2" name="Pavadinimas 1">
            <a:extLst>
              <a:ext uri="{FF2B5EF4-FFF2-40B4-BE49-F238E27FC236}">
                <a16:creationId xmlns:a16="http://schemas.microsoft.com/office/drawing/2014/main" id="{904DD6F9-457C-4DEF-AA70-1131D35EFFF9}"/>
              </a:ext>
            </a:extLst>
          </p:cNvPr>
          <p:cNvSpPr>
            <a:spLocks noGrp="1"/>
          </p:cNvSpPr>
          <p:nvPr>
            <p:ph type="title"/>
          </p:nvPr>
        </p:nvSpPr>
        <p:spPr>
          <a:xfrm>
            <a:off x="1010483" y="356376"/>
            <a:ext cx="8243804" cy="1382379"/>
          </a:xfrm>
        </p:spPr>
        <p:txBody>
          <a:bodyPr>
            <a:noAutofit/>
          </a:bodyPr>
          <a:lstStyle/>
          <a:p>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sz="2800" dirty="0">
                <a:solidFill>
                  <a:schemeClr val="accent2">
                    <a:lumMod val="75000"/>
                  </a:schemeClr>
                </a:solidFill>
                <a:latin typeface="Times New Roman" panose="02020603050405020304" pitchFamily="18" charset="0"/>
                <a:cs typeface="Times New Roman" panose="02020603050405020304" pitchFamily="18" charset="0"/>
              </a:rPr>
              <a:t>Savivaldybės interneto svetainės skyriuje „Korupcijos prevencija“ skelbiami ne tik savivaldybės institucijų vadovų patvirtinti sąrašai, bet ir pavaldžių įstaigų</a:t>
            </a:r>
          </a:p>
        </p:txBody>
      </p:sp>
      <p:pic>
        <p:nvPicPr>
          <p:cNvPr id="5" name="Paveikslėlis 4">
            <a:extLst>
              <a:ext uri="{FF2B5EF4-FFF2-40B4-BE49-F238E27FC236}">
                <a16:creationId xmlns:a16="http://schemas.microsoft.com/office/drawing/2014/main" id="{093D7A41-33B7-420E-9095-20E55A452FFF}"/>
              </a:ext>
            </a:extLst>
          </p:cNvPr>
          <p:cNvPicPr>
            <a:picLocks noChangeAspect="1"/>
          </p:cNvPicPr>
          <p:nvPr/>
        </p:nvPicPr>
        <p:blipFill>
          <a:blip r:embed="rId3"/>
          <a:stretch>
            <a:fillRect/>
          </a:stretch>
        </p:blipFill>
        <p:spPr>
          <a:xfrm>
            <a:off x="5158221" y="2651912"/>
            <a:ext cx="4096066" cy="3145460"/>
          </a:xfrm>
          <a:prstGeom prst="rect">
            <a:avLst/>
          </a:prstGeom>
        </p:spPr>
      </p:pic>
      <p:pic>
        <p:nvPicPr>
          <p:cNvPr id="6" name="Paveikslėlis 5">
            <a:extLst>
              <a:ext uri="{FF2B5EF4-FFF2-40B4-BE49-F238E27FC236}">
                <a16:creationId xmlns:a16="http://schemas.microsoft.com/office/drawing/2014/main" id="{9D173FAE-77C1-4A52-9789-B366337EF3C5}"/>
              </a:ext>
            </a:extLst>
          </p:cNvPr>
          <p:cNvPicPr>
            <a:picLocks noChangeAspect="1"/>
          </p:cNvPicPr>
          <p:nvPr/>
        </p:nvPicPr>
        <p:blipFill>
          <a:blip r:embed="rId4"/>
          <a:stretch>
            <a:fillRect/>
          </a:stretch>
        </p:blipFill>
        <p:spPr>
          <a:xfrm>
            <a:off x="9414788" y="157162"/>
            <a:ext cx="1740893" cy="5640210"/>
          </a:xfrm>
          <a:prstGeom prst="rect">
            <a:avLst/>
          </a:prstGeom>
        </p:spPr>
      </p:pic>
      <p:sp>
        <p:nvSpPr>
          <p:cNvPr id="7" name="Rodyklė: dešinėn 6">
            <a:extLst>
              <a:ext uri="{FF2B5EF4-FFF2-40B4-BE49-F238E27FC236}">
                <a16:creationId xmlns:a16="http://schemas.microsoft.com/office/drawing/2014/main" id="{A1A80086-15CF-4FD6-9B7C-D56E7C21DBB9}"/>
              </a:ext>
            </a:extLst>
          </p:cNvPr>
          <p:cNvSpPr/>
          <p:nvPr/>
        </p:nvSpPr>
        <p:spPr>
          <a:xfrm>
            <a:off x="5539666" y="1837678"/>
            <a:ext cx="2689934" cy="82729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259462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B4809D3-A723-4C78-8399-CBE290831A74}"/>
              </a:ext>
            </a:extLst>
          </p:cNvPr>
          <p:cNvSpPr>
            <a:spLocks noGrp="1"/>
          </p:cNvSpPr>
          <p:nvPr>
            <p:ph type="title"/>
          </p:nvPr>
        </p:nvSpPr>
        <p:spPr>
          <a:xfrm>
            <a:off x="390617" y="594358"/>
            <a:ext cx="3302494" cy="4510301"/>
          </a:xfrm>
        </p:spPr>
        <p:txBody>
          <a:bodyPr>
            <a:noAutofit/>
          </a:bodyPr>
          <a:lstStyle/>
          <a:p>
            <a:r>
              <a:rPr lang="lt-LT" sz="4000" dirty="0">
                <a:solidFill>
                  <a:schemeClr val="accent1">
                    <a:lumMod val="75000"/>
                  </a:schemeClr>
                </a:solidFill>
                <a:latin typeface="Times New Roman" panose="02020603050405020304" pitchFamily="18" charset="0"/>
                <a:cs typeface="Times New Roman" panose="02020603050405020304" pitchFamily="18" charset="0"/>
              </a:rPr>
              <a:t>Skaidri ir vieša darbuotojų priėmimo į pareigas procedūra</a:t>
            </a:r>
            <a:endParaRPr lang="lt-LT" sz="4000" b="1" dirty="0">
              <a:solidFill>
                <a:schemeClr val="accent1">
                  <a:lumMod val="75000"/>
                </a:schemeClr>
              </a:solidFill>
            </a:endParaRPr>
          </a:p>
        </p:txBody>
      </p:sp>
      <p:sp>
        <p:nvSpPr>
          <p:cNvPr id="7" name="TextBox 6">
            <a:extLst>
              <a:ext uri="{FF2B5EF4-FFF2-40B4-BE49-F238E27FC236}">
                <a16:creationId xmlns:a16="http://schemas.microsoft.com/office/drawing/2014/main" id="{54774B99-BE67-4ED2-96CE-3CC922B881E6}"/>
              </a:ext>
            </a:extLst>
          </p:cNvPr>
          <p:cNvSpPr txBox="1"/>
          <p:nvPr/>
        </p:nvSpPr>
        <p:spPr>
          <a:xfrm>
            <a:off x="4127863" y="235091"/>
            <a:ext cx="7811587" cy="3970318"/>
          </a:xfrm>
          <a:prstGeom prst="rect">
            <a:avLst/>
          </a:prstGeom>
          <a:noFill/>
        </p:spPr>
        <p:txBody>
          <a:bodyPr wrap="square" rtlCol="0">
            <a:spAutoFit/>
          </a:bodyPr>
          <a:lstStyle/>
          <a:p>
            <a:pPr marL="0" indent="0">
              <a:buNone/>
            </a:pPr>
            <a:r>
              <a:rPr lang="lt-LT" sz="1800" b="1" dirty="0">
                <a:solidFill>
                  <a:schemeClr val="accent1">
                    <a:lumMod val="75000"/>
                  </a:schemeClr>
                </a:solidFill>
                <a:effectLst/>
                <a:latin typeface="Times New Roman" panose="02020603050405020304" pitchFamily="18" charset="0"/>
                <a:ea typeface="Times New Roman" panose="02020603050405020304" pitchFamily="18" charset="0"/>
              </a:rPr>
              <a:t>Savivaldybės interneto svetainėje skelbiama informacija apie:</a:t>
            </a:r>
          </a:p>
          <a:p>
            <a:pPr marL="285750" indent="-285750">
              <a:buFont typeface="Arial" panose="020B0604020202020204" pitchFamily="34" charset="0"/>
              <a:buChar char="•"/>
            </a:pPr>
            <a:r>
              <a:rPr lang="lt-LT" sz="1800" dirty="0">
                <a:solidFill>
                  <a:schemeClr val="accent1">
                    <a:lumMod val="75000"/>
                  </a:schemeClr>
                </a:solidFill>
                <a:effectLst/>
                <a:latin typeface="Times New Roman" panose="02020603050405020304" pitchFamily="18" charset="0"/>
                <a:ea typeface="Times New Roman" panose="02020603050405020304" pitchFamily="18" charset="0"/>
              </a:rPr>
              <a:t>ieškomus darbuotojus į atsilaisvinusias pareigas</a:t>
            </a:r>
          </a:p>
          <a:p>
            <a:pPr marL="285750" indent="-285750">
              <a:buFont typeface="Arial" panose="020B0604020202020204" pitchFamily="34" charset="0"/>
              <a:buChar char="•"/>
            </a:pPr>
            <a:r>
              <a:rPr lang="lt-LT" sz="1800" dirty="0">
                <a:solidFill>
                  <a:schemeClr val="accent1">
                    <a:lumMod val="75000"/>
                  </a:schemeClr>
                </a:solidFill>
                <a:effectLst/>
                <a:latin typeface="Times New Roman" panose="02020603050405020304" pitchFamily="18" charset="0"/>
                <a:ea typeface="Times New Roman" panose="02020603050405020304" pitchFamily="18" charset="0"/>
              </a:rPr>
              <a:t>organizuojamas atrankas</a:t>
            </a:r>
          </a:p>
          <a:p>
            <a:pPr marL="285750" indent="-285750">
              <a:buFont typeface="Arial" panose="020B0604020202020204" pitchFamily="34" charset="0"/>
              <a:buChar char="•"/>
            </a:pPr>
            <a:r>
              <a:rPr lang="lt-LT" dirty="0">
                <a:solidFill>
                  <a:schemeClr val="accent1">
                    <a:lumMod val="75000"/>
                  </a:schemeClr>
                </a:solidFill>
                <a:latin typeface="Times New Roman" panose="02020603050405020304" pitchFamily="18" charset="0"/>
                <a:ea typeface="Times New Roman" panose="02020603050405020304" pitchFamily="18" charset="0"/>
              </a:rPr>
              <a:t>o</a:t>
            </a:r>
            <a:r>
              <a:rPr lang="lt-LT" sz="1800" dirty="0">
                <a:solidFill>
                  <a:schemeClr val="accent1">
                    <a:lumMod val="75000"/>
                  </a:schemeClr>
                </a:solidFill>
                <a:effectLst/>
                <a:latin typeface="Times New Roman" panose="02020603050405020304" pitchFamily="18" charset="0"/>
                <a:ea typeface="Times New Roman" panose="02020603050405020304" pitchFamily="18" charset="0"/>
              </a:rPr>
              <a:t>rganizuojamus konkursus į pareigybes, dėl kurių LR Vyriausybės nustatyta tvarka rengiami konkursai</a:t>
            </a:r>
          </a:p>
          <a:p>
            <a:pPr marL="285750" indent="-285750">
              <a:buFont typeface="Arial" panose="020B0604020202020204" pitchFamily="34" charset="0"/>
              <a:buChar char="•"/>
            </a:pPr>
            <a:r>
              <a:rPr lang="lt-LT" dirty="0">
                <a:solidFill>
                  <a:schemeClr val="accent1">
                    <a:lumMod val="75000"/>
                  </a:schemeClr>
                </a:solidFill>
                <a:latin typeface="Times New Roman" panose="02020603050405020304" pitchFamily="18" charset="0"/>
                <a:ea typeface="Times New Roman" panose="02020603050405020304" pitchFamily="18" charset="0"/>
              </a:rPr>
              <a:t>skelbiamus konkursus į valstybės tarnautojo pareigas</a:t>
            </a:r>
            <a:endParaRPr lang="lt-LT" sz="1800" dirty="0">
              <a:solidFill>
                <a:schemeClr val="accent1">
                  <a:lumMod val="75000"/>
                </a:schemeClr>
              </a:solidFill>
              <a:effectLst/>
              <a:latin typeface="Times New Roman" panose="02020603050405020304" pitchFamily="18" charset="0"/>
              <a:ea typeface="Times New Roman" panose="02020603050405020304" pitchFamily="18" charset="0"/>
            </a:endParaRPr>
          </a:p>
          <a:p>
            <a:pPr marL="0" indent="0">
              <a:buNone/>
            </a:pPr>
            <a:endParaRPr lang="lt-LT" dirty="0">
              <a:solidFill>
                <a:schemeClr val="accent1">
                  <a:lumMod val="75000"/>
                </a:schemeClr>
              </a:solidFill>
              <a:latin typeface="Times New Roman" panose="02020603050405020304" pitchFamily="18" charset="0"/>
              <a:cs typeface="Times New Roman" panose="02020603050405020304" pitchFamily="18" charset="0"/>
            </a:endParaRPr>
          </a:p>
          <a:p>
            <a:pPr marL="0" indent="0">
              <a:buNone/>
            </a:pPr>
            <a:r>
              <a:rPr lang="lt-LT" dirty="0">
                <a:solidFill>
                  <a:schemeClr val="accent1">
                    <a:lumMod val="75000"/>
                  </a:schemeClr>
                </a:solidFill>
                <a:latin typeface="Times New Roman" panose="02020603050405020304" pitchFamily="18" charset="0"/>
                <a:cs typeface="Times New Roman" panose="02020603050405020304" pitchFamily="18" charset="0"/>
              </a:rPr>
              <a:t>Visi savivaldybės administracijos, įstaigų ir įmonių darbo skelbimai viešinami savivaldybės interneto svetainės skyriuje </a:t>
            </a:r>
            <a:r>
              <a:rPr lang="lt-LT" b="1" dirty="0">
                <a:solidFill>
                  <a:schemeClr val="accent1">
                    <a:lumMod val="75000"/>
                  </a:schemeClr>
                </a:solidFill>
                <a:latin typeface="Times New Roman" panose="02020603050405020304" pitchFamily="18" charset="0"/>
                <a:cs typeface="Times New Roman" panose="02020603050405020304" pitchFamily="18" charset="0"/>
              </a:rPr>
              <a:t>„Karjera“</a:t>
            </a:r>
          </a:p>
          <a:p>
            <a:pPr marL="0" indent="0">
              <a:buNone/>
            </a:pPr>
            <a:r>
              <a:rPr lang="lt-LT" dirty="0">
                <a:solidFill>
                  <a:schemeClr val="accent1">
                    <a:lumMod val="75000"/>
                  </a:schemeClr>
                </a:solidFill>
                <a:latin typeface="Times New Roman" panose="02020603050405020304" pitchFamily="18" charset="0"/>
                <a:cs typeface="Times New Roman" panose="02020603050405020304" pitchFamily="18" charset="0"/>
              </a:rPr>
              <a:t>Savivaldybės  įstaigų ir įmonių darbuotojų atrankų  ir konkursų procedūrose dalyvauja savivaldybės administracijos deleguoti atstovai</a:t>
            </a:r>
          </a:p>
          <a:p>
            <a:endParaRPr lang="lt-LT" dirty="0"/>
          </a:p>
          <a:p>
            <a:endParaRPr lang="lt-LT" dirty="0"/>
          </a:p>
          <a:p>
            <a:endParaRPr lang="lt-LT" dirty="0"/>
          </a:p>
        </p:txBody>
      </p:sp>
      <p:pic>
        <p:nvPicPr>
          <p:cNvPr id="5" name="Turinio vietos rezervavimo ženklas 4">
            <a:extLst>
              <a:ext uri="{FF2B5EF4-FFF2-40B4-BE49-F238E27FC236}">
                <a16:creationId xmlns:a16="http://schemas.microsoft.com/office/drawing/2014/main" id="{FE8E1D7F-6839-424F-BBD8-4E0AE996F50D}"/>
              </a:ext>
            </a:extLst>
          </p:cNvPr>
          <p:cNvPicPr>
            <a:picLocks noGrp="1" noChangeAspect="1"/>
          </p:cNvPicPr>
          <p:nvPr>
            <p:ph idx="1"/>
          </p:nvPr>
        </p:nvPicPr>
        <p:blipFill>
          <a:blip r:embed="rId2"/>
          <a:stretch>
            <a:fillRect/>
          </a:stretch>
        </p:blipFill>
        <p:spPr>
          <a:xfrm>
            <a:off x="7403978" y="3429000"/>
            <a:ext cx="4333382" cy="3035911"/>
          </a:xfrm>
          <a:prstGeom prst="rect">
            <a:avLst/>
          </a:prstGeom>
        </p:spPr>
      </p:pic>
      <p:sp>
        <p:nvSpPr>
          <p:cNvPr id="6" name="Rodyklė: dešinėn 5">
            <a:extLst>
              <a:ext uri="{FF2B5EF4-FFF2-40B4-BE49-F238E27FC236}">
                <a16:creationId xmlns:a16="http://schemas.microsoft.com/office/drawing/2014/main" id="{F5863A32-D3EF-4019-83DF-462065469A1B}"/>
              </a:ext>
            </a:extLst>
          </p:cNvPr>
          <p:cNvSpPr/>
          <p:nvPr/>
        </p:nvSpPr>
        <p:spPr>
          <a:xfrm>
            <a:off x="4376691" y="4376691"/>
            <a:ext cx="2707690" cy="727968"/>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588805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B4809D3-A723-4C78-8399-CBE290831A74}"/>
              </a:ext>
            </a:extLst>
          </p:cNvPr>
          <p:cNvSpPr>
            <a:spLocks noGrp="1"/>
          </p:cNvSpPr>
          <p:nvPr>
            <p:ph type="title"/>
          </p:nvPr>
        </p:nvSpPr>
        <p:spPr>
          <a:xfrm>
            <a:off x="443883" y="1438182"/>
            <a:ext cx="3302494" cy="4651899"/>
          </a:xfrm>
        </p:spPr>
        <p:txBody>
          <a:bodyPr>
            <a:noAutofit/>
          </a:bodyPr>
          <a:lstStyle/>
          <a:p>
            <a:r>
              <a:rPr lang="lt-LT" sz="4000" dirty="0">
                <a:solidFill>
                  <a:schemeClr val="accent1">
                    <a:lumMod val="75000"/>
                  </a:schemeClr>
                </a:solidFill>
                <a:latin typeface="Times New Roman" panose="02020603050405020304" pitchFamily="18" charset="0"/>
                <a:cs typeface="Times New Roman" panose="02020603050405020304" pitchFamily="18" charset="0"/>
              </a:rPr>
              <a:t>Prašymo Specialiųjų tyrimų tarnybai pateikti informaciją apie asmenį pateikimas. Dažniausiai užduodami klausimai </a:t>
            </a:r>
          </a:p>
        </p:txBody>
      </p:sp>
      <p:sp>
        <p:nvSpPr>
          <p:cNvPr id="7" name="TextBox 6">
            <a:extLst>
              <a:ext uri="{FF2B5EF4-FFF2-40B4-BE49-F238E27FC236}">
                <a16:creationId xmlns:a16="http://schemas.microsoft.com/office/drawing/2014/main" id="{54774B99-BE67-4ED2-96CE-3CC922B881E6}"/>
              </a:ext>
            </a:extLst>
          </p:cNvPr>
          <p:cNvSpPr txBox="1"/>
          <p:nvPr/>
        </p:nvSpPr>
        <p:spPr>
          <a:xfrm>
            <a:off x="4367815" y="113329"/>
            <a:ext cx="7673046" cy="6370975"/>
          </a:xfrm>
          <a:prstGeom prst="rect">
            <a:avLst/>
          </a:prstGeom>
          <a:noFill/>
        </p:spPr>
        <p:txBody>
          <a:bodyPr wrap="square" rtlCol="0">
            <a:spAutoFit/>
          </a:bodyPr>
          <a:lstStyle/>
          <a:p>
            <a:endParaRPr lang="lt-LT" dirty="0">
              <a:solidFill>
                <a:schemeClr val="accent1">
                  <a:lumMod val="75000"/>
                </a:schemeClr>
              </a:solidFill>
            </a:endParaRPr>
          </a:p>
          <a:p>
            <a:r>
              <a:rPr lang="lt-LT" dirty="0">
                <a:solidFill>
                  <a:schemeClr val="accent2">
                    <a:lumMod val="75000"/>
                  </a:schemeClr>
                </a:solidFill>
                <a:latin typeface="Times New Roman" panose="02020603050405020304" pitchFamily="18" charset="0"/>
                <a:cs typeface="Times New Roman" panose="02020603050405020304" pitchFamily="18" charset="0"/>
              </a:rPr>
              <a:t>Ar prašymo, kad Specialiųjų tyrimų tarnyba pateiktų informaciją, pateikimas yra privalomas ir dėl KPĮ 9 straipsnio 6 dalyje  išvardintas pareigas siekiančių eiti asmenų, kai nėra paskirto nuolat šias pareigas einančio asmens?</a:t>
            </a:r>
          </a:p>
          <a:p>
            <a:r>
              <a:rPr lang="lt-LT" sz="1600" i="1" dirty="0">
                <a:solidFill>
                  <a:schemeClr val="accent2">
                    <a:lumMod val="75000"/>
                  </a:schemeClr>
                </a:solidFill>
                <a:latin typeface="Times New Roman" panose="02020603050405020304" pitchFamily="18" charset="0"/>
                <a:cs typeface="Times New Roman" panose="02020603050405020304" pitchFamily="18" charset="0"/>
              </a:rPr>
              <a:t>(Toks prašymo pateikimas privalomas)</a:t>
            </a:r>
          </a:p>
          <a:p>
            <a:endParaRPr lang="lt-LT" dirty="0">
              <a:solidFill>
                <a:schemeClr val="accent2">
                  <a:lumMod val="75000"/>
                </a:schemeClr>
              </a:solidFill>
              <a:latin typeface="Times New Roman" panose="02020603050405020304" pitchFamily="18" charset="0"/>
              <a:cs typeface="Times New Roman" panose="02020603050405020304" pitchFamily="18" charset="0"/>
            </a:endParaRPr>
          </a:p>
          <a:p>
            <a:r>
              <a:rPr lang="lt-LT" dirty="0">
                <a:solidFill>
                  <a:schemeClr val="accent2">
                    <a:lumMod val="75000"/>
                  </a:schemeClr>
                </a:solidFill>
                <a:latin typeface="Times New Roman" panose="02020603050405020304" pitchFamily="18" charset="0"/>
                <a:cs typeface="Times New Roman" panose="02020603050405020304" pitchFamily="18" charset="0"/>
              </a:rPr>
              <a:t>Ar galima kreiptis į Specialiųjų tyrimų tarnybą ir prašyti pateikti informaciją apie asmenį, jau einantį KPĮ 9 straipsnio 6 dalyje nurodytas pareigas?</a:t>
            </a:r>
          </a:p>
          <a:p>
            <a:r>
              <a:rPr lang="lt-LT" sz="1600" i="1" dirty="0">
                <a:solidFill>
                  <a:schemeClr val="accent2">
                    <a:lumMod val="75000"/>
                  </a:schemeClr>
                </a:solidFill>
                <a:latin typeface="Times New Roman" panose="02020603050405020304" pitchFamily="18" charset="0"/>
                <a:cs typeface="Times New Roman" panose="02020603050405020304" pitchFamily="18" charset="0"/>
              </a:rPr>
              <a:t>(Toks rašytinis prašymas turi būti motyvuotas ir paremtas duomenimis, keliančiais abejonių dėl asmens tinkamumo einamoms pareigoms. Tokiais duomenimis gali būti duomenys, susiję su KPĮ 9 str. 2 d. nurodyta informacija, taip pat kiti svarbūs duomenys, keliantys pagrįstų abejonių dėl asmens tinkamumo einamoms pareigoms)</a:t>
            </a:r>
          </a:p>
          <a:p>
            <a:endParaRPr lang="lt-LT" sz="1600" i="1" dirty="0">
              <a:solidFill>
                <a:schemeClr val="accent2">
                  <a:lumMod val="75000"/>
                </a:schemeClr>
              </a:solidFill>
              <a:latin typeface="Times New Roman" panose="02020603050405020304" pitchFamily="18" charset="0"/>
              <a:cs typeface="Times New Roman" panose="02020603050405020304" pitchFamily="18" charset="0"/>
            </a:endParaRPr>
          </a:p>
          <a:p>
            <a:r>
              <a:rPr lang="lt-LT" dirty="0">
                <a:solidFill>
                  <a:schemeClr val="accent2">
                    <a:lumMod val="75000"/>
                  </a:schemeClr>
                </a:solidFill>
                <a:latin typeface="Times New Roman" panose="02020603050405020304" pitchFamily="18" charset="0"/>
                <a:cs typeface="Times New Roman" panose="02020603050405020304" pitchFamily="18" charset="0"/>
              </a:rPr>
              <a:t>Ar prašymo, kad Specialiųjų tyrimų tarnyba pateiktų informaciją, pateikimas yra privalomas, kai konkursą laimi asmuo, dėl kurio jau buvo seniau kreiptasi į STT?</a:t>
            </a:r>
          </a:p>
          <a:p>
            <a:r>
              <a:rPr lang="lt-LT" sz="1600" i="1" dirty="0">
                <a:solidFill>
                  <a:schemeClr val="accent2">
                    <a:lumMod val="75000"/>
                  </a:schemeClr>
                </a:solidFill>
                <a:latin typeface="Times New Roman" panose="02020603050405020304" pitchFamily="18" charset="0"/>
                <a:cs typeface="Times New Roman" panose="02020603050405020304" pitchFamily="18" charset="0"/>
              </a:rPr>
              <a:t>(Prašymo, kad STT pateiktų informaciją apie siekiantį eiti pareigas asmenį, pateikimas yra privalomas nepaisant to, ar apie asmenį anksčiau jau buvo teikta informacija)</a:t>
            </a:r>
          </a:p>
          <a:p>
            <a:endParaRPr lang="lt-LT" sz="1600" i="1" dirty="0">
              <a:solidFill>
                <a:schemeClr val="accent2">
                  <a:lumMod val="75000"/>
                </a:schemeClr>
              </a:solidFill>
              <a:latin typeface="Times New Roman" panose="02020603050405020304" pitchFamily="18" charset="0"/>
              <a:cs typeface="Times New Roman" panose="02020603050405020304" pitchFamily="18" charset="0"/>
            </a:endParaRPr>
          </a:p>
          <a:p>
            <a:r>
              <a:rPr lang="lt-LT" dirty="0">
                <a:solidFill>
                  <a:schemeClr val="accent2">
                    <a:lumMod val="75000"/>
                  </a:schemeClr>
                </a:solidFill>
                <a:latin typeface="Times New Roman" panose="02020603050405020304" pitchFamily="18" charset="0"/>
                <a:cs typeface="Times New Roman" panose="02020603050405020304" pitchFamily="18" charset="0"/>
              </a:rPr>
              <a:t>Ar į sudaromus  sąrašus gali būti įtraukiamos kitos, nei KPĮ 9 straipsnio 6 dalyje  išvardintos pareigybės?</a:t>
            </a:r>
          </a:p>
          <a:p>
            <a:r>
              <a:rPr lang="lt-LT" sz="1600" i="1" dirty="0">
                <a:solidFill>
                  <a:schemeClr val="accent2">
                    <a:lumMod val="75000"/>
                  </a:schemeClr>
                </a:solidFill>
                <a:latin typeface="Times New Roman" panose="02020603050405020304" pitchFamily="18" charset="0"/>
                <a:cs typeface="Times New Roman" panose="02020603050405020304" pitchFamily="18" charset="0"/>
              </a:rPr>
              <a:t>(į pareigas skiriančio ar teikiančio subjekto sprendimu – kitos viešojo sektoriaus subjekto darbuotojų pareigybės)</a:t>
            </a:r>
          </a:p>
          <a:p>
            <a:endParaRPr lang="lt-LT" sz="1600" i="1" dirty="0">
              <a:solidFill>
                <a:schemeClr val="accent2">
                  <a:lumMod val="75000"/>
                </a:schemeClr>
              </a:solidFill>
              <a:latin typeface="Times New Roman" panose="02020603050405020304" pitchFamily="18" charset="0"/>
              <a:cs typeface="Times New Roman" panose="02020603050405020304" pitchFamily="18" charset="0"/>
            </a:endParaRPr>
          </a:p>
          <a:p>
            <a:endParaRPr lang="lt-LT"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506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B4809D3-A723-4C78-8399-CBE290831A74}"/>
              </a:ext>
            </a:extLst>
          </p:cNvPr>
          <p:cNvSpPr>
            <a:spLocks noGrp="1"/>
          </p:cNvSpPr>
          <p:nvPr>
            <p:ph type="title"/>
          </p:nvPr>
        </p:nvSpPr>
        <p:spPr>
          <a:xfrm>
            <a:off x="390617" y="1944210"/>
            <a:ext cx="3302494" cy="1784410"/>
          </a:xfrm>
        </p:spPr>
        <p:txBody>
          <a:bodyPr>
            <a:noAutofit/>
          </a:bodyPr>
          <a:lstStyle/>
          <a:p>
            <a:r>
              <a:rPr lang="lt-LT" sz="3200" b="1" dirty="0">
                <a:solidFill>
                  <a:schemeClr val="accent1">
                    <a:lumMod val="75000"/>
                  </a:schemeClr>
                </a:solidFill>
              </a:rPr>
              <a:t>Gautos informacijos panaudojimas, konfidencialumo užtikrinimas</a:t>
            </a:r>
          </a:p>
        </p:txBody>
      </p:sp>
      <p:sp>
        <p:nvSpPr>
          <p:cNvPr id="7" name="TextBox 6">
            <a:extLst>
              <a:ext uri="{FF2B5EF4-FFF2-40B4-BE49-F238E27FC236}">
                <a16:creationId xmlns:a16="http://schemas.microsoft.com/office/drawing/2014/main" id="{54774B99-BE67-4ED2-96CE-3CC922B881E6}"/>
              </a:ext>
            </a:extLst>
          </p:cNvPr>
          <p:cNvSpPr txBox="1"/>
          <p:nvPr/>
        </p:nvSpPr>
        <p:spPr>
          <a:xfrm>
            <a:off x="4434615" y="592107"/>
            <a:ext cx="7190471" cy="5293757"/>
          </a:xfrm>
          <a:prstGeom prst="rect">
            <a:avLst/>
          </a:prstGeom>
          <a:noFill/>
        </p:spPr>
        <p:txBody>
          <a:bodyPr wrap="square" rtlCol="0">
            <a:spAutoFit/>
          </a:bodyPr>
          <a:lstStyle/>
          <a:p>
            <a:r>
              <a:rPr lang="lt-LT" sz="2000" dirty="0">
                <a:solidFill>
                  <a:schemeClr val="accent1">
                    <a:lumMod val="75000"/>
                  </a:schemeClr>
                </a:solidFill>
                <a:latin typeface="Times New Roman" panose="02020603050405020304" pitchFamily="18" charset="0"/>
                <a:cs typeface="Times New Roman" panose="02020603050405020304" pitchFamily="18" charset="0"/>
              </a:rPr>
              <a:t>Į pareigas asmuo gali būti paskirtas tik iš Specialiųjų tyrimų tarnybos gavus ir įvertinus informaciją, kuri pateikiama ne vėliau kaip per 14 kalendorinių dienų nuo rašytinio prašymo pateikti informaciją apie asmenį gavimo dienos. </a:t>
            </a:r>
          </a:p>
          <a:p>
            <a:endParaRPr lang="lt-LT" sz="2000" dirty="0">
              <a:solidFill>
                <a:schemeClr val="accent1">
                  <a:lumMod val="75000"/>
                </a:schemeClr>
              </a:solidFill>
              <a:latin typeface="Times New Roman" panose="02020603050405020304" pitchFamily="18" charset="0"/>
              <a:cs typeface="Times New Roman" panose="02020603050405020304" pitchFamily="18" charset="0"/>
            </a:endParaRPr>
          </a:p>
          <a:p>
            <a:pPr algn="just"/>
            <a:r>
              <a:rPr lang="lt-LT" sz="2000" dirty="0">
                <a:solidFill>
                  <a:schemeClr val="accent1">
                    <a:lumMod val="75000"/>
                  </a:schemeClr>
                </a:solidFill>
                <a:latin typeface="Times New Roman" panose="02020603050405020304" pitchFamily="18" charset="0"/>
                <a:cs typeface="Times New Roman" panose="02020603050405020304" pitchFamily="18" charset="0"/>
              </a:rPr>
              <a:t>Įgyvendinant nuostatą, kad su Specialiųjų tyrimų tarnybos pateikta informacija apie asmenį, kuris siekia eiti ar eina pareigas valstybės ar savivaldybės įstaigoje ar įmonėje, gali susipažinti  tie asmenys, kurie yra susiję su asmens skyrimu į pareigas ar nuobaudos asmeniui skyrimu, iš Specialiųjų tyrimų tarnybos gautą informaciją</a:t>
            </a:r>
            <a:r>
              <a:rPr lang="lt-LT" sz="2000" dirty="0">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rPr>
              <a:t> priima Kanceliarijos skyriaus darbuotojas, kuris </a:t>
            </a:r>
            <a:r>
              <a:rPr lang="lt-LT" sz="2000" b="1" dirty="0">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rPr>
              <a:t>vykdo </a:t>
            </a:r>
            <a:r>
              <a:rPr lang="lt-LT" sz="2000" b="1" dirty="0">
                <a:solidFill>
                  <a:schemeClr val="accent1">
                    <a:lumMod val="75000"/>
                  </a:schemeClr>
                </a:solidFill>
                <a:effectLst/>
                <a:latin typeface="Times New Roman" panose="02020603050405020304" pitchFamily="18" charset="0"/>
                <a:cs typeface="Times New Roman" panose="02020603050405020304" pitchFamily="18" charset="0"/>
              </a:rPr>
              <a:t>korupcijos prevencijos ir kontrolės</a:t>
            </a:r>
            <a:r>
              <a:rPr lang="lt-LT" sz="2000" b="1" dirty="0">
                <a:solidFill>
                  <a:schemeClr val="accent1">
                    <a:lumMod val="75000"/>
                  </a:schemeClr>
                </a:solidFill>
                <a:latin typeface="Times New Roman" panose="02020603050405020304" pitchFamily="18" charset="0"/>
                <a:cs typeface="Times New Roman" panose="02020603050405020304" pitchFamily="18" charset="0"/>
              </a:rPr>
              <a:t>, personalo administravimo, v</a:t>
            </a:r>
            <a:r>
              <a:rPr lang="lt-LT" sz="2000" b="1" dirty="0">
                <a:solidFill>
                  <a:schemeClr val="accent1">
                    <a:lumMod val="75000"/>
                  </a:schemeClr>
                </a:solidFill>
                <a:effectLst/>
                <a:latin typeface="Times New Roman" panose="02020603050405020304" pitchFamily="18" charset="0"/>
                <a:cs typeface="Times New Roman" panose="02020603050405020304" pitchFamily="18" charset="0"/>
              </a:rPr>
              <a:t>iešųjų ir privačių interesų kontrolės funkcijas, rengia teisės aktų projektus, susijusius su darbuotojų priėmimu į pareigas.</a:t>
            </a:r>
          </a:p>
          <a:p>
            <a:pPr algn="just"/>
            <a:endParaRPr lang="lt-LT" sz="2000" dirty="0">
              <a:solidFill>
                <a:schemeClr val="accent1">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lt-LT" sz="2000" dirty="0">
              <a:solidFill>
                <a:schemeClr val="accent1">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lt-LT" dirty="0">
              <a:solidFill>
                <a:schemeClr val="accent1">
                  <a:lumMod val="75000"/>
                </a:schemeClr>
              </a:solidFill>
            </a:endParaRPr>
          </a:p>
        </p:txBody>
      </p:sp>
      <p:pic>
        <p:nvPicPr>
          <p:cNvPr id="6" name="Grafinis elementas 5" descr="Didinamasis stiklas">
            <a:extLst>
              <a:ext uri="{FF2B5EF4-FFF2-40B4-BE49-F238E27FC236}">
                <a16:creationId xmlns:a16="http://schemas.microsoft.com/office/drawing/2014/main" id="{85804BF6-20C6-44E0-8723-375DE21CFF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085119" y="5083175"/>
            <a:ext cx="1889464" cy="1889464"/>
          </a:xfrm>
          <a:prstGeom prst="rect">
            <a:avLst/>
          </a:prstGeom>
        </p:spPr>
      </p:pic>
    </p:spTree>
    <p:extLst>
      <p:ext uri="{BB962C8B-B14F-4D97-AF65-F5344CB8AC3E}">
        <p14:creationId xmlns:p14="http://schemas.microsoft.com/office/powerpoint/2010/main" val="921182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04DD6F9-457C-4DEF-AA70-1131D35EFFF9}"/>
              </a:ext>
            </a:extLst>
          </p:cNvPr>
          <p:cNvSpPr>
            <a:spLocks noGrp="1"/>
          </p:cNvSpPr>
          <p:nvPr>
            <p:ph type="title" idx="4294967295"/>
          </p:nvPr>
        </p:nvSpPr>
        <p:spPr>
          <a:xfrm>
            <a:off x="879709" y="1003546"/>
            <a:ext cx="10023475" cy="709613"/>
          </a:xfrm>
        </p:spPr>
        <p:txBody>
          <a:bodyPr>
            <a:noAutofit/>
          </a:bodyPr>
          <a:lstStyle/>
          <a:p>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br>
              <a:rPr lang="lt-LT" dirty="0">
                <a:solidFill>
                  <a:schemeClr val="accent1">
                    <a:lumMod val="75000"/>
                  </a:schemeClr>
                </a:solidFill>
                <a:latin typeface="Times New Roman" panose="02020603050405020304" pitchFamily="18" charset="0"/>
                <a:cs typeface="Times New Roman" panose="02020603050405020304" pitchFamily="18" charset="0"/>
              </a:rPr>
            </a:br>
            <a:r>
              <a:rPr lang="lt-LT" dirty="0">
                <a:solidFill>
                  <a:schemeClr val="accent1">
                    <a:lumMod val="75000"/>
                  </a:schemeClr>
                </a:solidFill>
                <a:latin typeface="Times New Roman" panose="02020603050405020304" pitchFamily="18" charset="0"/>
                <a:cs typeface="Times New Roman" panose="02020603050405020304" pitchFamily="18" charset="0"/>
              </a:rPr>
              <a:t>Problematika</a:t>
            </a:r>
            <a:br>
              <a:rPr lang="lt-LT" dirty="0">
                <a:solidFill>
                  <a:schemeClr val="accent1">
                    <a:lumMod val="75000"/>
                  </a:schemeClr>
                </a:solidFill>
                <a:latin typeface="Times New Roman" panose="02020603050405020304" pitchFamily="18" charset="0"/>
                <a:cs typeface="Times New Roman" panose="02020603050405020304" pitchFamily="18" charset="0"/>
              </a:rPr>
            </a:br>
            <a:endParaRPr lang="lt-LT" sz="2400"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1FB336B-069E-40B4-81E2-51F188585273}"/>
              </a:ext>
            </a:extLst>
          </p:cNvPr>
          <p:cNvSpPr txBox="1"/>
          <p:nvPr/>
        </p:nvSpPr>
        <p:spPr>
          <a:xfrm>
            <a:off x="879709" y="1358352"/>
            <a:ext cx="10432580" cy="5632311"/>
          </a:xfrm>
          <a:prstGeom prst="rect">
            <a:avLst/>
          </a:prstGeom>
          <a:noFill/>
        </p:spPr>
        <p:txBody>
          <a:bodyPr wrap="square">
            <a:spAutoFit/>
          </a:bodyPr>
          <a:lstStyle/>
          <a:p>
            <a:r>
              <a:rPr lang="lt-LT" sz="2400" b="1" dirty="0">
                <a:solidFill>
                  <a:schemeClr val="accent1">
                    <a:lumMod val="75000"/>
                  </a:schemeClr>
                </a:solidFill>
              </a:rPr>
              <a:t>Pasitaiko atvejų, kai skiriant laikiną vadovą sudėtinga užtikrinti KPĮ nuostatų įgyvendinimą </a:t>
            </a:r>
            <a:r>
              <a:rPr lang="lt-LT" sz="2400" i="1" dirty="0">
                <a:solidFill>
                  <a:schemeClr val="accent1">
                    <a:lumMod val="75000"/>
                  </a:schemeClr>
                </a:solidFill>
              </a:rPr>
              <a:t>(pvz. mirė vadovas, maža organizacija, kurioje nėra įsteigtų pavaduotojų ir padalinių vadovų pareigybių, būtina užtikrinti įstaigos veiklą, atlikti finansines operacijas)</a:t>
            </a:r>
          </a:p>
          <a:p>
            <a:br>
              <a:rPr lang="lt-LT" sz="2400" i="1" dirty="0">
                <a:solidFill>
                  <a:schemeClr val="accent1">
                    <a:lumMod val="75000"/>
                  </a:schemeClr>
                </a:solidFill>
              </a:rPr>
            </a:br>
            <a:r>
              <a:rPr lang="lt-LT" sz="2400" dirty="0">
                <a:solidFill>
                  <a:schemeClr val="accent2">
                    <a:lumMod val="75000"/>
                  </a:schemeClr>
                </a:solidFill>
                <a:latin typeface="Times New Roman" panose="02020603050405020304" pitchFamily="18" charset="0"/>
                <a:cs typeface="Times New Roman" panose="02020603050405020304" pitchFamily="18" charset="0"/>
              </a:rPr>
              <a:t>Prašymo, kad Specialiųjų tyrimų tarnyba pateiktų informaciją, pateikimas yra privalomas ir dėl KPĮ 9 straipsnio 6 dalyje  išvardintas pareigas siekiančių eiti asmenų, kai nėra paskirto nuolat šias pareigas einančio asmens. </a:t>
            </a:r>
          </a:p>
          <a:p>
            <a:endParaRPr lang="lt-LT" sz="2400" dirty="0">
              <a:solidFill>
                <a:schemeClr val="accent1">
                  <a:lumMod val="75000"/>
                </a:schemeClr>
              </a:solidFill>
              <a:latin typeface="Times New Roman" panose="02020603050405020304" pitchFamily="18" charset="0"/>
              <a:cs typeface="Times New Roman" panose="02020603050405020304" pitchFamily="18" charset="0"/>
            </a:endParaRPr>
          </a:p>
          <a:p>
            <a:r>
              <a:rPr lang="lt-LT" sz="2400" dirty="0">
                <a:solidFill>
                  <a:schemeClr val="accent1">
                    <a:lumMod val="75000"/>
                  </a:schemeClr>
                </a:solidFill>
                <a:latin typeface="Times New Roman" panose="02020603050405020304" pitchFamily="18" charset="0"/>
                <a:cs typeface="Times New Roman" panose="02020603050405020304" pitchFamily="18" charset="0"/>
              </a:rPr>
              <a:t>Dėl informacijos apie asmenį, siekiantį eiti pareigas, </a:t>
            </a:r>
            <a:r>
              <a:rPr lang="lt-LT" sz="2400" b="1" dirty="0">
                <a:solidFill>
                  <a:schemeClr val="accent1">
                    <a:lumMod val="75000"/>
                  </a:schemeClr>
                </a:solidFill>
                <a:latin typeface="Times New Roman" panose="02020603050405020304" pitchFamily="18" charset="0"/>
                <a:cs typeface="Times New Roman" panose="02020603050405020304" pitchFamily="18" charset="0"/>
              </a:rPr>
              <a:t>siūloma kreiptis likus ne mažiau kaip 20 kalendorinių dienų iki numatomo asmens skyrimo į pareigas dienos.</a:t>
            </a:r>
            <a:endParaRPr lang="lt-LT" sz="2400" dirty="0">
              <a:solidFill>
                <a:schemeClr val="accent1">
                  <a:lumMod val="75000"/>
                </a:schemeClr>
              </a:solidFill>
              <a:latin typeface="Times New Roman" panose="02020603050405020304" pitchFamily="18" charset="0"/>
              <a:cs typeface="Times New Roman" panose="02020603050405020304" pitchFamily="18" charset="0"/>
            </a:endParaRPr>
          </a:p>
          <a:p>
            <a:endParaRPr lang="lt-LT" dirty="0">
              <a:solidFill>
                <a:schemeClr val="accent2">
                  <a:lumMod val="75000"/>
                </a:schemeClr>
              </a:solidFill>
              <a:latin typeface="Times New Roman" panose="02020603050405020304" pitchFamily="18" charset="0"/>
              <a:cs typeface="Times New Roman" panose="02020603050405020304" pitchFamily="18" charset="0"/>
            </a:endParaRPr>
          </a:p>
          <a:p>
            <a:endParaRPr lang="lt-LT" dirty="0">
              <a:solidFill>
                <a:schemeClr val="accent2">
                  <a:lumMod val="75000"/>
                </a:schemeClr>
              </a:solidFill>
              <a:latin typeface="Times New Roman" panose="02020603050405020304" pitchFamily="18" charset="0"/>
              <a:cs typeface="Times New Roman" panose="02020603050405020304" pitchFamily="18" charset="0"/>
            </a:endParaRPr>
          </a:p>
          <a:p>
            <a:endParaRPr lang="lt-LT" dirty="0">
              <a:solidFill>
                <a:schemeClr val="accent1">
                  <a:lumMod val="75000"/>
                </a:schemeClr>
              </a:solidFill>
            </a:endParaRPr>
          </a:p>
          <a:p>
            <a:endParaRPr lang="lt-LT" dirty="0">
              <a:solidFill>
                <a:schemeClr val="accent1">
                  <a:lumMod val="75000"/>
                </a:schemeClr>
              </a:solidFill>
            </a:endParaRPr>
          </a:p>
        </p:txBody>
      </p:sp>
    </p:spTree>
    <p:extLst>
      <p:ext uri="{BB962C8B-B14F-4D97-AF65-F5344CB8AC3E}">
        <p14:creationId xmlns:p14="http://schemas.microsoft.com/office/powerpoint/2010/main" val="3868809094"/>
      </p:ext>
    </p:extLst>
  </p:cSld>
  <p:clrMapOvr>
    <a:masterClrMapping/>
  </p:clrMapOvr>
</p:sld>
</file>

<file path=ppt/theme/theme1.xml><?xml version="1.0" encoding="utf-8"?>
<a:theme xmlns:a="http://schemas.openxmlformats.org/drawingml/2006/main" name="Retrospektyvinė">
  <a:themeElements>
    <a:clrScheme name="Mėlynai žalia">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ktyvinė">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1239</TotalTime>
  <Words>1240</Words>
  <Application>Microsoft Office PowerPoint</Application>
  <PresentationFormat>Plačiaekranė</PresentationFormat>
  <Paragraphs>77</Paragraphs>
  <Slides>13</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13</vt:i4>
      </vt:variant>
    </vt:vector>
  </HeadingPairs>
  <TitlesOfParts>
    <vt:vector size="18" baseType="lpstr">
      <vt:lpstr>Arial</vt:lpstr>
      <vt:lpstr>Calibri</vt:lpstr>
      <vt:lpstr>Calibri Light</vt:lpstr>
      <vt:lpstr>Times New Roman</vt:lpstr>
      <vt:lpstr>Retrospektyvinė</vt:lpstr>
      <vt:lpstr>PERSONALO PATIKIMUMO UŽTIKRINIMAS</vt:lpstr>
      <vt:lpstr>Nuo 2008 metų organizaciją lydi tikslas, kad savivaldybės įstaigų, įmonių vadovaujančiais darbuotojais dirbtų tik nepriekaištingos reputacijos asmenys   Personalo patikimumo užtikrinimą įstaigoje sudaro keli labai svarbūs elementai: procedūrų viešumas ir skaidrumas, informacijos prieinamumas, personalo  atsakomybė, operatyvumas ir jų reikiama kvalifikacija, viešų ir privačių interesų valdymas. Šių elementų visuma padeda užtikrinti, kad į pareigas būtų priimti ir tas pareigas eitų tik nepriekaištingos reputacijos reikalavimus atitinkantys asmenys.    </vt:lpstr>
      <vt:lpstr>Personalo patikimumo užtikrinimo teisinis reglamentavimas</vt:lpstr>
      <vt:lpstr>Pareigybių, į kurias prieš skiriant asmenį įstaiga ar įmonė turi pateikti rašytinį prašymą Specialiųjų tyrimų tarnybai, sąrašų sudarymas ir jų skelbimas viešai</vt:lpstr>
      <vt:lpstr>  Savivaldybės interneto svetainės skyriuje „Korupcijos prevencija“ skelbiami ne tik savivaldybės institucijų vadovų patvirtinti sąrašai, bet ir pavaldžių įstaigų</vt:lpstr>
      <vt:lpstr>Skaidri ir vieša darbuotojų priėmimo į pareigas procedūra</vt:lpstr>
      <vt:lpstr>Prašymo Specialiųjų tyrimų tarnybai pateikti informaciją apie asmenį pateikimas. Dažniausiai užduodami klausimai </vt:lpstr>
      <vt:lpstr>Gautos informacijos panaudojimas, konfidencialumo užtikrinimas</vt:lpstr>
      <vt:lpstr>     Problematika </vt:lpstr>
      <vt:lpstr>   Problematika</vt:lpstr>
      <vt:lpstr>   Problematika</vt:lpstr>
      <vt:lpstr>   Bendradarbiavimas  ir pagalba</vt:lpstr>
      <vt:lpstr>AČIŪ UŽ DĖMESĮ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Dell</dc:creator>
  <cp:lastModifiedBy>Dell</cp:lastModifiedBy>
  <cp:revision>52</cp:revision>
  <dcterms:created xsi:type="dcterms:W3CDTF">2021-11-10T17:39:16Z</dcterms:created>
  <dcterms:modified xsi:type="dcterms:W3CDTF">2021-11-12T08:42:16Z</dcterms:modified>
</cp:coreProperties>
</file>